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tags/tag2.xml" ContentType="application/vnd.openxmlformats-officedocument.presentationml.tags+xml"/>
  <Override PartName="/ppt/notesSlides/notesSlide27.xml" ContentType="application/vnd.openxmlformats-officedocument.presentationml.notesSlide+xml"/>
  <Override PartName="/ppt/tags/tag3.xml" ContentType="application/vnd.openxmlformats-officedocument.presentationml.tags+xml"/>
  <Override PartName="/ppt/notesSlides/notesSlide28.xml" ContentType="application/vnd.openxmlformats-officedocument.presentationml.notesSlide+xml"/>
  <Override PartName="/ppt/tags/tag4.xml" ContentType="application/vnd.openxmlformats-officedocument.presentationml.tags+xml"/>
  <Override PartName="/ppt/notesSlides/notesSlide29.xml" ContentType="application/vnd.openxmlformats-officedocument.presentationml.notesSlide+xml"/>
  <Override PartName="/ppt/tags/tag5.xml" ContentType="application/vnd.openxmlformats-officedocument.presentationml.tags+xml"/>
  <Override PartName="/ppt/notesSlides/notesSlide30.xml" ContentType="application/vnd.openxmlformats-officedocument.presentationml.notesSlide+xml"/>
  <Override PartName="/ppt/tags/tag6.xml" ContentType="application/vnd.openxmlformats-officedocument.presentationml.tags+xml"/>
  <Override PartName="/ppt/notesSlides/notesSlide31.xml" ContentType="application/vnd.openxmlformats-officedocument.presentationml.notesSlide+xml"/>
  <Override PartName="/ppt/tags/tag7.xml" ContentType="application/vnd.openxmlformats-officedocument.presentationml.tags+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sldIdLst>
    <p:sldId id="256" r:id="rId2"/>
    <p:sldId id="393" r:id="rId3"/>
    <p:sldId id="2147469035" r:id="rId4"/>
    <p:sldId id="2147469053" r:id="rId5"/>
    <p:sldId id="2147469067" r:id="rId6"/>
    <p:sldId id="2147469068" r:id="rId7"/>
    <p:sldId id="2147469083" r:id="rId8"/>
    <p:sldId id="301" r:id="rId9"/>
    <p:sldId id="2147469091" r:id="rId10"/>
    <p:sldId id="415" r:id="rId11"/>
    <p:sldId id="390" r:id="rId12"/>
    <p:sldId id="2147469078" r:id="rId13"/>
    <p:sldId id="2147469082" r:id="rId14"/>
    <p:sldId id="2147469084" r:id="rId15"/>
    <p:sldId id="2147469085" r:id="rId16"/>
    <p:sldId id="2147469086" r:id="rId17"/>
    <p:sldId id="2147469073" r:id="rId18"/>
    <p:sldId id="2147469079" r:id="rId19"/>
    <p:sldId id="2147469080" r:id="rId20"/>
    <p:sldId id="2147469081" r:id="rId21"/>
    <p:sldId id="303" r:id="rId22"/>
    <p:sldId id="302" r:id="rId23"/>
    <p:sldId id="392" r:id="rId24"/>
    <p:sldId id="2147469075" r:id="rId25"/>
    <p:sldId id="2147469076" r:id="rId26"/>
    <p:sldId id="406" r:id="rId27"/>
    <p:sldId id="304" r:id="rId28"/>
    <p:sldId id="2147469069" r:id="rId29"/>
    <p:sldId id="2147469089" r:id="rId30"/>
    <p:sldId id="2147469087" r:id="rId31"/>
    <p:sldId id="2147469088" r:id="rId32"/>
    <p:sldId id="2147469090" r:id="rId33"/>
    <p:sldId id="2147468951" r:id="rId34"/>
    <p:sldId id="2147469058" r:id="rId35"/>
    <p:sldId id="2147469060" r:id="rId36"/>
    <p:sldId id="2147469061" r:id="rId37"/>
    <p:sldId id="2147469062" r:id="rId38"/>
    <p:sldId id="2147469065" r:id="rId39"/>
    <p:sldId id="2147469059" r:id="rId40"/>
    <p:sldId id="2147469066" r:id="rId41"/>
    <p:sldId id="2147469063" r:id="rId42"/>
    <p:sldId id="2147469054" r:id="rId43"/>
    <p:sldId id="580" r:id="rId44"/>
    <p:sldId id="574" r:id="rId45"/>
    <p:sldId id="1225" r:id="rId46"/>
    <p:sldId id="575" r:id="rId47"/>
    <p:sldId id="1219" r:id="rId48"/>
    <p:sldId id="573" r:id="rId49"/>
    <p:sldId id="571"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72"/>
    <p:restoredTop sz="80064"/>
  </p:normalViewPr>
  <p:slideViewPr>
    <p:cSldViewPr snapToGrid="0">
      <p:cViewPr varScale="1">
        <p:scale>
          <a:sx n="111" d="100"/>
          <a:sy n="111" d="100"/>
        </p:scale>
        <p:origin x="216" y="61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3077B-A16D-7946-B45A-7953EEF17B81}" type="datetimeFigureOut">
              <a:rPr lang="en-US" smtClean="0"/>
              <a:t>1/22/26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23C96B-2B3F-7242-90A1-56E5F222F20D}" type="slidenum">
              <a:rPr lang="en-US" smtClean="0"/>
              <a:t>‹#›</a:t>
            </a:fld>
            <a:endParaRPr lang="en-US"/>
          </a:p>
        </p:txBody>
      </p:sp>
    </p:spTree>
    <p:extLst>
      <p:ext uri="{BB962C8B-B14F-4D97-AF65-F5344CB8AC3E}">
        <p14:creationId xmlns:p14="http://schemas.microsoft.com/office/powerpoint/2010/main" val="1241300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9E62E-5483-5696-2872-4F0C13B4065B}"/>
            </a:ext>
          </a:extLst>
        </p:cNvPr>
        <p:cNvGrpSpPr/>
        <p:nvPr/>
      </p:nvGrpSpPr>
      <p:grpSpPr>
        <a:xfrm>
          <a:off x="0" y="0"/>
          <a:ext cx="0" cy="0"/>
          <a:chOff x="0" y="0"/>
          <a:chExt cx="0" cy="0"/>
        </a:xfrm>
      </p:grpSpPr>
      <p:sp>
        <p:nvSpPr>
          <p:cNvPr id="455" name="Shape 455">
            <a:extLst>
              <a:ext uri="{FF2B5EF4-FFF2-40B4-BE49-F238E27FC236}">
                <a16:creationId xmlns:a16="http://schemas.microsoft.com/office/drawing/2014/main" id="{E7B54152-AAA7-43DA-5198-35CFD3B21623}"/>
              </a:ext>
            </a:extLst>
          </p:cNvPr>
          <p:cNvSpPr>
            <a:spLocks noGrp="1" noRot="1" noChangeAspect="1"/>
          </p:cNvSpPr>
          <p:nvPr>
            <p:ph type="sldImg"/>
          </p:nvPr>
        </p:nvSpPr>
        <p:spPr>
          <a:prstGeom prst="rect">
            <a:avLst/>
          </a:prstGeom>
        </p:spPr>
        <p:txBody>
          <a:bodyPr/>
          <a:lstStyle/>
          <a:p>
            <a:endParaRPr/>
          </a:p>
        </p:txBody>
      </p:sp>
      <p:sp>
        <p:nvSpPr>
          <p:cNvPr id="456" name="Shape 456">
            <a:extLst>
              <a:ext uri="{FF2B5EF4-FFF2-40B4-BE49-F238E27FC236}">
                <a16:creationId xmlns:a16="http://schemas.microsoft.com/office/drawing/2014/main" id="{709440AF-6960-18DC-7098-6E6261C82B0A}"/>
              </a:ext>
            </a:extLst>
          </p:cNvPr>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endParaRPr dirty="0"/>
          </a:p>
        </p:txBody>
      </p:sp>
    </p:spTree>
    <p:extLst>
      <p:ext uri="{BB962C8B-B14F-4D97-AF65-F5344CB8AC3E}">
        <p14:creationId xmlns:p14="http://schemas.microsoft.com/office/powerpoint/2010/main" val="2213695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9:notes"/>
          <p:cNvSpPr txBox="1">
            <a:spLocks noGrp="1"/>
          </p:cNvSpPr>
          <p:nvPr>
            <p:ph type="sldNum" idx="12"/>
          </p:nvPr>
        </p:nvSpPr>
        <p:spPr>
          <a:xfrm>
            <a:off x="3884414" y="8685894"/>
            <a:ext cx="2972098" cy="456595"/>
          </a:xfrm>
          <a:prstGeom prst="rect">
            <a:avLst/>
          </a:prstGeom>
          <a:noFill/>
          <a:ln>
            <a:noFill/>
          </a:ln>
        </p:spPr>
        <p:txBody>
          <a:bodyPr spcFirstLastPara="1" wrap="square" lIns="86475" tIns="43225" rIns="86475" bIns="43225" anchor="t" anchorCtr="0">
            <a:noAutofit/>
          </a:bodyPr>
          <a:lstStyle/>
          <a:p>
            <a:pPr marL="0" marR="0" lvl="0" indent="0" algn="l" rtl="0">
              <a:lnSpc>
                <a:spcPct val="100000"/>
              </a:lnSpc>
              <a:spcBef>
                <a:spcPts val="0"/>
              </a:spcBef>
              <a:spcAft>
                <a:spcPts val="0"/>
              </a:spcAft>
              <a:buClr>
                <a:srgbClr val="000000"/>
              </a:buClr>
              <a:buSzPts val="2400"/>
              <a:buFont typeface="Arial"/>
              <a:buNone/>
            </a:pPr>
            <a:fld id="{00000000-1234-1234-1234-123412341234}" type="slidenum">
              <a:rPr lang="en-US" sz="2400" b="0" i="0" u="none" strike="noStrike" cap="none">
                <a:solidFill>
                  <a:schemeClr val="dk1"/>
                </a:solidFill>
                <a:latin typeface="Arial"/>
                <a:ea typeface="Arial"/>
                <a:cs typeface="Arial"/>
                <a:sym typeface="Arial"/>
              </a:rPr>
              <a:t>13</a:t>
            </a:fld>
            <a:endParaRPr sz="2400" b="0" i="0" u="none" strike="noStrike" cap="none">
              <a:solidFill>
                <a:schemeClr val="dk1"/>
              </a:solidFill>
              <a:latin typeface="Arial"/>
              <a:ea typeface="Arial"/>
              <a:cs typeface="Arial"/>
              <a:sym typeface="Arial"/>
            </a:endParaRPr>
          </a:p>
        </p:txBody>
      </p:sp>
      <p:sp>
        <p:nvSpPr>
          <p:cNvPr id="237" name="Google Shape;23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8" name="Google Shape;238;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388298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SzPts val="1400"/>
              <a:buNone/>
            </a:pPr>
            <a:endParaRPr/>
          </a:p>
        </p:txBody>
      </p:sp>
      <p:sp>
        <p:nvSpPr>
          <p:cNvPr id="251" name="Google Shape;25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4316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SzPts val="1400"/>
              <a:buNone/>
            </a:pPr>
            <a:endParaRPr/>
          </a:p>
        </p:txBody>
      </p:sp>
      <p:sp>
        <p:nvSpPr>
          <p:cNvPr id="256" name="Google Shape;25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95784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3:notes"/>
          <p:cNvSpPr txBox="1">
            <a:spLocks noGrp="1"/>
          </p:cNvSpPr>
          <p:nvPr>
            <p:ph type="sldNum" idx="12"/>
          </p:nvPr>
        </p:nvSpPr>
        <p:spPr>
          <a:xfrm>
            <a:off x="3884414" y="8685894"/>
            <a:ext cx="2972098" cy="456595"/>
          </a:xfrm>
          <a:prstGeom prst="rect">
            <a:avLst/>
          </a:prstGeom>
          <a:noFill/>
          <a:ln>
            <a:noFill/>
          </a:ln>
        </p:spPr>
        <p:txBody>
          <a:bodyPr spcFirstLastPara="1" wrap="square" lIns="86475" tIns="43225" rIns="86475" bIns="43225" anchor="t" anchorCtr="0">
            <a:noAutofit/>
          </a:bodyPr>
          <a:lstStyle/>
          <a:p>
            <a:pPr marL="0" marR="0" lvl="0" indent="0" algn="l" rtl="0">
              <a:lnSpc>
                <a:spcPct val="100000"/>
              </a:lnSpc>
              <a:spcBef>
                <a:spcPts val="0"/>
              </a:spcBef>
              <a:spcAft>
                <a:spcPts val="0"/>
              </a:spcAft>
              <a:buClr>
                <a:srgbClr val="000000"/>
              </a:buClr>
              <a:buSzPts val="2400"/>
              <a:buFont typeface="Arial"/>
              <a:buNone/>
            </a:pPr>
            <a:fld id="{00000000-1234-1234-1234-123412341234}" type="slidenum">
              <a:rPr lang="en-US" sz="2400" b="0" i="0" u="none" strike="noStrike" cap="none">
                <a:solidFill>
                  <a:schemeClr val="dk1"/>
                </a:solidFill>
                <a:latin typeface="Arial"/>
                <a:ea typeface="Arial"/>
                <a:cs typeface="Arial"/>
                <a:sym typeface="Arial"/>
              </a:rPr>
              <a:t>16</a:t>
            </a:fld>
            <a:endParaRPr sz="2400" b="0" i="0" u="none" strike="noStrike" cap="none">
              <a:solidFill>
                <a:schemeClr val="dk1"/>
              </a:solidFill>
              <a:latin typeface="Arial"/>
              <a:ea typeface="Arial"/>
              <a:cs typeface="Arial"/>
              <a:sym typeface="Arial"/>
            </a:endParaRPr>
          </a:p>
        </p:txBody>
      </p:sp>
      <p:sp>
        <p:nvSpPr>
          <p:cNvPr id="262" name="Google Shape;26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63" name="Google Shape;263;p1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2400"/>
          </a:p>
        </p:txBody>
      </p:sp>
    </p:spTree>
    <p:extLst>
      <p:ext uri="{BB962C8B-B14F-4D97-AF65-F5344CB8AC3E}">
        <p14:creationId xmlns:p14="http://schemas.microsoft.com/office/powerpoint/2010/main" val="339995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69EC0-D410-C5BF-EF47-6DDC8B2428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DA3F69-263E-C10B-BBAE-7181C30483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55CDF1-2A51-F5EB-1399-473D98E944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665300-B064-E3B8-9662-3D53091B511F}"/>
              </a:ext>
            </a:extLst>
          </p:cNvPr>
          <p:cNvSpPr>
            <a:spLocks noGrp="1"/>
          </p:cNvSpPr>
          <p:nvPr>
            <p:ph type="sldNum" sz="quarter" idx="5"/>
          </p:nvPr>
        </p:nvSpPr>
        <p:spPr/>
        <p:txBody>
          <a:bodyPr/>
          <a:lstStyle/>
          <a:p>
            <a:fld id="{C123C96B-2B3F-7242-90A1-56E5F222F20D}" type="slidenum">
              <a:rPr lang="en-US" smtClean="0"/>
              <a:t>17</a:t>
            </a:fld>
            <a:endParaRPr lang="en-US"/>
          </a:p>
        </p:txBody>
      </p:sp>
    </p:spTree>
    <p:extLst>
      <p:ext uri="{BB962C8B-B14F-4D97-AF65-F5344CB8AC3E}">
        <p14:creationId xmlns:p14="http://schemas.microsoft.com/office/powerpoint/2010/main" val="2963692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C515C-9ABD-31F6-ED75-2CF7087689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358136-3E1E-B415-6E56-1D817CF69E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34C6F9-BF9A-8502-6372-3292CD1A82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2CB687-BD31-AB8B-BC92-FA93D22C3D97}"/>
              </a:ext>
            </a:extLst>
          </p:cNvPr>
          <p:cNvSpPr>
            <a:spLocks noGrp="1"/>
          </p:cNvSpPr>
          <p:nvPr>
            <p:ph type="sldNum" sz="quarter" idx="5"/>
          </p:nvPr>
        </p:nvSpPr>
        <p:spPr/>
        <p:txBody>
          <a:bodyPr/>
          <a:lstStyle/>
          <a:p>
            <a:fld id="{C123C96B-2B3F-7242-90A1-56E5F222F20D}" type="slidenum">
              <a:rPr lang="en-US" smtClean="0"/>
              <a:t>18</a:t>
            </a:fld>
            <a:endParaRPr lang="en-US"/>
          </a:p>
        </p:txBody>
      </p:sp>
    </p:spTree>
    <p:extLst>
      <p:ext uri="{BB962C8B-B14F-4D97-AF65-F5344CB8AC3E}">
        <p14:creationId xmlns:p14="http://schemas.microsoft.com/office/powerpoint/2010/main" val="1082797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73DD2-E83A-8CA8-B320-139A1CFB05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3D5C38-F0F6-64FB-0EE5-209C8C6AE6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00A025-9989-3A2B-31DE-C19FF3A00C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DC487A-7C54-C4EC-5826-5D2B20343FB7}"/>
              </a:ext>
            </a:extLst>
          </p:cNvPr>
          <p:cNvSpPr>
            <a:spLocks noGrp="1"/>
          </p:cNvSpPr>
          <p:nvPr>
            <p:ph type="sldNum" sz="quarter" idx="5"/>
          </p:nvPr>
        </p:nvSpPr>
        <p:spPr/>
        <p:txBody>
          <a:bodyPr/>
          <a:lstStyle/>
          <a:p>
            <a:fld id="{C123C96B-2B3F-7242-90A1-56E5F222F20D}" type="slidenum">
              <a:rPr lang="en-US" smtClean="0"/>
              <a:t>19</a:t>
            </a:fld>
            <a:endParaRPr lang="en-US"/>
          </a:p>
        </p:txBody>
      </p:sp>
    </p:spTree>
    <p:extLst>
      <p:ext uri="{BB962C8B-B14F-4D97-AF65-F5344CB8AC3E}">
        <p14:creationId xmlns:p14="http://schemas.microsoft.com/office/powerpoint/2010/main" val="749961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47EE7-11BF-3E01-CA1A-25D33F5CA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E8DD2C-66E2-A458-B5D2-668E57B0C3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0370B0-1977-BAB0-6BC8-4029F72C8D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95CBF2-F103-25FD-164E-50234CF66B29}"/>
              </a:ext>
            </a:extLst>
          </p:cNvPr>
          <p:cNvSpPr>
            <a:spLocks noGrp="1"/>
          </p:cNvSpPr>
          <p:nvPr>
            <p:ph type="sldNum" sz="quarter" idx="5"/>
          </p:nvPr>
        </p:nvSpPr>
        <p:spPr/>
        <p:txBody>
          <a:bodyPr/>
          <a:lstStyle/>
          <a:p>
            <a:fld id="{C123C96B-2B3F-7242-90A1-56E5F222F20D}" type="slidenum">
              <a:rPr lang="en-US" smtClean="0"/>
              <a:t>20</a:t>
            </a:fld>
            <a:endParaRPr lang="en-US"/>
          </a:p>
        </p:txBody>
      </p:sp>
    </p:spTree>
    <p:extLst>
      <p:ext uri="{BB962C8B-B14F-4D97-AF65-F5344CB8AC3E}">
        <p14:creationId xmlns:p14="http://schemas.microsoft.com/office/powerpoint/2010/main" val="3765164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a correlation analysis to figure out which factors to drop, up front</a:t>
            </a:r>
          </a:p>
          <a:p>
            <a:endParaRPr lang="en-US" dirty="0"/>
          </a:p>
          <a:p>
            <a:r>
              <a:rPr lang="en-US" dirty="0"/>
              <a:t>In three steps we included a) entry methods,  self-reported value, and strength; b) the number of individually submitted passwords per participant, the creation and storage strategy of the user; in a final step c) the interaction between creation strategy and detected entry method (two-way interaction).</a:t>
            </a:r>
          </a:p>
          <a:p>
            <a:endParaRPr lang="en-US" dirty="0"/>
          </a:p>
          <a:p>
            <a:r>
              <a:rPr lang="en-US" dirty="0"/>
              <a:t>we computed the model fit and used log likelihood model fit comparison (AIC?) to check whether the new, more complex model fit the data significantly better than the previous one. Kept the best one.</a:t>
            </a:r>
          </a:p>
          <a:p>
            <a:endParaRPr lang="en-US" dirty="0"/>
          </a:p>
          <a:p>
            <a:r>
              <a:rPr lang="en-US" sz="1200" kern="1200" dirty="0">
                <a:solidFill>
                  <a:schemeClr val="tx1"/>
                </a:solidFill>
                <a:effectLst/>
                <a:latin typeface="+mn-lt"/>
                <a:ea typeface="+mn-ea"/>
                <a:cs typeface="+mn-cs"/>
              </a:rPr>
              <a:t>For </a:t>
            </a:r>
            <a:r>
              <a:rPr lang="en-US" sz="1200" kern="1200" dirty="0" err="1">
                <a:solidFill>
                  <a:schemeClr val="tx1"/>
                </a:solidFill>
                <a:effectLst/>
                <a:latin typeface="+mn-lt"/>
                <a:ea typeface="+mn-ea"/>
                <a:cs typeface="+mn-cs"/>
              </a:rPr>
              <a:t>zxcvbn</a:t>
            </a:r>
            <a:r>
              <a:rPr lang="en-US" sz="1200" kern="1200" dirty="0">
                <a:solidFill>
                  <a:schemeClr val="tx1"/>
                </a:solidFill>
                <a:effectLst/>
                <a:latin typeface="+mn-lt"/>
                <a:ea typeface="+mn-ea"/>
                <a:cs typeface="+mn-cs"/>
              </a:rPr>
              <a:t>, the ordinal model with all predictors and also the mentioned interaction described our data best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24</a:t>
            </a:fld>
            <a:endParaRPr lang="en-US"/>
          </a:p>
        </p:txBody>
      </p:sp>
    </p:spTree>
    <p:extLst>
      <p:ext uri="{BB962C8B-B14F-4D97-AF65-F5344CB8AC3E}">
        <p14:creationId xmlns:p14="http://schemas.microsoft.com/office/powerpoint/2010/main" val="1345818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B4029-81F6-EBE7-29ED-FD2A289D11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F9EBF-9E24-E6B8-252B-081B1969A5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64E5A6-AA72-7A3C-2D86-ECBE4FFD8531}"/>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For password reuse a logistical model with all predictors but without interactions described our data best. </a:t>
            </a:r>
          </a:p>
          <a:p>
            <a:endParaRPr lang="en-US" dirty="0"/>
          </a:p>
          <a:p>
            <a:r>
              <a:rPr lang="en-US" dirty="0"/>
              <a:t>Paper reported odds ratios but these are not shown in the table. Not obvious how to compute them from the numbers reported in the table either. Sigh.</a:t>
            </a:r>
          </a:p>
        </p:txBody>
      </p:sp>
      <p:sp>
        <p:nvSpPr>
          <p:cNvPr id="4" name="Slide Number Placeholder 3">
            <a:extLst>
              <a:ext uri="{FF2B5EF4-FFF2-40B4-BE49-F238E27FC236}">
                <a16:creationId xmlns:a16="http://schemas.microsoft.com/office/drawing/2014/main" id="{191EFBB5-557C-FDB6-035D-820B412D025B}"/>
              </a:ext>
            </a:extLst>
          </p:cNvPr>
          <p:cNvSpPr>
            <a:spLocks noGrp="1"/>
          </p:cNvSpPr>
          <p:nvPr>
            <p:ph type="sldNum" sz="quarter" idx="5"/>
          </p:nvPr>
        </p:nvSpPr>
        <p:spPr/>
        <p:txBody>
          <a:bodyPr/>
          <a:lstStyle/>
          <a:p>
            <a:fld id="{C123C96B-2B3F-7242-90A1-56E5F222F20D}" type="slidenum">
              <a:rPr lang="en-US" smtClean="0"/>
              <a:t>25</a:t>
            </a:fld>
            <a:endParaRPr lang="en-US"/>
          </a:p>
        </p:txBody>
      </p:sp>
    </p:spTree>
    <p:extLst>
      <p:ext uri="{BB962C8B-B14F-4D97-AF65-F5344CB8AC3E}">
        <p14:creationId xmlns:p14="http://schemas.microsoft.com/office/powerpoint/2010/main" val="3488866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attacks on the social engineering side:</a:t>
            </a:r>
          </a:p>
          <a:p>
            <a:pPr marL="171450" indent="-171450">
              <a:buFontTx/>
              <a:buChar char="-"/>
            </a:pPr>
            <a:r>
              <a:rPr lang="en-US" dirty="0"/>
              <a:t>Phishing</a:t>
            </a:r>
          </a:p>
          <a:p>
            <a:pPr marL="171450" indent="-171450">
              <a:buFontTx/>
              <a:buChar char="-"/>
            </a:pPr>
            <a:r>
              <a:rPr lang="en-US" dirty="0"/>
              <a:t>Insider attacks</a:t>
            </a:r>
          </a:p>
          <a:p>
            <a:pPr marL="171450" indent="-171450">
              <a:buFontTx/>
              <a:buChar char="-"/>
            </a:pPr>
            <a:r>
              <a:rPr lang="en-US" dirty="0"/>
              <a:t>Baiting (USB drive in parking lot)</a:t>
            </a:r>
          </a:p>
          <a:p>
            <a:pPr marL="171450" indent="-171450">
              <a:buFontTx/>
              <a:buChar char="-"/>
            </a:pPr>
            <a:r>
              <a:rPr lang="en-US" dirty="0"/>
              <a:t>Vishing and Smishing</a:t>
            </a:r>
          </a:p>
          <a:p>
            <a:pPr marL="171450" indent="-171450">
              <a:buFontTx/>
              <a:buChar char="-"/>
            </a:pPr>
            <a:r>
              <a:rPr lang="en-US" dirty="0"/>
              <a:t>Supply chain manipulation</a:t>
            </a:r>
          </a:p>
        </p:txBody>
      </p:sp>
      <p:sp>
        <p:nvSpPr>
          <p:cNvPr id="4" name="Slide Number Placeholder 3"/>
          <p:cNvSpPr>
            <a:spLocks noGrp="1"/>
          </p:cNvSpPr>
          <p:nvPr>
            <p:ph type="sldNum" sz="quarter" idx="5"/>
          </p:nvPr>
        </p:nvSpPr>
        <p:spPr/>
        <p:txBody>
          <a:bodyPr/>
          <a:lstStyle/>
          <a:p>
            <a:fld id="{C123C96B-2B3F-7242-90A1-56E5F222F20D}" type="slidenum">
              <a:rPr lang="en-US" smtClean="0"/>
              <a:t>3</a:t>
            </a:fld>
            <a:endParaRPr lang="en-US"/>
          </a:p>
        </p:txBody>
      </p:sp>
    </p:spTree>
    <p:extLst>
      <p:ext uri="{BB962C8B-B14F-4D97-AF65-F5344CB8AC3E}">
        <p14:creationId xmlns:p14="http://schemas.microsoft.com/office/powerpoint/2010/main" val="3313598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5:notes"/>
          <p:cNvSpPr txBox="1">
            <a:spLocks noGrp="1"/>
          </p:cNvSpPr>
          <p:nvPr>
            <p:ph type="sldNum" idx="12"/>
          </p:nvPr>
        </p:nvSpPr>
        <p:spPr>
          <a:xfrm>
            <a:off x="3884414" y="8685894"/>
            <a:ext cx="2972098" cy="456595"/>
          </a:xfrm>
          <a:prstGeom prst="rect">
            <a:avLst/>
          </a:prstGeom>
          <a:noFill/>
          <a:ln>
            <a:noFill/>
          </a:ln>
        </p:spPr>
        <p:txBody>
          <a:bodyPr spcFirstLastPara="1" wrap="square" lIns="86475" tIns="43225" rIns="86475" bIns="43225" anchor="t" anchorCtr="0">
            <a:noAutofit/>
          </a:bodyPr>
          <a:lstStyle/>
          <a:p>
            <a:pPr marL="0" marR="0" lvl="0" indent="0" algn="l" rtl="0">
              <a:lnSpc>
                <a:spcPct val="100000"/>
              </a:lnSpc>
              <a:spcBef>
                <a:spcPts val="0"/>
              </a:spcBef>
              <a:spcAft>
                <a:spcPts val="0"/>
              </a:spcAft>
              <a:buClr>
                <a:srgbClr val="000000"/>
              </a:buClr>
              <a:buSzPts val="2400"/>
              <a:buFont typeface="Arial"/>
              <a:buNone/>
            </a:pPr>
            <a:fld id="{00000000-1234-1234-1234-123412341234}" type="slidenum">
              <a:rPr lang="en-US" sz="2400" b="0" i="0" u="none" strike="noStrike" cap="none">
                <a:solidFill>
                  <a:schemeClr val="dk1"/>
                </a:solidFill>
                <a:latin typeface="Arial"/>
                <a:ea typeface="Arial"/>
                <a:cs typeface="Arial"/>
                <a:sym typeface="Arial"/>
              </a:rPr>
              <a:t>29</a:t>
            </a:fld>
            <a:endParaRPr sz="2400" b="0" i="0" u="none" strike="noStrike" cap="none">
              <a:solidFill>
                <a:schemeClr val="dk1"/>
              </a:solidFill>
              <a:latin typeface="Arial"/>
              <a:ea typeface="Arial"/>
              <a:cs typeface="Arial"/>
              <a:sym typeface="Arial"/>
            </a:endParaRPr>
          </a:p>
        </p:txBody>
      </p:sp>
      <p:sp>
        <p:nvSpPr>
          <p:cNvPr id="505" name="Google Shape;50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6" name="Google Shape;506;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779836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2" name="Google Shape;472;p21:notes"/>
          <p:cNvSpPr txBox="1">
            <a:spLocks noGrp="1"/>
          </p:cNvSpPr>
          <p:nvPr>
            <p:ph type="sldNum" idx="12"/>
          </p:nvPr>
        </p:nvSpPr>
        <p:spPr>
          <a:xfrm>
            <a:off x="3884414" y="8685894"/>
            <a:ext cx="2972098" cy="456595"/>
          </a:xfrm>
          <a:prstGeom prst="rect">
            <a:avLst/>
          </a:prstGeom>
          <a:noFill/>
          <a:ln>
            <a:noFill/>
          </a:ln>
        </p:spPr>
        <p:txBody>
          <a:bodyPr spcFirstLastPara="1" wrap="square" lIns="86475" tIns="43225" rIns="86475" bIns="43225" anchor="t" anchorCtr="0">
            <a:noAutofit/>
          </a:bodyPr>
          <a:lstStyle/>
          <a:p>
            <a:pPr marL="0" marR="0" lvl="0" indent="0" algn="l" rtl="0">
              <a:lnSpc>
                <a:spcPct val="100000"/>
              </a:lnSpc>
              <a:spcBef>
                <a:spcPts val="0"/>
              </a:spcBef>
              <a:spcAft>
                <a:spcPts val="0"/>
              </a:spcAft>
              <a:buClr>
                <a:srgbClr val="000000"/>
              </a:buClr>
              <a:buSzPts val="2400"/>
              <a:buFont typeface="Arial"/>
              <a:buNone/>
            </a:pPr>
            <a:fld id="{00000000-1234-1234-1234-123412341234}" type="slidenum">
              <a:rPr lang="en-US" sz="2400" b="0" i="0" u="none" strike="noStrike" cap="none">
                <a:solidFill>
                  <a:schemeClr val="dk1"/>
                </a:solidFill>
                <a:latin typeface="Arial"/>
                <a:ea typeface="Arial"/>
                <a:cs typeface="Arial"/>
                <a:sym typeface="Arial"/>
              </a:rPr>
              <a:t>30</a:t>
            </a:fld>
            <a:endParaRPr sz="2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25305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https://www.clipartmax.com/download/m2i8G6H7b1Z5b1Z5_dancing-pig-png-by-clipartcotttage-clip-art-dancing-pig/</a:t>
            </a:r>
            <a:endParaRPr/>
          </a:p>
        </p:txBody>
      </p:sp>
    </p:spTree>
    <p:extLst>
      <p:ext uri="{BB962C8B-B14F-4D97-AF65-F5344CB8AC3E}">
        <p14:creationId xmlns:p14="http://schemas.microsoft.com/office/powerpoint/2010/main" val="310323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26:notes"/>
          <p:cNvSpPr txBox="1">
            <a:spLocks noGrp="1"/>
          </p:cNvSpPr>
          <p:nvPr>
            <p:ph type="sldNum" idx="12"/>
          </p:nvPr>
        </p:nvSpPr>
        <p:spPr>
          <a:xfrm>
            <a:off x="3884414" y="8685894"/>
            <a:ext cx="2972098" cy="456595"/>
          </a:xfrm>
          <a:prstGeom prst="rect">
            <a:avLst/>
          </a:prstGeom>
          <a:noFill/>
          <a:ln>
            <a:noFill/>
          </a:ln>
        </p:spPr>
        <p:txBody>
          <a:bodyPr spcFirstLastPara="1" wrap="square" lIns="86475" tIns="43225" rIns="86475" bIns="43225" anchor="t" anchorCtr="0">
            <a:noAutofit/>
          </a:bodyPr>
          <a:lstStyle/>
          <a:p>
            <a:pPr marL="0" marR="0" lvl="0" indent="0" algn="l" rtl="0">
              <a:lnSpc>
                <a:spcPct val="100000"/>
              </a:lnSpc>
              <a:spcBef>
                <a:spcPts val="0"/>
              </a:spcBef>
              <a:spcAft>
                <a:spcPts val="0"/>
              </a:spcAft>
              <a:buClr>
                <a:srgbClr val="000000"/>
              </a:buClr>
              <a:buSzPts val="2400"/>
              <a:buFont typeface="Arial"/>
              <a:buNone/>
            </a:pPr>
            <a:fld id="{00000000-1234-1234-1234-123412341234}" type="slidenum">
              <a:rPr lang="en-US" sz="2400" b="0" i="0" u="none" strike="noStrike" cap="none">
                <a:solidFill>
                  <a:schemeClr val="dk1"/>
                </a:solidFill>
                <a:latin typeface="Arial"/>
                <a:ea typeface="Arial"/>
                <a:cs typeface="Arial"/>
                <a:sym typeface="Arial"/>
              </a:rPr>
              <a:t>32</a:t>
            </a:fld>
            <a:endParaRPr sz="2400" b="0" i="0" u="none" strike="noStrike" cap="none">
              <a:solidFill>
                <a:schemeClr val="dk1"/>
              </a:solidFill>
              <a:latin typeface="Arial"/>
              <a:ea typeface="Arial"/>
              <a:cs typeface="Arial"/>
              <a:sym typeface="Arial"/>
            </a:endParaRPr>
          </a:p>
        </p:txBody>
      </p:sp>
      <p:sp>
        <p:nvSpPr>
          <p:cNvPr id="512" name="Google Shape;51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13" name="Google Shape;513;p26: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Still: Only 20% start with a vulnerability exploitation! </a:t>
            </a:r>
          </a:p>
        </p:txBody>
      </p:sp>
      <p:sp>
        <p:nvSpPr>
          <p:cNvPr id="4" name="Slide Number Placeholder 3"/>
          <p:cNvSpPr>
            <a:spLocks noGrp="1"/>
          </p:cNvSpPr>
          <p:nvPr>
            <p:ph type="sldNum" sz="quarter" idx="5"/>
          </p:nvPr>
        </p:nvSpPr>
        <p:spPr/>
        <p:txBody>
          <a:bodyPr/>
          <a:lstStyle/>
          <a:p>
            <a:fld id="{C123C96B-2B3F-7242-90A1-56E5F222F20D}" type="slidenum">
              <a:rPr lang="en-US" smtClean="0"/>
              <a:t>33</a:t>
            </a:fld>
            <a:endParaRPr lang="en-US"/>
          </a:p>
        </p:txBody>
      </p:sp>
    </p:spTree>
    <p:extLst>
      <p:ext uri="{BB962C8B-B14F-4D97-AF65-F5344CB8AC3E}">
        <p14:creationId xmlns:p14="http://schemas.microsoft.com/office/powerpoint/2010/main" val="2279966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81B85-8F41-0EDC-B010-D3BF164C2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1C6B2A-C8AB-F108-7A60-8A56415CB2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57669-BB6A-8160-C2B9-11AC811754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088279-31A8-62D3-D119-2A58D7B9688E}"/>
              </a:ext>
            </a:extLst>
          </p:cNvPr>
          <p:cNvSpPr>
            <a:spLocks noGrp="1"/>
          </p:cNvSpPr>
          <p:nvPr>
            <p:ph type="sldNum" sz="quarter" idx="5"/>
          </p:nvPr>
        </p:nvSpPr>
        <p:spPr/>
        <p:txBody>
          <a:bodyPr/>
          <a:lstStyle/>
          <a:p>
            <a:fld id="{C123C96B-2B3F-7242-90A1-56E5F222F20D}" type="slidenum">
              <a:rPr lang="en-US" smtClean="0"/>
              <a:t>42</a:t>
            </a:fld>
            <a:endParaRPr lang="en-US"/>
          </a:p>
        </p:txBody>
      </p:sp>
    </p:spTree>
    <p:extLst>
      <p:ext uri="{BB962C8B-B14F-4D97-AF65-F5344CB8AC3E}">
        <p14:creationId xmlns:p14="http://schemas.microsoft.com/office/powerpoint/2010/main" val="4256049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1EBFE-BC81-1D2C-D71B-03049A8FFE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61248-7BF4-F211-8529-25AC54D064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B78C23-F2F8-6852-6083-191FBA1507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2B45A4-3996-DCD0-C6F4-33C3B64BCBAA}"/>
              </a:ext>
            </a:extLst>
          </p:cNvPr>
          <p:cNvSpPr>
            <a:spLocks noGrp="1"/>
          </p:cNvSpPr>
          <p:nvPr>
            <p:ph type="sldNum" sz="quarter" idx="5"/>
          </p:nvPr>
        </p:nvSpPr>
        <p:spPr/>
        <p:txBody>
          <a:bodyPr/>
          <a:lstStyle/>
          <a:p>
            <a:fld id="{51126428-93A5-294C-8B43-157A702F64DA}" type="slidenum">
              <a:rPr lang="en-US" smtClean="0"/>
              <a:t>43</a:t>
            </a:fld>
            <a:endParaRPr lang="en-US"/>
          </a:p>
        </p:txBody>
      </p:sp>
    </p:spTree>
    <p:extLst>
      <p:ext uri="{BB962C8B-B14F-4D97-AF65-F5344CB8AC3E}">
        <p14:creationId xmlns:p14="http://schemas.microsoft.com/office/powerpoint/2010/main" val="709935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088B9-9F78-3E4D-0D80-16F300FAF9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F0A2A2-9CC9-4253-33DD-CEE4E5B62C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9DCEA2-BC76-40F3-0643-3E37B6A753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BC3F43-7B40-A2B5-CB93-FBCDA5045F95}"/>
              </a:ext>
            </a:extLst>
          </p:cNvPr>
          <p:cNvSpPr>
            <a:spLocks noGrp="1"/>
          </p:cNvSpPr>
          <p:nvPr>
            <p:ph type="sldNum" sz="quarter" idx="5"/>
          </p:nvPr>
        </p:nvSpPr>
        <p:spPr/>
        <p:txBody>
          <a:bodyPr/>
          <a:lstStyle/>
          <a:p>
            <a:fld id="{51126428-93A5-294C-8B43-157A702F64DA}" type="slidenum">
              <a:rPr lang="en-US" smtClean="0"/>
              <a:t>44</a:t>
            </a:fld>
            <a:endParaRPr lang="en-US"/>
          </a:p>
        </p:txBody>
      </p:sp>
    </p:spTree>
    <p:extLst>
      <p:ext uri="{BB962C8B-B14F-4D97-AF65-F5344CB8AC3E}">
        <p14:creationId xmlns:p14="http://schemas.microsoft.com/office/powerpoint/2010/main" val="54156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409EB-118F-EA02-F11E-6B8FF003F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8D56DA-23F6-FB8C-4B1C-5623C716EA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204907-C891-9D88-9C53-552D4535EF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858EE4-D22E-348E-5DCF-FA6A78B0E1BE}"/>
              </a:ext>
            </a:extLst>
          </p:cNvPr>
          <p:cNvSpPr>
            <a:spLocks noGrp="1"/>
          </p:cNvSpPr>
          <p:nvPr>
            <p:ph type="sldNum" sz="quarter" idx="5"/>
          </p:nvPr>
        </p:nvSpPr>
        <p:spPr/>
        <p:txBody>
          <a:bodyPr/>
          <a:lstStyle/>
          <a:p>
            <a:fld id="{51126428-93A5-294C-8B43-157A702F64DA}" type="slidenum">
              <a:rPr lang="en-US" smtClean="0"/>
              <a:t>45</a:t>
            </a:fld>
            <a:endParaRPr lang="en-US"/>
          </a:p>
        </p:txBody>
      </p:sp>
    </p:spTree>
    <p:extLst>
      <p:ext uri="{BB962C8B-B14F-4D97-AF65-F5344CB8AC3E}">
        <p14:creationId xmlns:p14="http://schemas.microsoft.com/office/powerpoint/2010/main" val="1947994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4DFE3-E597-3054-8F7B-2F1139F865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70701C-7A91-EAC9-06BD-91663CC750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D1AFC6-6E35-7BDA-5A92-4B4A35E76D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1670A8-4CA2-CDA0-7D4C-0BC160A1B220}"/>
              </a:ext>
            </a:extLst>
          </p:cNvPr>
          <p:cNvSpPr>
            <a:spLocks noGrp="1"/>
          </p:cNvSpPr>
          <p:nvPr>
            <p:ph type="sldNum" sz="quarter" idx="5"/>
          </p:nvPr>
        </p:nvSpPr>
        <p:spPr/>
        <p:txBody>
          <a:bodyPr/>
          <a:lstStyle/>
          <a:p>
            <a:fld id="{51126428-93A5-294C-8B43-157A702F64DA}" type="slidenum">
              <a:rPr lang="en-US" smtClean="0"/>
              <a:t>46</a:t>
            </a:fld>
            <a:endParaRPr lang="en-US"/>
          </a:p>
        </p:txBody>
      </p:sp>
    </p:spTree>
    <p:extLst>
      <p:ext uri="{BB962C8B-B14F-4D97-AF65-F5344CB8AC3E}">
        <p14:creationId xmlns:p14="http://schemas.microsoft.com/office/powerpoint/2010/main" val="90540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D6DAE-CDD8-065E-CE82-FB71411198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AAC88-90EA-77C1-1EC6-992F417D61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1225C7-BE39-A9C9-8DDB-DE674D4241EB}"/>
              </a:ext>
            </a:extLst>
          </p:cNvPr>
          <p:cNvSpPr>
            <a:spLocks noGrp="1"/>
          </p:cNvSpPr>
          <p:nvPr>
            <p:ph type="body" idx="1"/>
          </p:nvPr>
        </p:nvSpPr>
        <p:spPr/>
        <p:txBody>
          <a:bodyPr/>
          <a:lstStyle/>
          <a:p>
            <a:r>
              <a:rPr lang="en-US" dirty="0"/>
              <a:t>Key attacks on the social engineering side:</a:t>
            </a:r>
          </a:p>
          <a:p>
            <a:pPr marL="171450" indent="-171450">
              <a:buFontTx/>
              <a:buChar char="-"/>
            </a:pPr>
            <a:r>
              <a:rPr lang="en-US" dirty="0"/>
              <a:t>Phishing</a:t>
            </a:r>
          </a:p>
          <a:p>
            <a:pPr marL="171450" indent="-171450">
              <a:buFontTx/>
              <a:buChar char="-"/>
            </a:pPr>
            <a:r>
              <a:rPr lang="en-US" dirty="0"/>
              <a:t>Insider attacks</a:t>
            </a:r>
          </a:p>
          <a:p>
            <a:pPr marL="171450" indent="-171450">
              <a:buFontTx/>
              <a:buChar char="-"/>
            </a:pPr>
            <a:r>
              <a:rPr lang="en-US" dirty="0"/>
              <a:t>Baiting (USB drive in parking lot)</a:t>
            </a:r>
          </a:p>
          <a:p>
            <a:pPr marL="171450" indent="-171450">
              <a:buFontTx/>
              <a:buChar char="-"/>
            </a:pPr>
            <a:r>
              <a:rPr lang="en-US" dirty="0"/>
              <a:t>Vishing and Smishing</a:t>
            </a:r>
          </a:p>
          <a:p>
            <a:pPr marL="171450" indent="-171450">
              <a:buFontTx/>
              <a:buChar char="-"/>
            </a:pPr>
            <a:r>
              <a:rPr lang="en-US" dirty="0"/>
              <a:t>Supply chain manipulation</a:t>
            </a:r>
          </a:p>
        </p:txBody>
      </p:sp>
      <p:sp>
        <p:nvSpPr>
          <p:cNvPr id="4" name="Slide Number Placeholder 3">
            <a:extLst>
              <a:ext uri="{FF2B5EF4-FFF2-40B4-BE49-F238E27FC236}">
                <a16:creationId xmlns:a16="http://schemas.microsoft.com/office/drawing/2014/main" id="{FF7BBB9C-3966-F723-538D-1E42F8CF158C}"/>
              </a:ext>
            </a:extLst>
          </p:cNvPr>
          <p:cNvSpPr>
            <a:spLocks noGrp="1"/>
          </p:cNvSpPr>
          <p:nvPr>
            <p:ph type="sldNum" sz="quarter" idx="5"/>
          </p:nvPr>
        </p:nvSpPr>
        <p:spPr/>
        <p:txBody>
          <a:bodyPr/>
          <a:lstStyle/>
          <a:p>
            <a:fld id="{C123C96B-2B3F-7242-90A1-56E5F222F20D}" type="slidenum">
              <a:rPr lang="en-US" smtClean="0"/>
              <a:t>4</a:t>
            </a:fld>
            <a:endParaRPr lang="en-US"/>
          </a:p>
        </p:txBody>
      </p:sp>
    </p:spTree>
    <p:extLst>
      <p:ext uri="{BB962C8B-B14F-4D97-AF65-F5344CB8AC3E}">
        <p14:creationId xmlns:p14="http://schemas.microsoft.com/office/powerpoint/2010/main" val="2478984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B7F76-E681-63E0-ECFA-5D86BD8248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2E25C-DDD3-A350-47DC-F79903AFFB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8929EB-8D59-4BA5-8B60-FD0E7E52E7D4}"/>
              </a:ext>
            </a:extLst>
          </p:cNvPr>
          <p:cNvSpPr>
            <a:spLocks noGrp="1"/>
          </p:cNvSpPr>
          <p:nvPr>
            <p:ph type="body" idx="1"/>
          </p:nvPr>
        </p:nvSpPr>
        <p:spPr/>
        <p:txBody>
          <a:bodyPr/>
          <a:lstStyle/>
          <a:p>
            <a:pPr algn="l"/>
            <a:endParaRPr lang="en-US" dirty="0">
              <a:solidFill>
                <a:srgbClr val="0000FF"/>
              </a:solidFill>
            </a:endParaRPr>
          </a:p>
        </p:txBody>
      </p:sp>
      <p:sp>
        <p:nvSpPr>
          <p:cNvPr id="4" name="Slide Number Placeholder 3">
            <a:extLst>
              <a:ext uri="{FF2B5EF4-FFF2-40B4-BE49-F238E27FC236}">
                <a16:creationId xmlns:a16="http://schemas.microsoft.com/office/drawing/2014/main" id="{BE514402-C0D5-328C-0837-D7EBF8F325D5}"/>
              </a:ext>
            </a:extLst>
          </p:cNvPr>
          <p:cNvSpPr>
            <a:spLocks noGrp="1"/>
          </p:cNvSpPr>
          <p:nvPr>
            <p:ph type="sldNum" sz="quarter" idx="5"/>
          </p:nvPr>
        </p:nvSpPr>
        <p:spPr/>
        <p:txBody>
          <a:bodyPr/>
          <a:lstStyle/>
          <a:p>
            <a:fld id="{51126428-93A5-294C-8B43-157A702F64DA}" type="slidenum">
              <a:rPr lang="en-US" smtClean="0"/>
              <a:t>47</a:t>
            </a:fld>
            <a:endParaRPr lang="en-US"/>
          </a:p>
        </p:txBody>
      </p:sp>
    </p:spTree>
    <p:extLst>
      <p:ext uri="{BB962C8B-B14F-4D97-AF65-F5344CB8AC3E}">
        <p14:creationId xmlns:p14="http://schemas.microsoft.com/office/powerpoint/2010/main" val="2472949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E0EF7-9016-387A-E7D3-B1446262A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C65F36-55BA-A926-D44E-888C7936F9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6305B9-462E-CE08-33ED-3CF91963C9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163660-97BE-B245-8EB1-2E4E2D8F5BF0}"/>
              </a:ext>
            </a:extLst>
          </p:cNvPr>
          <p:cNvSpPr>
            <a:spLocks noGrp="1"/>
          </p:cNvSpPr>
          <p:nvPr>
            <p:ph type="sldNum" sz="quarter" idx="5"/>
          </p:nvPr>
        </p:nvSpPr>
        <p:spPr/>
        <p:txBody>
          <a:bodyPr/>
          <a:lstStyle/>
          <a:p>
            <a:fld id="{51126428-93A5-294C-8B43-157A702F64DA}" type="slidenum">
              <a:rPr lang="en-US" smtClean="0"/>
              <a:t>48</a:t>
            </a:fld>
            <a:endParaRPr lang="en-US"/>
          </a:p>
        </p:txBody>
      </p:sp>
    </p:spTree>
    <p:extLst>
      <p:ext uri="{BB962C8B-B14F-4D97-AF65-F5344CB8AC3E}">
        <p14:creationId xmlns:p14="http://schemas.microsoft.com/office/powerpoint/2010/main" val="626225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126428-93A5-294C-8B43-157A702F64DA}" type="slidenum">
              <a:rPr lang="en-US" smtClean="0"/>
              <a:t>49</a:t>
            </a:fld>
            <a:endParaRPr lang="en-US"/>
          </a:p>
        </p:txBody>
      </p:sp>
    </p:spTree>
    <p:extLst>
      <p:ext uri="{BB962C8B-B14F-4D97-AF65-F5344CB8AC3E}">
        <p14:creationId xmlns:p14="http://schemas.microsoft.com/office/powerpoint/2010/main" val="3902704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DA5ED-2188-A811-63BA-3723944838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7BF717-66B5-102B-0097-AFEC3488A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4FF09-3D9A-709B-CECC-FCEF7D5E11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Still: Only 20% start with a vulnerability exploitation! </a:t>
            </a:r>
          </a:p>
        </p:txBody>
      </p:sp>
      <p:sp>
        <p:nvSpPr>
          <p:cNvPr id="4" name="Slide Number Placeholder 3">
            <a:extLst>
              <a:ext uri="{FF2B5EF4-FFF2-40B4-BE49-F238E27FC236}">
                <a16:creationId xmlns:a16="http://schemas.microsoft.com/office/drawing/2014/main" id="{A80F967B-B006-6837-2968-33CB556D789A}"/>
              </a:ext>
            </a:extLst>
          </p:cNvPr>
          <p:cNvSpPr>
            <a:spLocks noGrp="1"/>
          </p:cNvSpPr>
          <p:nvPr>
            <p:ph type="sldNum" sz="quarter" idx="5"/>
          </p:nvPr>
        </p:nvSpPr>
        <p:spPr/>
        <p:txBody>
          <a:bodyPr/>
          <a:lstStyle/>
          <a:p>
            <a:fld id="{C123C96B-2B3F-7242-90A1-56E5F222F20D}" type="slidenum">
              <a:rPr lang="en-US" smtClean="0"/>
              <a:t>5</a:t>
            </a:fld>
            <a:endParaRPr lang="en-US"/>
          </a:p>
        </p:txBody>
      </p:sp>
    </p:spTree>
    <p:extLst>
      <p:ext uri="{BB962C8B-B14F-4D97-AF65-F5344CB8AC3E}">
        <p14:creationId xmlns:p14="http://schemas.microsoft.com/office/powerpoint/2010/main" val="4142709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SzPts val="1400"/>
              <a:buNone/>
            </a:pPr>
            <a:endParaRPr/>
          </a:p>
        </p:txBody>
      </p:sp>
      <p:sp>
        <p:nvSpPr>
          <p:cNvPr id="245" name="Google Shape;24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917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8</a:t>
            </a:fld>
            <a:endParaRPr lang="en-US"/>
          </a:p>
        </p:txBody>
      </p:sp>
    </p:spTree>
    <p:extLst>
      <p:ext uri="{BB962C8B-B14F-4D97-AF65-F5344CB8AC3E}">
        <p14:creationId xmlns:p14="http://schemas.microsoft.com/office/powerpoint/2010/main" val="2233796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8ACE6-C61B-6847-C6CF-66BBA22E8D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745CBF-0283-1BEA-0B4A-920D46855D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285290-508B-983E-0B5B-87CE9A26AA4F}"/>
              </a:ext>
            </a:extLst>
          </p:cNvPr>
          <p:cNvSpPr>
            <a:spLocks noGrp="1"/>
          </p:cNvSpPr>
          <p:nvPr>
            <p:ph type="body" idx="1"/>
          </p:nvPr>
        </p:nvSpPr>
        <p:spPr/>
        <p:txBody>
          <a:bodyPr/>
          <a:lstStyle/>
          <a:p>
            <a:r>
              <a:rPr lang="en-US" dirty="0"/>
              <a:t>we coded responses to the seven questions about attacker models, as well as all password pairs where participants’ perceptions differed statistically significantly from the guess numbers we calculated. One member of the research team first read through all responses to a question and proposed codes that would capture common themes. This researcher then coded all responses and updated the codebook when necessary. A second coder used the annotated codebook to independently code the data. Intercoder agreement ranged from 85.0% to 91.4% per question, while </a:t>
            </a:r>
            <a:r>
              <a:rPr lang="en-US" dirty="0" err="1"/>
              <a:t>Krippendorff’s</a:t>
            </a:r>
            <a:r>
              <a:rPr lang="en-US" dirty="0"/>
              <a:t> </a:t>
            </a:r>
            <a:r>
              <a:rPr lang="el-GR" dirty="0"/>
              <a:t>α </a:t>
            </a:r>
            <a:r>
              <a:rPr lang="en-US" dirty="0"/>
              <a:t>ranged from 0.80 to 0.88. The coders met, discussed discrepancies, and agreed on the final codes.</a:t>
            </a:r>
          </a:p>
        </p:txBody>
      </p:sp>
      <p:sp>
        <p:nvSpPr>
          <p:cNvPr id="4" name="Slide Number Placeholder 3">
            <a:extLst>
              <a:ext uri="{FF2B5EF4-FFF2-40B4-BE49-F238E27FC236}">
                <a16:creationId xmlns:a16="http://schemas.microsoft.com/office/drawing/2014/main" id="{CB2D67B2-C67A-37DA-135A-3E98B06526B7}"/>
              </a:ext>
            </a:extLst>
          </p:cNvPr>
          <p:cNvSpPr>
            <a:spLocks noGrp="1"/>
          </p:cNvSpPr>
          <p:nvPr>
            <p:ph type="sldNum" sz="quarter" idx="5"/>
          </p:nvPr>
        </p:nvSpPr>
        <p:spPr/>
        <p:txBody>
          <a:bodyPr/>
          <a:lstStyle/>
          <a:p>
            <a:fld id="{C123C96B-2B3F-7242-90A1-56E5F222F20D}" type="slidenum">
              <a:rPr lang="en-US" smtClean="0"/>
              <a:t>10</a:t>
            </a:fld>
            <a:endParaRPr lang="en-US"/>
          </a:p>
        </p:txBody>
      </p:sp>
    </p:spTree>
    <p:extLst>
      <p:ext uri="{BB962C8B-B14F-4D97-AF65-F5344CB8AC3E}">
        <p14:creationId xmlns:p14="http://schemas.microsoft.com/office/powerpoint/2010/main" val="893988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 video and PDF of slides at Ways that the study leveraged the historical password database</a:t>
            </a:r>
          </a:p>
          <a:p>
            <a:r>
              <a:rPr lang="en-US" dirty="0"/>
              <a:t>Ethics concerns</a:t>
            </a:r>
          </a:p>
          <a:p>
            <a:r>
              <a:rPr lang="en-US" dirty="0"/>
              <a:t>Technical challenges</a:t>
            </a:r>
          </a:p>
          <a:p>
            <a:r>
              <a:rPr lang="en-US" dirty="0"/>
              <a:t>What the study might have missed or overstated (limitations)</a:t>
            </a:r>
          </a:p>
          <a:p>
            <a:r>
              <a:rPr lang="en-US" dirty="0"/>
              <a:t>Other inferences to draw from results</a:t>
            </a:r>
          </a:p>
          <a:p>
            <a:r>
              <a:rPr lang="en-US" dirty="0"/>
              <a:t>Recommendations, and relevance today</a:t>
            </a:r>
          </a:p>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11</a:t>
            </a:fld>
            <a:endParaRPr lang="en-US"/>
          </a:p>
        </p:txBody>
      </p:sp>
    </p:spTree>
    <p:extLst>
      <p:ext uri="{BB962C8B-B14F-4D97-AF65-F5344CB8AC3E}">
        <p14:creationId xmlns:p14="http://schemas.microsoft.com/office/powerpoint/2010/main" val="560110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8FA38-B2F9-6563-C0F6-480D857CEE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DB2963-235E-D67F-67B6-6457D20FC9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01DE84-42D9-23C7-A9DB-D19866FBFD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 video and PDF of slides at https://</a:t>
            </a:r>
            <a:r>
              <a:rPr lang="en-US" dirty="0" err="1"/>
              <a:t>www.usenix.org</a:t>
            </a:r>
            <a:r>
              <a:rPr lang="en-US" dirty="0"/>
              <a:t>/conference/usenixsecurity23/presentation/</a:t>
            </a:r>
            <a:r>
              <a:rPr lang="en-US" dirty="0" err="1"/>
              <a:t>nisenoff</a:t>
            </a:r>
            <a:r>
              <a:rPr lang="en-US" dirty="0"/>
              <a:t>-retrospective</a:t>
            </a:r>
          </a:p>
          <a:p>
            <a:endParaRPr lang="en-US" dirty="0"/>
          </a:p>
          <a:p>
            <a:r>
              <a:rPr lang="en-US" dirty="0"/>
              <a:t>Ways that the study leveraged the historical password database</a:t>
            </a:r>
          </a:p>
          <a:p>
            <a:r>
              <a:rPr lang="en-US" dirty="0"/>
              <a:t>Ethics concerns</a:t>
            </a:r>
          </a:p>
          <a:p>
            <a:r>
              <a:rPr lang="en-US" dirty="0"/>
              <a:t>Technical challenges</a:t>
            </a:r>
          </a:p>
          <a:p>
            <a:r>
              <a:rPr lang="en-US" dirty="0"/>
              <a:t>What the study might have missed or overstated (limitations)</a:t>
            </a:r>
          </a:p>
          <a:p>
            <a:r>
              <a:rPr lang="en-US" dirty="0"/>
              <a:t>Other inferences to draw from results</a:t>
            </a:r>
          </a:p>
          <a:p>
            <a:r>
              <a:rPr lang="en-US" dirty="0"/>
              <a:t>Recommendations, and relevance today</a:t>
            </a:r>
          </a:p>
          <a:p>
            <a:endParaRPr lang="en-US" dirty="0"/>
          </a:p>
        </p:txBody>
      </p:sp>
      <p:sp>
        <p:nvSpPr>
          <p:cNvPr id="4" name="Slide Number Placeholder 3">
            <a:extLst>
              <a:ext uri="{FF2B5EF4-FFF2-40B4-BE49-F238E27FC236}">
                <a16:creationId xmlns:a16="http://schemas.microsoft.com/office/drawing/2014/main" id="{1214A76B-7B15-1B62-F0F1-07C554622604}"/>
              </a:ext>
            </a:extLst>
          </p:cNvPr>
          <p:cNvSpPr>
            <a:spLocks noGrp="1"/>
          </p:cNvSpPr>
          <p:nvPr>
            <p:ph type="sldNum" sz="quarter" idx="5"/>
          </p:nvPr>
        </p:nvSpPr>
        <p:spPr/>
        <p:txBody>
          <a:bodyPr/>
          <a:lstStyle/>
          <a:p>
            <a:fld id="{C123C96B-2B3F-7242-90A1-56E5F222F20D}" type="slidenum">
              <a:rPr lang="en-US" smtClean="0"/>
              <a:t>12</a:t>
            </a:fld>
            <a:endParaRPr lang="en-US"/>
          </a:p>
        </p:txBody>
      </p:sp>
    </p:spTree>
    <p:extLst>
      <p:ext uri="{BB962C8B-B14F-4D97-AF65-F5344CB8AC3E}">
        <p14:creationId xmlns:p14="http://schemas.microsoft.com/office/powerpoint/2010/main" val="1596022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1/22/26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2188148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1/22/26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2660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1/22/26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473906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7"/>
          <p:cNvSpPr txBox="1">
            <a:spLocks noGrp="1"/>
          </p:cNvSpPr>
          <p:nvPr>
            <p:ph type="body" idx="1"/>
          </p:nvPr>
        </p:nvSpPr>
        <p:spPr>
          <a:xfrm>
            <a:off x="609600" y="1716088"/>
            <a:ext cx="7315200" cy="4668837"/>
          </a:xfrm>
          <a:prstGeom prst="rect">
            <a:avLst/>
          </a:prstGeom>
          <a:noFill/>
          <a:ln>
            <a:noFill/>
          </a:ln>
        </p:spPr>
        <p:txBody>
          <a:bodyPr spcFirstLastPara="1" wrap="square" lIns="91425" tIns="45700" rIns="91425" bIns="45700" anchor="t" anchorCtr="0">
            <a:noAutofit/>
          </a:bodyPr>
          <a:lstStyle>
            <a:lvl1pPr marL="609585" lvl="0" indent="-457189" algn="l">
              <a:lnSpc>
                <a:spcPct val="100000"/>
              </a:lnSpc>
              <a:spcBef>
                <a:spcPts val="800"/>
              </a:spcBef>
              <a:spcAft>
                <a:spcPts val="0"/>
              </a:spcAft>
              <a:buClr>
                <a:schemeClr val="dk1"/>
              </a:buClr>
              <a:buSzPts val="1800"/>
              <a:buChar char="▪"/>
              <a:defRPr/>
            </a:lvl1pPr>
            <a:lvl2pPr marL="1219170" lvl="1" indent="-457189" algn="l">
              <a:lnSpc>
                <a:spcPct val="100000"/>
              </a:lnSpc>
              <a:spcBef>
                <a:spcPts val="1600"/>
              </a:spcBef>
              <a:spcAft>
                <a:spcPts val="0"/>
              </a:spcAft>
              <a:buClr>
                <a:schemeClr val="dk1"/>
              </a:buClr>
              <a:buSzPts val="1800"/>
              <a:buChar char="•"/>
              <a:defRPr/>
            </a:lvl2pPr>
            <a:lvl3pPr marL="1828754" lvl="2" indent="-457189" algn="l">
              <a:lnSpc>
                <a:spcPct val="100000"/>
              </a:lnSpc>
              <a:spcBef>
                <a:spcPts val="800"/>
              </a:spcBef>
              <a:spcAft>
                <a:spcPts val="0"/>
              </a:spcAft>
              <a:buClr>
                <a:schemeClr val="dk1"/>
              </a:buClr>
              <a:buSzPts val="1800"/>
              <a:buChar char="•"/>
              <a:defRPr/>
            </a:lvl3pPr>
            <a:lvl4pPr marL="2438339" lvl="3" indent="-457189" algn="l">
              <a:lnSpc>
                <a:spcPct val="100000"/>
              </a:lnSpc>
              <a:spcBef>
                <a:spcPts val="480"/>
              </a:spcBef>
              <a:spcAft>
                <a:spcPts val="0"/>
              </a:spcAft>
              <a:buClr>
                <a:schemeClr val="dk1"/>
              </a:buClr>
              <a:buSzPts val="1800"/>
              <a:buChar char="•"/>
              <a:defRPr/>
            </a:lvl4pPr>
            <a:lvl5pPr marL="3047924" lvl="4" indent="-457189" algn="l">
              <a:lnSpc>
                <a:spcPct val="100000"/>
              </a:lnSpc>
              <a:spcBef>
                <a:spcPts val="480"/>
              </a:spcBef>
              <a:spcAft>
                <a:spcPts val="0"/>
              </a:spcAft>
              <a:buClr>
                <a:schemeClr val="dk1"/>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70662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6449842" y="242376"/>
            <a:ext cx="5260689" cy="606906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3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73250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p:cSld name="Section Title">
    <p:spTree>
      <p:nvGrpSpPr>
        <p:cNvPr id="1" name="Shape 32"/>
        <p:cNvGrpSpPr/>
        <p:nvPr/>
      </p:nvGrpSpPr>
      <p:grpSpPr>
        <a:xfrm>
          <a:off x="0" y="0"/>
          <a:ext cx="0" cy="0"/>
          <a:chOff x="0" y="0"/>
          <a:chExt cx="0" cy="0"/>
        </a:xfrm>
      </p:grpSpPr>
      <p:sp>
        <p:nvSpPr>
          <p:cNvPr id="33" name="Google Shape;33;p10"/>
          <p:cNvSpPr txBox="1">
            <a:spLocks noGrp="1"/>
          </p:cNvSpPr>
          <p:nvPr>
            <p:ph type="ctrTitle"/>
          </p:nvPr>
        </p:nvSpPr>
        <p:spPr>
          <a:xfrm>
            <a:off x="914400" y="2130429"/>
            <a:ext cx="10363200" cy="14700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02952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4"/>
        <p:cNvGrpSpPr/>
        <p:nvPr/>
      </p:nvGrpSpPr>
      <p:grpSpPr>
        <a:xfrm>
          <a:off x="0" y="0"/>
          <a:ext cx="0" cy="0"/>
          <a:chOff x="0" y="0"/>
          <a:chExt cx="0" cy="0"/>
        </a:xfrm>
      </p:grpSpPr>
      <p:cxnSp>
        <p:nvCxnSpPr>
          <p:cNvPr id="35" name="Google Shape;35;p11"/>
          <p:cNvCxnSpPr/>
          <p:nvPr/>
        </p:nvCxnSpPr>
        <p:spPr>
          <a:xfrm>
            <a:off x="601133" y="6049433"/>
            <a:ext cx="10651067" cy="0"/>
          </a:xfrm>
          <a:prstGeom prst="straightConnector1">
            <a:avLst/>
          </a:prstGeom>
          <a:noFill/>
          <a:ln w="12700" cap="flat" cmpd="sng">
            <a:solidFill>
              <a:schemeClr val="dk1"/>
            </a:solidFill>
            <a:prstDash val="solid"/>
            <a:round/>
            <a:headEnd type="none" w="sm" len="sm"/>
            <a:tailEnd type="none" w="sm" len="sm"/>
          </a:ln>
        </p:spPr>
      </p:cxnSp>
      <p:sp>
        <p:nvSpPr>
          <p:cNvPr id="36" name="Google Shape;36;p11"/>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1"/>
          <p:cNvSpPr txBox="1">
            <a:spLocks noGrp="1"/>
          </p:cNvSpPr>
          <p:nvPr>
            <p:ph type="body" idx="1"/>
          </p:nvPr>
        </p:nvSpPr>
        <p:spPr>
          <a:xfrm>
            <a:off x="609600" y="1715652"/>
            <a:ext cx="10972800" cy="3803077"/>
          </a:xfrm>
          <a:prstGeom prst="rect">
            <a:avLst/>
          </a:prstGeom>
          <a:noFill/>
          <a:ln>
            <a:noFill/>
          </a:ln>
        </p:spPr>
        <p:txBody>
          <a:bodyPr spcFirstLastPara="1" wrap="square" lIns="91425" tIns="45700" rIns="91425" bIns="45700" anchor="t" anchorCtr="0">
            <a:noAutofit/>
          </a:bodyPr>
          <a:lstStyle>
            <a:lvl1pPr marL="609585" lvl="0" indent="-457189" algn="l">
              <a:lnSpc>
                <a:spcPct val="100000"/>
              </a:lnSpc>
              <a:spcBef>
                <a:spcPts val="800"/>
              </a:spcBef>
              <a:spcAft>
                <a:spcPts val="0"/>
              </a:spcAft>
              <a:buClr>
                <a:schemeClr val="dk1"/>
              </a:buClr>
              <a:buSzPts val="1800"/>
              <a:buChar char="▪"/>
              <a:defRPr/>
            </a:lvl1pPr>
            <a:lvl2pPr marL="1219170" lvl="1" indent="-457189" algn="l">
              <a:lnSpc>
                <a:spcPct val="100000"/>
              </a:lnSpc>
              <a:spcBef>
                <a:spcPts val="1600"/>
              </a:spcBef>
              <a:spcAft>
                <a:spcPts val="0"/>
              </a:spcAft>
              <a:buClr>
                <a:schemeClr val="dk1"/>
              </a:buClr>
              <a:buSzPts val="1800"/>
              <a:buChar char="•"/>
              <a:defRPr/>
            </a:lvl2pPr>
            <a:lvl3pPr marL="1828754" lvl="2" indent="-457189" algn="l">
              <a:lnSpc>
                <a:spcPct val="100000"/>
              </a:lnSpc>
              <a:spcBef>
                <a:spcPts val="800"/>
              </a:spcBef>
              <a:spcAft>
                <a:spcPts val="0"/>
              </a:spcAft>
              <a:buClr>
                <a:schemeClr val="dk1"/>
              </a:buClr>
              <a:buSzPts val="1800"/>
              <a:buChar char="•"/>
              <a:defRPr/>
            </a:lvl3pPr>
            <a:lvl4pPr marL="2438339" lvl="3" indent="-457189" algn="l">
              <a:lnSpc>
                <a:spcPct val="100000"/>
              </a:lnSpc>
              <a:spcBef>
                <a:spcPts val="480"/>
              </a:spcBef>
              <a:spcAft>
                <a:spcPts val="0"/>
              </a:spcAft>
              <a:buClr>
                <a:schemeClr val="dk1"/>
              </a:buClr>
              <a:buSzPts val="1800"/>
              <a:buChar char="•"/>
              <a:defRPr/>
            </a:lvl4pPr>
            <a:lvl5pPr marL="3047924" lvl="4" indent="-457189" algn="l">
              <a:lnSpc>
                <a:spcPct val="100000"/>
              </a:lnSpc>
              <a:spcBef>
                <a:spcPts val="480"/>
              </a:spcBef>
              <a:spcAft>
                <a:spcPts val="0"/>
              </a:spcAft>
              <a:buClr>
                <a:schemeClr val="dk1"/>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38" name="Google Shape;38;p11"/>
          <p:cNvSpPr txBox="1">
            <a:spLocks noGrp="1"/>
          </p:cNvSpPr>
          <p:nvPr>
            <p:ph type="body" idx="2"/>
          </p:nvPr>
        </p:nvSpPr>
        <p:spPr>
          <a:xfrm>
            <a:off x="616527" y="6071888"/>
            <a:ext cx="10544080" cy="786104"/>
          </a:xfrm>
          <a:prstGeom prst="rect">
            <a:avLst/>
          </a:prstGeom>
          <a:noFill/>
          <a:ln>
            <a:noFill/>
          </a:ln>
        </p:spPr>
        <p:txBody>
          <a:bodyPr spcFirstLastPara="1" wrap="square" lIns="91425" tIns="45700" rIns="91425" bIns="45700" anchor="t" anchorCtr="0">
            <a:noAutofit/>
          </a:bodyPr>
          <a:lstStyle>
            <a:lvl1pPr marL="609585" lvl="0" indent="-304792" algn="l">
              <a:lnSpc>
                <a:spcPct val="100000"/>
              </a:lnSpc>
              <a:spcBef>
                <a:spcPts val="800"/>
              </a:spcBef>
              <a:spcAft>
                <a:spcPts val="0"/>
              </a:spcAft>
              <a:buClr>
                <a:schemeClr val="dk1"/>
              </a:buClr>
              <a:buSzPts val="1200"/>
              <a:buNone/>
              <a:defRPr sz="1600" b="0" i="0">
                <a:latin typeface="Arial"/>
                <a:ea typeface="Arial"/>
                <a:cs typeface="Arial"/>
                <a:sym typeface="Arial"/>
              </a:defRPr>
            </a:lvl1pPr>
            <a:lvl2pPr marL="1219170" lvl="1" indent="-457189" algn="l">
              <a:lnSpc>
                <a:spcPct val="100000"/>
              </a:lnSpc>
              <a:spcBef>
                <a:spcPts val="1600"/>
              </a:spcBef>
              <a:spcAft>
                <a:spcPts val="0"/>
              </a:spcAft>
              <a:buClr>
                <a:schemeClr val="dk1"/>
              </a:buClr>
              <a:buSzPts val="1800"/>
              <a:buChar char="•"/>
              <a:defRPr sz="2400"/>
            </a:lvl2pPr>
            <a:lvl3pPr marL="1828754" lvl="2" indent="-440256" algn="l">
              <a:lnSpc>
                <a:spcPct val="100000"/>
              </a:lnSpc>
              <a:spcBef>
                <a:spcPts val="800"/>
              </a:spcBef>
              <a:spcAft>
                <a:spcPts val="0"/>
              </a:spcAft>
              <a:buClr>
                <a:schemeClr val="dk1"/>
              </a:buClr>
              <a:buSzPts val="1600"/>
              <a:buChar char="•"/>
              <a:defRPr sz="2133"/>
            </a:lvl3pPr>
            <a:lvl4pPr marL="2438339" lvl="3" indent="-423323" algn="l">
              <a:lnSpc>
                <a:spcPct val="100000"/>
              </a:lnSpc>
              <a:spcBef>
                <a:spcPts val="373"/>
              </a:spcBef>
              <a:spcAft>
                <a:spcPts val="0"/>
              </a:spcAft>
              <a:buClr>
                <a:schemeClr val="dk1"/>
              </a:buClr>
              <a:buSzPts val="1400"/>
              <a:buChar char="•"/>
              <a:defRPr sz="1867"/>
            </a:lvl4pPr>
            <a:lvl5pPr marL="3047924" lvl="4" indent="-423323" algn="l">
              <a:lnSpc>
                <a:spcPct val="100000"/>
              </a:lnSpc>
              <a:spcBef>
                <a:spcPts val="373"/>
              </a:spcBef>
              <a:spcAft>
                <a:spcPts val="0"/>
              </a:spcAft>
              <a:buClr>
                <a:schemeClr val="dk1"/>
              </a:buClr>
              <a:buSzPts val="1400"/>
              <a:buChar char="•"/>
              <a:defRPr sz="1867"/>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32662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4_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609600" y="1716618"/>
            <a:ext cx="10972800" cy="4669367"/>
          </a:xfrm>
          <a:prstGeom prst="rect">
            <a:avLst/>
          </a:prstGeom>
          <a:noFill/>
          <a:ln>
            <a:noFill/>
          </a:ln>
        </p:spPr>
        <p:txBody>
          <a:bodyPr spcFirstLastPara="1" wrap="square" lIns="91425" tIns="45700" rIns="91425" bIns="45700" anchor="t" anchorCtr="0">
            <a:noAutofit/>
          </a:bodyPr>
          <a:lstStyle>
            <a:lvl1pPr marL="609585" lvl="0" indent="-457189" algn="l">
              <a:lnSpc>
                <a:spcPct val="100000"/>
              </a:lnSpc>
              <a:spcBef>
                <a:spcPts val="800"/>
              </a:spcBef>
              <a:spcAft>
                <a:spcPts val="0"/>
              </a:spcAft>
              <a:buClr>
                <a:schemeClr val="dk1"/>
              </a:buClr>
              <a:buSzPts val="1800"/>
              <a:buChar char="▪"/>
              <a:defRPr/>
            </a:lvl1pPr>
            <a:lvl2pPr marL="1219170" lvl="1" indent="-457189" algn="l">
              <a:lnSpc>
                <a:spcPct val="100000"/>
              </a:lnSpc>
              <a:spcBef>
                <a:spcPts val="1600"/>
              </a:spcBef>
              <a:spcAft>
                <a:spcPts val="0"/>
              </a:spcAft>
              <a:buClr>
                <a:schemeClr val="dk1"/>
              </a:buClr>
              <a:buSzPts val="1800"/>
              <a:buChar char="•"/>
              <a:defRPr/>
            </a:lvl2pPr>
            <a:lvl3pPr marL="1828754" lvl="2" indent="-457189" algn="l">
              <a:lnSpc>
                <a:spcPct val="100000"/>
              </a:lnSpc>
              <a:spcBef>
                <a:spcPts val="800"/>
              </a:spcBef>
              <a:spcAft>
                <a:spcPts val="0"/>
              </a:spcAft>
              <a:buClr>
                <a:schemeClr val="dk1"/>
              </a:buClr>
              <a:buSzPts val="1800"/>
              <a:buChar char="•"/>
              <a:defRPr/>
            </a:lvl3pPr>
            <a:lvl4pPr marL="2438339" lvl="3" indent="-457189" algn="l">
              <a:lnSpc>
                <a:spcPct val="100000"/>
              </a:lnSpc>
              <a:spcBef>
                <a:spcPts val="480"/>
              </a:spcBef>
              <a:spcAft>
                <a:spcPts val="0"/>
              </a:spcAft>
              <a:buClr>
                <a:schemeClr val="dk1"/>
              </a:buClr>
              <a:buSzPts val="1800"/>
              <a:buChar char="•"/>
              <a:defRPr/>
            </a:lvl4pPr>
            <a:lvl5pPr marL="3047924" lvl="4" indent="-457189" algn="l">
              <a:lnSpc>
                <a:spcPct val="100000"/>
              </a:lnSpc>
              <a:spcBef>
                <a:spcPts val="480"/>
              </a:spcBef>
              <a:spcAft>
                <a:spcPts val="0"/>
              </a:spcAft>
              <a:buClr>
                <a:schemeClr val="dk1"/>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60165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1/22/26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4007979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C6361F-31DF-994C-9089-BE54C03D95A3}" type="datetimeFigureOut">
              <a:rPr lang="en-US" smtClean="0"/>
              <a:t>1/22/26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835124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C6361F-31DF-994C-9089-BE54C03D95A3}" type="datetimeFigureOut">
              <a:rPr lang="en-US" smtClean="0"/>
              <a:t>1/22/26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914481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C6361F-31DF-994C-9089-BE54C03D95A3}" type="datetimeFigureOut">
              <a:rPr lang="en-US" smtClean="0"/>
              <a:t>1/22/26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35053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C6361F-31DF-994C-9089-BE54C03D95A3}" type="datetimeFigureOut">
              <a:rPr lang="en-US" smtClean="0"/>
              <a:t>1/22/26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492556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C6361F-31DF-994C-9089-BE54C03D95A3}" type="datetimeFigureOut">
              <a:rPr lang="en-US" smtClean="0"/>
              <a:t>1/22/26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857036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C6361F-31DF-994C-9089-BE54C03D95A3}" type="datetimeFigureOut">
              <a:rPr lang="en-US" smtClean="0"/>
              <a:t>1/22/26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2182464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C6361F-31DF-994C-9089-BE54C03D95A3}" type="datetimeFigureOut">
              <a:rPr lang="en-US" smtClean="0"/>
              <a:t>1/22/26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413809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C6361F-31DF-994C-9089-BE54C03D95A3}" type="datetimeFigureOut">
              <a:rPr lang="en-US" smtClean="0"/>
              <a:t>1/22/26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ADC5EA-A2B1-7B40-9120-F226EF34BE09}" type="slidenum">
              <a:rPr lang="en-US" smtClean="0"/>
              <a:t>‹#›</a:t>
            </a:fld>
            <a:endParaRPr lang="en-US"/>
          </a:p>
        </p:txBody>
      </p:sp>
    </p:spTree>
    <p:extLst>
      <p:ext uri="{BB962C8B-B14F-4D97-AF65-F5344CB8AC3E}">
        <p14:creationId xmlns:p14="http://schemas.microsoft.com/office/powerpoint/2010/main" val="373069328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t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www.usenix.org/events/upsec08/tech/full_papers/cranor/cranor.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tif"/><Relationship Id="rId2" Type="http://schemas.openxmlformats.org/officeDocument/2006/relationships/image" Target="../media/image53.tif"/><Relationship Id="rId1" Type="http://schemas.openxmlformats.org/officeDocument/2006/relationships/slideLayout" Target="../slideLayouts/slideLayout2.xml"/><Relationship Id="rId4" Type="http://schemas.openxmlformats.org/officeDocument/2006/relationships/image" Target="../media/image55.ti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29DE-5D96-1CE2-18C6-A256829712ED}"/>
              </a:ext>
            </a:extLst>
          </p:cNvPr>
          <p:cNvSpPr>
            <a:spLocks noGrp="1"/>
          </p:cNvSpPr>
          <p:nvPr>
            <p:ph type="ctrTitle"/>
          </p:nvPr>
        </p:nvSpPr>
        <p:spPr>
          <a:xfrm>
            <a:off x="1524000" y="564424"/>
            <a:ext cx="9144000" cy="2387600"/>
          </a:xfrm>
        </p:spPr>
        <p:txBody>
          <a:bodyPr/>
          <a:lstStyle/>
          <a:p>
            <a:r>
              <a:rPr lang="en-US" dirty="0"/>
              <a:t>Secure Systems Engineering and Management</a:t>
            </a:r>
          </a:p>
        </p:txBody>
      </p:sp>
      <p:sp>
        <p:nvSpPr>
          <p:cNvPr id="3" name="Subtitle 2">
            <a:extLst>
              <a:ext uri="{FF2B5EF4-FFF2-40B4-BE49-F238E27FC236}">
                <a16:creationId xmlns:a16="http://schemas.microsoft.com/office/drawing/2014/main" id="{49942452-83B7-A233-BC53-30327B7B93D4}"/>
              </a:ext>
            </a:extLst>
          </p:cNvPr>
          <p:cNvSpPr>
            <a:spLocks noGrp="1"/>
          </p:cNvSpPr>
          <p:nvPr>
            <p:ph type="subTitle" idx="1"/>
          </p:nvPr>
        </p:nvSpPr>
        <p:spPr>
          <a:xfrm>
            <a:off x="1524000" y="3044099"/>
            <a:ext cx="9144000" cy="3147420"/>
          </a:xfrm>
        </p:spPr>
        <p:txBody>
          <a:bodyPr>
            <a:normAutofit/>
          </a:bodyPr>
          <a:lstStyle/>
          <a:p>
            <a:r>
              <a:rPr lang="en-US" sz="3800" dirty="0"/>
              <a:t>A Data-driven Approach</a:t>
            </a:r>
          </a:p>
          <a:p>
            <a:endParaRPr lang="en-US" dirty="0"/>
          </a:p>
          <a:p>
            <a:endParaRPr lang="en-US" sz="3200" dirty="0"/>
          </a:p>
          <a:p>
            <a:endParaRPr lang="en-US" sz="3200" dirty="0"/>
          </a:p>
          <a:p>
            <a:r>
              <a:rPr lang="en-US" sz="3200" dirty="0"/>
              <a:t>Michael Hicks</a:t>
            </a:r>
          </a:p>
          <a:p>
            <a:endParaRPr lang="en-US" dirty="0"/>
          </a:p>
        </p:txBody>
      </p:sp>
      <p:pic>
        <p:nvPicPr>
          <p:cNvPr id="3074" name="Picture 2" descr="Download Penn Logos | Penn Brand Standards">
            <a:extLst>
              <a:ext uri="{FF2B5EF4-FFF2-40B4-BE49-F238E27FC236}">
                <a16:creationId xmlns:a16="http://schemas.microsoft.com/office/drawing/2014/main" id="{1CDBA5D0-00EB-4BD7-7AE9-EBF7EA0B1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5795" y="2190088"/>
            <a:ext cx="4150925" cy="2768138"/>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4C2687FC-3CEA-D6F7-318B-18496E8BB8AE}"/>
              </a:ext>
            </a:extLst>
          </p:cNvPr>
          <p:cNvSpPr txBox="1">
            <a:spLocks/>
          </p:cNvSpPr>
          <p:nvPr/>
        </p:nvSpPr>
        <p:spPr>
          <a:xfrm>
            <a:off x="1524000" y="4535757"/>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dirty="0"/>
              <a:t>Exploiting the Human</a:t>
            </a:r>
          </a:p>
        </p:txBody>
      </p:sp>
      <p:pic>
        <p:nvPicPr>
          <p:cNvPr id="5" name="Picture 4">
            <a:extLst>
              <a:ext uri="{FF2B5EF4-FFF2-40B4-BE49-F238E27FC236}">
                <a16:creationId xmlns:a16="http://schemas.microsoft.com/office/drawing/2014/main" id="{DC24F5A3-CC48-C1E1-5CCF-FC184CF4A213}"/>
              </a:ext>
            </a:extLst>
          </p:cNvPr>
          <p:cNvPicPr>
            <a:picLocks noChangeAspect="1"/>
          </p:cNvPicPr>
          <p:nvPr/>
        </p:nvPicPr>
        <p:blipFill>
          <a:blip r:embed="rId3"/>
          <a:stretch>
            <a:fillRect/>
          </a:stretch>
        </p:blipFill>
        <p:spPr>
          <a:xfrm>
            <a:off x="-87822" y="1910746"/>
            <a:ext cx="4556501" cy="3036508"/>
          </a:xfrm>
          <a:prstGeom prst="rect">
            <a:avLst/>
          </a:prstGeom>
        </p:spPr>
      </p:pic>
      <p:sp>
        <p:nvSpPr>
          <p:cNvPr id="7" name="TextBox 6">
            <a:extLst>
              <a:ext uri="{FF2B5EF4-FFF2-40B4-BE49-F238E27FC236}">
                <a16:creationId xmlns:a16="http://schemas.microsoft.com/office/drawing/2014/main" id="{CCEC151D-545E-4E09-6675-9F6696166284}"/>
              </a:ext>
            </a:extLst>
          </p:cNvPr>
          <p:cNvSpPr txBox="1"/>
          <p:nvPr/>
        </p:nvSpPr>
        <p:spPr>
          <a:xfrm>
            <a:off x="9909835" y="5960428"/>
            <a:ext cx="2196885" cy="646331"/>
          </a:xfrm>
          <a:prstGeom prst="rect">
            <a:avLst/>
          </a:prstGeom>
          <a:noFill/>
        </p:spPr>
        <p:txBody>
          <a:bodyPr wrap="square">
            <a:spAutoFit/>
          </a:bodyPr>
          <a:lstStyle/>
          <a:p>
            <a:r>
              <a:rPr lang="en-US" sz="1800" dirty="0"/>
              <a:t>UPenn CIS 7000-003</a:t>
            </a:r>
          </a:p>
          <a:p>
            <a:r>
              <a:rPr lang="en-US" sz="1800" dirty="0"/>
              <a:t>Spring 2026</a:t>
            </a:r>
          </a:p>
        </p:txBody>
      </p:sp>
    </p:spTree>
    <p:extLst>
      <p:ext uri="{BB962C8B-B14F-4D97-AF65-F5344CB8AC3E}">
        <p14:creationId xmlns:p14="http://schemas.microsoft.com/office/powerpoint/2010/main" val="3492021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C98E7-0D91-E4EF-9EDC-3E6A73F4795D}"/>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1050B905-BA74-C2FB-345B-3B16662222BC}"/>
              </a:ext>
            </a:extLst>
          </p:cNvPr>
          <p:cNvSpPr>
            <a:spLocks noGrp="1"/>
          </p:cNvSpPr>
          <p:nvPr>
            <p:ph type="title"/>
          </p:nvPr>
        </p:nvSpPr>
        <p:spPr/>
        <p:txBody>
          <a:bodyPr/>
          <a:lstStyle/>
          <a:p>
            <a:r>
              <a:rPr lang="en-US" dirty="0"/>
              <a:t>Analysis</a:t>
            </a:r>
          </a:p>
        </p:txBody>
      </p:sp>
      <p:pic>
        <p:nvPicPr>
          <p:cNvPr id="8" name="Picture 7">
            <a:extLst>
              <a:ext uri="{FF2B5EF4-FFF2-40B4-BE49-F238E27FC236}">
                <a16:creationId xmlns:a16="http://schemas.microsoft.com/office/drawing/2014/main" id="{77960C9B-1270-7AB7-B853-64FEDE033D04}"/>
              </a:ext>
            </a:extLst>
          </p:cNvPr>
          <p:cNvPicPr>
            <a:picLocks noChangeAspect="1"/>
          </p:cNvPicPr>
          <p:nvPr/>
        </p:nvPicPr>
        <p:blipFill>
          <a:blip r:embed="rId3"/>
          <a:stretch>
            <a:fillRect/>
          </a:stretch>
        </p:blipFill>
        <p:spPr>
          <a:xfrm>
            <a:off x="5518245" y="0"/>
            <a:ext cx="6673755" cy="6858000"/>
          </a:xfrm>
          <a:prstGeom prst="rect">
            <a:avLst/>
          </a:prstGeom>
        </p:spPr>
      </p:pic>
      <p:pic>
        <p:nvPicPr>
          <p:cNvPr id="11" name="Picture 10">
            <a:extLst>
              <a:ext uri="{FF2B5EF4-FFF2-40B4-BE49-F238E27FC236}">
                <a16:creationId xmlns:a16="http://schemas.microsoft.com/office/drawing/2014/main" id="{DC9A360F-B326-F1F9-2648-2201EB2E691E}"/>
              </a:ext>
            </a:extLst>
          </p:cNvPr>
          <p:cNvPicPr>
            <a:picLocks noChangeAspect="1"/>
          </p:cNvPicPr>
          <p:nvPr/>
        </p:nvPicPr>
        <p:blipFill>
          <a:blip r:embed="rId4"/>
          <a:stretch>
            <a:fillRect/>
          </a:stretch>
        </p:blipFill>
        <p:spPr>
          <a:xfrm>
            <a:off x="353786" y="0"/>
            <a:ext cx="4952625" cy="6858000"/>
          </a:xfrm>
          <a:prstGeom prst="rect">
            <a:avLst/>
          </a:prstGeom>
        </p:spPr>
      </p:pic>
      <p:sp>
        <p:nvSpPr>
          <p:cNvPr id="12" name="TextBox 11">
            <a:extLst>
              <a:ext uri="{FF2B5EF4-FFF2-40B4-BE49-F238E27FC236}">
                <a16:creationId xmlns:a16="http://schemas.microsoft.com/office/drawing/2014/main" id="{4791C655-40E1-F3C9-D4E3-46C4BDF20511}"/>
              </a:ext>
            </a:extLst>
          </p:cNvPr>
          <p:cNvSpPr txBox="1"/>
          <p:nvPr/>
        </p:nvSpPr>
        <p:spPr>
          <a:xfrm>
            <a:off x="2243922" y="1067998"/>
            <a:ext cx="3544625" cy="369332"/>
          </a:xfrm>
          <a:prstGeom prst="rect">
            <a:avLst/>
          </a:prstGeom>
          <a:solidFill>
            <a:schemeClr val="accent4"/>
          </a:solidFill>
        </p:spPr>
        <p:txBody>
          <a:bodyPr wrap="none" rtlCol="0">
            <a:spAutoFit/>
          </a:bodyPr>
          <a:lstStyle/>
          <a:p>
            <a:r>
              <a:rPr lang="en-US" dirty="0"/>
              <a:t>Qualitative analysis (text responses)</a:t>
            </a:r>
          </a:p>
        </p:txBody>
      </p:sp>
      <p:sp>
        <p:nvSpPr>
          <p:cNvPr id="13" name="TextBox 12">
            <a:extLst>
              <a:ext uri="{FF2B5EF4-FFF2-40B4-BE49-F238E27FC236}">
                <a16:creationId xmlns:a16="http://schemas.microsoft.com/office/drawing/2014/main" id="{9600E2F0-5BAD-48AF-C779-3B3A3BD48087}"/>
              </a:ext>
            </a:extLst>
          </p:cNvPr>
          <p:cNvSpPr txBox="1"/>
          <p:nvPr/>
        </p:nvSpPr>
        <p:spPr>
          <a:xfrm>
            <a:off x="5788547" y="2135996"/>
            <a:ext cx="4451540" cy="369332"/>
          </a:xfrm>
          <a:prstGeom prst="rect">
            <a:avLst/>
          </a:prstGeom>
          <a:solidFill>
            <a:schemeClr val="accent4"/>
          </a:solidFill>
        </p:spPr>
        <p:txBody>
          <a:bodyPr wrap="none" rtlCol="0">
            <a:spAutoFit/>
          </a:bodyPr>
          <a:lstStyle/>
          <a:p>
            <a:r>
              <a:rPr lang="en-US" dirty="0"/>
              <a:t>Quantitative analysis (numeric, Boolean data)</a:t>
            </a:r>
          </a:p>
        </p:txBody>
      </p:sp>
      <p:sp>
        <p:nvSpPr>
          <p:cNvPr id="14" name="TextBox 13">
            <a:extLst>
              <a:ext uri="{FF2B5EF4-FFF2-40B4-BE49-F238E27FC236}">
                <a16:creationId xmlns:a16="http://schemas.microsoft.com/office/drawing/2014/main" id="{E4311A5B-95F3-C3EF-C49C-37E46C22091F}"/>
              </a:ext>
            </a:extLst>
          </p:cNvPr>
          <p:cNvSpPr txBox="1"/>
          <p:nvPr/>
        </p:nvSpPr>
        <p:spPr>
          <a:xfrm>
            <a:off x="4016234" y="6308209"/>
            <a:ext cx="4483407" cy="369332"/>
          </a:xfrm>
          <a:prstGeom prst="rect">
            <a:avLst/>
          </a:prstGeom>
          <a:solidFill>
            <a:schemeClr val="accent1"/>
          </a:solidFill>
          <a:ln>
            <a:solidFill>
              <a:schemeClr val="accent1"/>
            </a:solidFill>
          </a:ln>
        </p:spPr>
        <p:txBody>
          <a:bodyPr wrap="none" rtlCol="0">
            <a:spAutoFit/>
          </a:bodyPr>
          <a:lstStyle/>
          <a:p>
            <a:r>
              <a:rPr lang="en-US" dirty="0"/>
              <a:t>These free books linked from course webpage</a:t>
            </a:r>
          </a:p>
        </p:txBody>
      </p:sp>
    </p:spTree>
    <p:extLst>
      <p:ext uri="{BB962C8B-B14F-4D97-AF65-F5344CB8AC3E}">
        <p14:creationId xmlns:p14="http://schemas.microsoft.com/office/powerpoint/2010/main" val="131703310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22" presetClass="entr" presetSubtype="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D3ED9-AA23-8CE1-4E45-C5298D99D4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F7EE3D-9079-1EE1-6C63-2B734EE790C8}"/>
              </a:ext>
            </a:extLst>
          </p:cNvPr>
          <p:cNvSpPr>
            <a:spLocks noGrp="1"/>
          </p:cNvSpPr>
          <p:nvPr>
            <p:ph type="title"/>
          </p:nvPr>
        </p:nvSpPr>
        <p:spPr/>
        <p:txBody>
          <a:bodyPr/>
          <a:lstStyle/>
          <a:p>
            <a:r>
              <a:rPr lang="en-US" dirty="0"/>
              <a:t>Research study on password reuse</a:t>
            </a:r>
          </a:p>
        </p:txBody>
      </p:sp>
      <p:sp>
        <p:nvSpPr>
          <p:cNvPr id="3" name="Content Placeholder 2">
            <a:extLst>
              <a:ext uri="{FF2B5EF4-FFF2-40B4-BE49-F238E27FC236}">
                <a16:creationId xmlns:a16="http://schemas.microsoft.com/office/drawing/2014/main" id="{10599A9E-904B-C42A-AAB7-7E1073A9D6AD}"/>
              </a:ext>
            </a:extLst>
          </p:cNvPr>
          <p:cNvSpPr>
            <a:spLocks noGrp="1"/>
          </p:cNvSpPr>
          <p:nvPr>
            <p:ph idx="1"/>
          </p:nvPr>
        </p:nvSpPr>
        <p:spPr>
          <a:xfrm>
            <a:off x="838200" y="1825624"/>
            <a:ext cx="8011886" cy="4814661"/>
          </a:xfrm>
        </p:spPr>
        <p:txBody>
          <a:bodyPr>
            <a:normAutofit fontScale="92500" lnSpcReduction="10000"/>
          </a:bodyPr>
          <a:lstStyle/>
          <a:p>
            <a:pPr marL="514350" indent="-514350">
              <a:buFont typeface="+mj-lt"/>
              <a:buAutoNum type="arabicPeriod"/>
            </a:pPr>
            <a:r>
              <a:rPr lang="en-US" dirty="0"/>
              <a:t>Find credentials in leaked data</a:t>
            </a:r>
          </a:p>
          <a:p>
            <a:pPr marL="514350" indent="-514350">
              <a:buFont typeface="+mj-lt"/>
              <a:buAutoNum type="arabicPeriod"/>
            </a:pPr>
            <a:r>
              <a:rPr lang="en-US" dirty="0"/>
              <a:t>Generate guesses against university accounts</a:t>
            </a:r>
          </a:p>
          <a:p>
            <a:pPr lvl="1"/>
            <a:r>
              <a:rPr lang="en-US" dirty="0"/>
              <a:t>Using normal cracking, but also variations of leaked </a:t>
            </a:r>
            <a:br>
              <a:rPr lang="en-US" dirty="0"/>
            </a:br>
            <a:r>
              <a:rPr lang="en-US" dirty="0"/>
              <a:t>passwords for similar accounts</a:t>
            </a:r>
          </a:p>
          <a:p>
            <a:pPr lvl="1"/>
            <a:r>
              <a:rPr lang="en-US" dirty="0"/>
              <a:t>Check against historical password database:</a:t>
            </a:r>
          </a:p>
          <a:p>
            <a:pPr marL="914400" lvl="1" indent="-457200">
              <a:buFont typeface="+mj-lt"/>
              <a:buAutoNum type="arabicPeriod"/>
            </a:pPr>
            <a:endParaRPr lang="en-US" dirty="0"/>
          </a:p>
          <a:p>
            <a:pPr marL="914400" lvl="1" indent="-457200">
              <a:buFont typeface="+mj-lt"/>
              <a:buAutoNum type="arabicPeriod"/>
            </a:pPr>
            <a:endParaRPr lang="en-US" dirty="0"/>
          </a:p>
          <a:p>
            <a:pPr marL="914400" lvl="1" indent="-457200">
              <a:buFont typeface="+mj-lt"/>
              <a:buAutoNum type="arabicPeriod"/>
            </a:pPr>
            <a:endParaRPr lang="en-US" dirty="0"/>
          </a:p>
          <a:p>
            <a:pPr marL="914400" lvl="1" indent="-457200">
              <a:buFont typeface="+mj-lt"/>
              <a:buAutoNum type="arabicPeriod"/>
            </a:pPr>
            <a:endParaRPr lang="en-US" dirty="0"/>
          </a:p>
          <a:p>
            <a:pPr marL="914400" lvl="1" indent="-457200">
              <a:buFont typeface="+mj-lt"/>
              <a:buAutoNum type="arabicPeriod"/>
            </a:pPr>
            <a:endParaRPr lang="en-US" dirty="0"/>
          </a:p>
          <a:p>
            <a:pPr marL="514350" indent="-514350">
              <a:buFont typeface="+mj-lt"/>
              <a:buAutoNum type="arabicPeriod"/>
            </a:pPr>
            <a:endParaRPr lang="en-US" dirty="0"/>
          </a:p>
          <a:p>
            <a:pPr marL="914400" lvl="1" indent="-457200">
              <a:buFont typeface="+mj-lt"/>
              <a:buAutoNum type="arabicPeriod"/>
            </a:pPr>
            <a:endParaRPr lang="en-US" dirty="0"/>
          </a:p>
          <a:p>
            <a:pPr marL="514350" indent="-514350">
              <a:buFont typeface="+mj-lt"/>
              <a:buAutoNum type="arabicPeriod"/>
            </a:pPr>
            <a:r>
              <a:rPr lang="en-US" dirty="0"/>
              <a:t>Ask: Cracking easier with cross-account data?</a:t>
            </a:r>
          </a:p>
          <a:p>
            <a:endParaRPr lang="en-US" dirty="0"/>
          </a:p>
        </p:txBody>
      </p:sp>
      <p:pic>
        <p:nvPicPr>
          <p:cNvPr id="4" name="Picture 3">
            <a:extLst>
              <a:ext uri="{FF2B5EF4-FFF2-40B4-BE49-F238E27FC236}">
                <a16:creationId xmlns:a16="http://schemas.microsoft.com/office/drawing/2014/main" id="{34C8A069-B486-8849-3ABD-A6CB47B67C47}"/>
              </a:ext>
            </a:extLst>
          </p:cNvPr>
          <p:cNvPicPr>
            <a:picLocks noChangeAspect="1"/>
          </p:cNvPicPr>
          <p:nvPr/>
        </p:nvPicPr>
        <p:blipFill>
          <a:blip r:embed="rId3"/>
          <a:stretch>
            <a:fillRect/>
          </a:stretch>
        </p:blipFill>
        <p:spPr>
          <a:xfrm>
            <a:off x="8417580" y="2655705"/>
            <a:ext cx="3575227" cy="4202295"/>
          </a:xfrm>
          <a:prstGeom prst="rect">
            <a:avLst/>
          </a:prstGeom>
        </p:spPr>
      </p:pic>
      <p:pic>
        <p:nvPicPr>
          <p:cNvPr id="6" name="Picture 5">
            <a:extLst>
              <a:ext uri="{FF2B5EF4-FFF2-40B4-BE49-F238E27FC236}">
                <a16:creationId xmlns:a16="http://schemas.microsoft.com/office/drawing/2014/main" id="{620FFC95-8AE0-CB8B-4F38-2D9B9D364467}"/>
              </a:ext>
            </a:extLst>
          </p:cNvPr>
          <p:cNvPicPr>
            <a:picLocks noChangeAspect="1"/>
          </p:cNvPicPr>
          <p:nvPr/>
        </p:nvPicPr>
        <p:blipFill>
          <a:blip r:embed="rId4"/>
          <a:stretch>
            <a:fillRect/>
          </a:stretch>
        </p:blipFill>
        <p:spPr>
          <a:xfrm>
            <a:off x="1962881" y="3695162"/>
            <a:ext cx="5762524" cy="2275779"/>
          </a:xfrm>
          <a:prstGeom prst="rect">
            <a:avLst/>
          </a:prstGeom>
        </p:spPr>
      </p:pic>
      <p:sp>
        <p:nvSpPr>
          <p:cNvPr id="9" name="TextBox 8">
            <a:extLst>
              <a:ext uri="{FF2B5EF4-FFF2-40B4-BE49-F238E27FC236}">
                <a16:creationId xmlns:a16="http://schemas.microsoft.com/office/drawing/2014/main" id="{05CC3CA2-5C01-20B5-5DCB-A34FCEAE0A34}"/>
              </a:ext>
            </a:extLst>
          </p:cNvPr>
          <p:cNvSpPr txBox="1"/>
          <p:nvPr/>
        </p:nvSpPr>
        <p:spPr>
          <a:xfrm>
            <a:off x="751113" y="6467444"/>
            <a:ext cx="8795657"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https://</a:t>
            </a:r>
            <a:r>
              <a:rPr lang="en-US" sz="1600" dirty="0" err="1"/>
              <a:t>www.usenix.org</a:t>
            </a:r>
            <a:r>
              <a:rPr lang="en-US" sz="1600" dirty="0"/>
              <a:t>/conference/usenixsecurity23/presentation/</a:t>
            </a:r>
            <a:r>
              <a:rPr lang="en-US" sz="1600" dirty="0" err="1"/>
              <a:t>nisenoff</a:t>
            </a:r>
            <a:r>
              <a:rPr lang="en-US" sz="1600" dirty="0"/>
              <a:t>-retrospective</a:t>
            </a:r>
          </a:p>
          <a:p>
            <a:endParaRPr lang="en-US" dirty="0"/>
          </a:p>
        </p:txBody>
      </p:sp>
      <p:sp>
        <p:nvSpPr>
          <p:cNvPr id="10" name="TextBox 9">
            <a:extLst>
              <a:ext uri="{FF2B5EF4-FFF2-40B4-BE49-F238E27FC236}">
                <a16:creationId xmlns:a16="http://schemas.microsoft.com/office/drawing/2014/main" id="{2B64A023-7B75-0BE3-0B9A-0590082ADD48}"/>
              </a:ext>
            </a:extLst>
          </p:cNvPr>
          <p:cNvSpPr txBox="1"/>
          <p:nvPr/>
        </p:nvSpPr>
        <p:spPr>
          <a:xfrm>
            <a:off x="870858" y="1456292"/>
            <a:ext cx="1152367" cy="369332"/>
          </a:xfrm>
          <a:prstGeom prst="rect">
            <a:avLst/>
          </a:prstGeom>
          <a:noFill/>
        </p:spPr>
        <p:txBody>
          <a:bodyPr wrap="none" rtlCol="0">
            <a:spAutoFit/>
          </a:bodyPr>
          <a:lstStyle/>
          <a:p>
            <a:r>
              <a:rPr lang="en-US" dirty="0"/>
              <a:t>Approach:</a:t>
            </a:r>
          </a:p>
        </p:txBody>
      </p:sp>
    </p:spTree>
    <p:extLst>
      <p:ext uri="{BB962C8B-B14F-4D97-AF65-F5344CB8AC3E}">
        <p14:creationId xmlns:p14="http://schemas.microsoft.com/office/powerpoint/2010/main" val="21240698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Effect transition="in" filter="dissolve">
                                      <p:cBhvr>
                                        <p:cTn id="2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8DA19-8213-7C3C-5001-B232E7ADA4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E0651D-650D-4B16-1F52-9D7EDEDD9531}"/>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DDD53421-5E60-2750-B695-A053DAB4A4E3}"/>
              </a:ext>
            </a:extLst>
          </p:cNvPr>
          <p:cNvSpPr>
            <a:spLocks noGrp="1"/>
          </p:cNvSpPr>
          <p:nvPr>
            <p:ph idx="1"/>
          </p:nvPr>
        </p:nvSpPr>
        <p:spPr>
          <a:xfrm>
            <a:off x="838199" y="1825625"/>
            <a:ext cx="9643534" cy="4667250"/>
          </a:xfrm>
        </p:spPr>
        <p:txBody>
          <a:bodyPr>
            <a:normAutofit/>
          </a:bodyPr>
          <a:lstStyle/>
          <a:p>
            <a:r>
              <a:rPr lang="en-US" dirty="0"/>
              <a:t>Guessed 32% of passwords in historical DB by leveraging reuse</a:t>
            </a:r>
          </a:p>
          <a:p>
            <a:pPr lvl="1"/>
            <a:r>
              <a:rPr lang="en-US" dirty="0"/>
              <a:t>As compared to 6.5% without considering reuse</a:t>
            </a:r>
          </a:p>
          <a:p>
            <a:pPr lvl="1"/>
            <a:r>
              <a:rPr lang="en-US" dirty="0"/>
              <a:t>35.5% of valid guesses were for current passwords</a:t>
            </a:r>
          </a:p>
          <a:p>
            <a:r>
              <a:rPr lang="en-US" dirty="0"/>
              <a:t>Of those guessed by reuse</a:t>
            </a:r>
          </a:p>
          <a:p>
            <a:pPr lvl="1"/>
            <a:r>
              <a:rPr lang="en-US" dirty="0"/>
              <a:t>54.7% were verbatim reuse, vs. 45.3% based on tweaks</a:t>
            </a:r>
          </a:p>
          <a:p>
            <a:r>
              <a:rPr lang="en-US" dirty="0"/>
              <a:t>Vulnerability is real</a:t>
            </a:r>
          </a:p>
          <a:p>
            <a:pPr lvl="1"/>
            <a:r>
              <a:rPr lang="en-US" dirty="0"/>
              <a:t>Some historical observed exploits </a:t>
            </a:r>
            <a:br>
              <a:rPr lang="en-US" dirty="0"/>
            </a:br>
            <a:r>
              <a:rPr lang="en-US" dirty="0"/>
              <a:t>coincided with data breaches</a:t>
            </a:r>
          </a:p>
          <a:p>
            <a:pPr lvl="1"/>
            <a:r>
              <a:rPr lang="en-US" dirty="0"/>
              <a:t>Passwords were vulnerable for long</a:t>
            </a:r>
            <a:br>
              <a:rPr lang="en-US" dirty="0"/>
            </a:br>
            <a:r>
              <a:rPr lang="en-US" dirty="0"/>
              <a:t>after a breach (median of 5 years)</a:t>
            </a:r>
          </a:p>
        </p:txBody>
      </p:sp>
      <p:pic>
        <p:nvPicPr>
          <p:cNvPr id="6" name="Picture 5">
            <a:extLst>
              <a:ext uri="{FF2B5EF4-FFF2-40B4-BE49-F238E27FC236}">
                <a16:creationId xmlns:a16="http://schemas.microsoft.com/office/drawing/2014/main" id="{27D1461E-8FAF-5ED1-A3A1-C5FD3333C56F}"/>
              </a:ext>
            </a:extLst>
          </p:cNvPr>
          <p:cNvPicPr>
            <a:picLocks noChangeAspect="1"/>
          </p:cNvPicPr>
          <p:nvPr/>
        </p:nvPicPr>
        <p:blipFill>
          <a:blip r:embed="rId3"/>
          <a:stretch>
            <a:fillRect/>
          </a:stretch>
        </p:blipFill>
        <p:spPr>
          <a:xfrm>
            <a:off x="6096000" y="4077266"/>
            <a:ext cx="5900058" cy="2550546"/>
          </a:xfrm>
          <a:prstGeom prst="rect">
            <a:avLst/>
          </a:prstGeom>
        </p:spPr>
      </p:pic>
    </p:spTree>
    <p:extLst>
      <p:ext uri="{BB962C8B-B14F-4D97-AF65-F5344CB8AC3E}">
        <p14:creationId xmlns:p14="http://schemas.microsoft.com/office/powerpoint/2010/main" val="10734630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ssolve">
                                      <p:cBhvr>
                                        <p:cTn id="7" dur="500"/>
                                        <p:tgtEl>
                                          <p:spTgt spid="3">
                                            <p:txEl>
                                              <p:pRg st="5" end="5"/>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dissolve">
                                      <p:cBhvr>
                                        <p:cTn id="10" dur="500"/>
                                        <p:tgtEl>
                                          <p:spTgt spid="3">
                                            <p:txEl>
                                              <p:pRg st="6" end="6"/>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dissolve">
                                      <p:cBhvr>
                                        <p:cTn id="13" dur="500"/>
                                        <p:tgtEl>
                                          <p:spTgt spid="3">
                                            <p:txEl>
                                              <p:pRg st="7" end="7"/>
                                            </p:txEl>
                                          </p:spTgt>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54"/>
          <p:cNvSpPr txBox="1">
            <a:spLocks noGrp="1"/>
          </p:cNvSpPr>
          <p:nvPr>
            <p:ph type="title"/>
          </p:nvPr>
        </p:nvSpPr>
        <p:spPr>
          <a:prstGeom prst="rect">
            <a:avLst/>
          </a:prstGeom>
          <a:noFill/>
          <a:ln>
            <a:noFill/>
          </a:ln>
        </p:spPr>
        <p:txBody>
          <a:bodyPr spcFirstLastPara="1" vert="horz" wrap="square" lIns="121900" tIns="60933" rIns="121900" bIns="60933" rtlCol="0" anchor="ctr" anchorCtr="0">
            <a:noAutofit/>
          </a:bodyPr>
          <a:lstStyle/>
          <a:p>
            <a:r>
              <a:rPr lang="en-US" dirty="0"/>
              <a:t>The human “threat”</a:t>
            </a:r>
            <a:endParaRPr dirty="0"/>
          </a:p>
        </p:txBody>
      </p:sp>
      <p:sp>
        <p:nvSpPr>
          <p:cNvPr id="241" name="Google Shape;241;p54"/>
          <p:cNvSpPr txBox="1">
            <a:spLocks noGrp="1"/>
          </p:cNvSpPr>
          <p:nvPr>
            <p:ph idx="1"/>
          </p:nvPr>
        </p:nvSpPr>
        <p:spPr>
          <a:xfrm>
            <a:off x="838200" y="1825625"/>
            <a:ext cx="4241800" cy="4351338"/>
          </a:xfrm>
          <a:prstGeom prst="rect">
            <a:avLst/>
          </a:prstGeom>
          <a:noFill/>
          <a:ln>
            <a:noFill/>
          </a:ln>
        </p:spPr>
        <p:txBody>
          <a:bodyPr spcFirstLastPara="1" vert="horz" wrap="square" lIns="121900" tIns="60933" rIns="121900" bIns="60933" rtlCol="0" anchor="t" anchorCtr="0">
            <a:noAutofit/>
          </a:bodyPr>
          <a:lstStyle/>
          <a:p>
            <a:pPr marL="457189">
              <a:spcBef>
                <a:spcPts val="0"/>
              </a:spcBef>
              <a:buSzPts val="2400"/>
            </a:pPr>
            <a:r>
              <a:rPr lang="en-US" dirty="0"/>
              <a:t>Malicious humans</a:t>
            </a:r>
            <a:endParaRPr dirty="0"/>
          </a:p>
          <a:p>
            <a:pPr marL="457189">
              <a:spcBef>
                <a:spcPts val="2400"/>
              </a:spcBef>
              <a:buSzPts val="2400"/>
            </a:pPr>
            <a:r>
              <a:rPr lang="en-US" dirty="0"/>
              <a:t>Clueless humans</a:t>
            </a:r>
            <a:endParaRPr dirty="0"/>
          </a:p>
          <a:p>
            <a:pPr marL="457189">
              <a:spcBef>
                <a:spcPts val="2400"/>
              </a:spcBef>
              <a:buSzPts val="2400"/>
            </a:pPr>
            <a:r>
              <a:rPr lang="en-US" dirty="0"/>
              <a:t>Unmotivated humans</a:t>
            </a:r>
            <a:endParaRPr dirty="0"/>
          </a:p>
          <a:p>
            <a:pPr marL="457189">
              <a:spcBef>
                <a:spcPts val="2400"/>
              </a:spcBef>
              <a:buSzPts val="2400"/>
            </a:pPr>
            <a:r>
              <a:rPr lang="en-US" dirty="0"/>
              <a:t>Humans constrained by human limitations</a:t>
            </a:r>
            <a:endParaRPr dirty="0"/>
          </a:p>
        </p:txBody>
      </p:sp>
      <p:pic>
        <p:nvPicPr>
          <p:cNvPr id="242" name="Google Shape;242;p54" descr="Drawing of a racially-mixed group of 8 fashionably-dressed young adults standing around talking."/>
          <p:cNvPicPr preferRelativeResize="0"/>
          <p:nvPr/>
        </p:nvPicPr>
        <p:blipFill rotWithShape="1">
          <a:blip r:embed="rId3">
            <a:alphaModFix/>
          </a:blip>
          <a:srcRect b="31750"/>
          <a:stretch/>
        </p:blipFill>
        <p:spPr>
          <a:xfrm>
            <a:off x="5080000" y="1600415"/>
            <a:ext cx="6705600" cy="4576548"/>
          </a:xfrm>
          <a:prstGeom prst="rect">
            <a:avLst/>
          </a:prstGeom>
          <a:noFill/>
          <a:ln>
            <a:noFill/>
          </a:ln>
        </p:spPr>
      </p:pic>
      <p:sp>
        <p:nvSpPr>
          <p:cNvPr id="2" name="Subtitle 4">
            <a:extLst>
              <a:ext uri="{FF2B5EF4-FFF2-40B4-BE49-F238E27FC236}">
                <a16:creationId xmlns:a16="http://schemas.microsoft.com/office/drawing/2014/main" id="{CD6687F9-9C8C-4F1A-188F-A64A4EF67506}"/>
              </a:ext>
            </a:extLst>
          </p:cNvPr>
          <p:cNvSpPr txBox="1">
            <a:spLocks/>
          </p:cNvSpPr>
          <p:nvPr/>
        </p:nvSpPr>
        <p:spPr>
          <a:xfrm>
            <a:off x="193605" y="6387571"/>
            <a:ext cx="6228966" cy="2679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Thanks to Lorrie Cranor for this and some of the following slides</a:t>
            </a:r>
          </a:p>
        </p:txBody>
      </p:sp>
    </p:spTree>
    <p:extLst>
      <p:ext uri="{BB962C8B-B14F-4D97-AF65-F5344CB8AC3E}">
        <p14:creationId xmlns:p14="http://schemas.microsoft.com/office/powerpoint/2010/main" val="28745028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
                                            <p:txEl>
                                              <p:pRg st="0" end="0"/>
                                            </p:txEl>
                                          </p:spTgt>
                                        </p:tgtEl>
                                        <p:attrNameLst>
                                          <p:attrName>style.visibility</p:attrName>
                                        </p:attrNameLst>
                                      </p:cBhvr>
                                      <p:to>
                                        <p:strVal val="visible"/>
                                      </p:to>
                                    </p:set>
                                    <p:animEffect transition="in" filter="fade">
                                      <p:cBhvr>
                                        <p:cTn id="7" dur="500"/>
                                        <p:tgtEl>
                                          <p:spTgt spid="2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1">
                                            <p:txEl>
                                              <p:pRg st="1" end="1"/>
                                            </p:txEl>
                                          </p:spTgt>
                                        </p:tgtEl>
                                        <p:attrNameLst>
                                          <p:attrName>style.visibility</p:attrName>
                                        </p:attrNameLst>
                                      </p:cBhvr>
                                      <p:to>
                                        <p:strVal val="visible"/>
                                      </p:to>
                                    </p:set>
                                    <p:animEffect transition="in" filter="fade">
                                      <p:cBhvr>
                                        <p:cTn id="12" dur="500"/>
                                        <p:tgtEl>
                                          <p:spTgt spid="2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1">
                                            <p:txEl>
                                              <p:pRg st="2" end="2"/>
                                            </p:txEl>
                                          </p:spTgt>
                                        </p:tgtEl>
                                        <p:attrNameLst>
                                          <p:attrName>style.visibility</p:attrName>
                                        </p:attrNameLst>
                                      </p:cBhvr>
                                      <p:to>
                                        <p:strVal val="visible"/>
                                      </p:to>
                                    </p:set>
                                    <p:animEffect transition="in" filter="fade">
                                      <p:cBhvr>
                                        <p:cTn id="17" dur="500"/>
                                        <p:tgtEl>
                                          <p:spTgt spid="2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1">
                                            <p:txEl>
                                              <p:pRg st="3" end="3"/>
                                            </p:txEl>
                                          </p:spTgt>
                                        </p:tgtEl>
                                        <p:attrNameLst>
                                          <p:attrName>style.visibility</p:attrName>
                                        </p:attrNameLst>
                                      </p:cBhvr>
                                      <p:to>
                                        <p:strVal val="visible"/>
                                      </p:to>
                                    </p:set>
                                    <p:animEffect transition="in" filter="fade">
                                      <p:cBhvr>
                                        <p:cTn id="22" dur="500"/>
                                        <p:tgtEl>
                                          <p:spTgt spid="2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56" descr="Comic strip: The Born Loser by Art and Chip Sansom, January 26, 2022. May is seated in front of a computer and says:&#10;I hate these &quot;i am not a robot&quot; tests!&#10;I know they're desgined to keep spammers off websites because their bots can't solve them.&#10;The problem is, I can't solve them either!"/>
          <p:cNvPicPr preferRelativeResize="0"/>
          <p:nvPr/>
        </p:nvPicPr>
        <p:blipFill rotWithShape="1">
          <a:blip r:embed="rId3">
            <a:alphaModFix/>
          </a:blip>
          <a:srcRect/>
          <a:stretch/>
        </p:blipFill>
        <p:spPr>
          <a:xfrm>
            <a:off x="0" y="1392026"/>
            <a:ext cx="12192000" cy="4073948"/>
          </a:xfrm>
          <a:prstGeom prst="rect">
            <a:avLst/>
          </a:prstGeom>
          <a:noFill/>
          <a:ln>
            <a:noFill/>
          </a:ln>
        </p:spPr>
      </p:pic>
    </p:spTree>
    <p:extLst>
      <p:ext uri="{BB962C8B-B14F-4D97-AF65-F5344CB8AC3E}">
        <p14:creationId xmlns:p14="http://schemas.microsoft.com/office/powerpoint/2010/main" val="151268107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57" descr="Photo of a grandmother sitting at a desk in her home with two young granddaughters on her lap. There is a laptop computer on her desk and they appear to be looking a photos on the computer."/>
          <p:cNvPicPr preferRelativeResize="0"/>
          <p:nvPr/>
        </p:nvPicPr>
        <p:blipFill rotWithShape="1">
          <a:blip r:embed="rId3">
            <a:alphaModFix/>
          </a:blip>
          <a:srcRect b="15579"/>
          <a:stretch/>
        </p:blipFill>
        <p:spPr>
          <a:xfrm>
            <a:off x="1" y="0"/>
            <a:ext cx="12192001" cy="6858000"/>
          </a:xfrm>
          <a:prstGeom prst="rect">
            <a:avLst/>
          </a:prstGeom>
          <a:noFill/>
          <a:ln>
            <a:noFill/>
          </a:ln>
        </p:spPr>
      </p:pic>
      <p:sp>
        <p:nvSpPr>
          <p:cNvPr id="259" name="Google Shape;259;p57"/>
          <p:cNvSpPr txBox="1">
            <a:spLocks noGrp="1"/>
          </p:cNvSpPr>
          <p:nvPr>
            <p:ph type="ctrTitle"/>
          </p:nvPr>
        </p:nvSpPr>
        <p:spPr>
          <a:xfrm>
            <a:off x="5310909" y="775764"/>
            <a:ext cx="5726545" cy="1470025"/>
          </a:xfrm>
          <a:prstGeom prst="rect">
            <a:avLst/>
          </a:prstGeom>
          <a:noFill/>
          <a:ln>
            <a:noFill/>
          </a:ln>
        </p:spPr>
        <p:txBody>
          <a:bodyPr spcFirstLastPara="1" vert="horz" wrap="square" lIns="121900" tIns="60933" rIns="121900" bIns="60933" rtlCol="0" anchor="ctr" anchorCtr="0">
            <a:noAutofit/>
          </a:bodyPr>
          <a:lstStyle/>
          <a:p>
            <a:r>
              <a:rPr lang="en-US" sz="5867">
                <a:solidFill>
                  <a:schemeClr val="lt1"/>
                </a:solidFill>
              </a:rPr>
              <a:t>Security is a secondary task</a:t>
            </a:r>
            <a:endParaRPr/>
          </a:p>
        </p:txBody>
      </p:sp>
    </p:spTree>
    <p:extLst>
      <p:ext uri="{BB962C8B-B14F-4D97-AF65-F5344CB8AC3E}">
        <p14:creationId xmlns:p14="http://schemas.microsoft.com/office/powerpoint/2010/main" val="115377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58"/>
          <p:cNvSpPr txBox="1">
            <a:spLocks noGrp="1"/>
          </p:cNvSpPr>
          <p:nvPr>
            <p:ph type="title"/>
          </p:nvPr>
        </p:nvSpPr>
        <p:spPr>
          <a:xfrm>
            <a:off x="609600" y="275167"/>
            <a:ext cx="10972800" cy="1143000"/>
          </a:xfrm>
          <a:prstGeom prst="rect">
            <a:avLst/>
          </a:prstGeom>
          <a:noFill/>
          <a:ln>
            <a:noFill/>
          </a:ln>
        </p:spPr>
        <p:txBody>
          <a:bodyPr spcFirstLastPara="1" vert="horz" wrap="square" lIns="121900" tIns="60933" rIns="121900" bIns="60933" rtlCol="0" anchor="ctr" anchorCtr="0">
            <a:noAutofit/>
          </a:bodyPr>
          <a:lstStyle/>
          <a:p>
            <a:pPr>
              <a:lnSpc>
                <a:spcPct val="100000"/>
              </a:lnSpc>
              <a:spcBef>
                <a:spcPts val="0"/>
              </a:spcBef>
              <a:buSzPts val="1400"/>
            </a:pPr>
            <a:r>
              <a:rPr lang="en-US"/>
              <a:t>Concerns may not be aligned</a:t>
            </a:r>
            <a:endParaRPr/>
          </a:p>
        </p:txBody>
      </p:sp>
      <p:grpSp>
        <p:nvGrpSpPr>
          <p:cNvPr id="266" name="Google Shape;266;p58" descr="Block drawing of a security expert and a user. They are both thinking about a keychain full of keys. The security expert says, &quot;Keep the bad guys out&quot; and the user says &quot;Don't lock me out!&quot;"/>
          <p:cNvGrpSpPr/>
          <p:nvPr/>
        </p:nvGrpSpPr>
        <p:grpSpPr>
          <a:xfrm>
            <a:off x="316523" y="1404324"/>
            <a:ext cx="11590597" cy="5074472"/>
            <a:chOff x="237392" y="1053243"/>
            <a:chExt cx="8692948" cy="3805854"/>
          </a:xfrm>
        </p:grpSpPr>
        <p:pic>
          <p:nvPicPr>
            <p:cNvPr id="267" name="Google Shape;267;p58"/>
            <p:cNvPicPr preferRelativeResize="0"/>
            <p:nvPr/>
          </p:nvPicPr>
          <p:blipFill rotWithShape="1">
            <a:blip r:embed="rId3">
              <a:alphaModFix/>
            </a:blip>
            <a:srcRect/>
            <a:stretch/>
          </p:blipFill>
          <p:spPr>
            <a:xfrm>
              <a:off x="3544519" y="1053243"/>
              <a:ext cx="2048611" cy="1836228"/>
            </a:xfrm>
            <a:prstGeom prst="rect">
              <a:avLst/>
            </a:prstGeom>
            <a:noFill/>
            <a:ln>
              <a:noFill/>
            </a:ln>
          </p:spPr>
        </p:pic>
        <p:sp>
          <p:nvSpPr>
            <p:cNvPr id="268" name="Google Shape;268;p58"/>
            <p:cNvSpPr/>
            <p:nvPr/>
          </p:nvSpPr>
          <p:spPr>
            <a:xfrm>
              <a:off x="1922877" y="3769658"/>
              <a:ext cx="2290822" cy="1089439"/>
            </a:xfrm>
            <a:prstGeom prst="trapezoid">
              <a:avLst>
                <a:gd name="adj" fmla="val 25000"/>
              </a:avLst>
            </a:prstGeom>
            <a:solidFill>
              <a:srgbClr val="6DB7EA"/>
            </a:solidFill>
            <a:ln w="25400"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3200"/>
              </a:pPr>
              <a:r>
                <a:rPr lang="en-US" sz="4267">
                  <a:solidFill>
                    <a:schemeClr val="dk1"/>
                  </a:solidFill>
                  <a:latin typeface="Arial"/>
                  <a:ea typeface="Arial"/>
                  <a:cs typeface="Arial"/>
                  <a:sym typeface="Arial"/>
                </a:rPr>
                <a:t>Security</a:t>
              </a:r>
              <a:r>
                <a:rPr lang="en-US" sz="3200">
                  <a:solidFill>
                    <a:schemeClr val="dk1"/>
                  </a:solidFill>
                  <a:latin typeface="Arial"/>
                  <a:ea typeface="Arial"/>
                  <a:cs typeface="Arial"/>
                  <a:sym typeface="Arial"/>
                </a:rPr>
                <a:t> </a:t>
              </a:r>
              <a:r>
                <a:rPr lang="en-US" sz="4267">
                  <a:solidFill>
                    <a:schemeClr val="dk1"/>
                  </a:solidFill>
                  <a:latin typeface="Arial"/>
                  <a:ea typeface="Arial"/>
                  <a:cs typeface="Arial"/>
                  <a:sym typeface="Arial"/>
                </a:rPr>
                <a:t>Expert</a:t>
              </a:r>
              <a:endParaRPr sz="1867">
                <a:solidFill>
                  <a:srgbClr val="000000"/>
                </a:solidFill>
                <a:latin typeface="Arial"/>
                <a:ea typeface="Arial"/>
                <a:cs typeface="Arial"/>
                <a:sym typeface="Arial"/>
              </a:endParaRPr>
            </a:p>
          </p:txBody>
        </p:sp>
        <p:sp>
          <p:nvSpPr>
            <p:cNvPr id="269" name="Google Shape;269;p58"/>
            <p:cNvSpPr/>
            <p:nvPr/>
          </p:nvSpPr>
          <p:spPr>
            <a:xfrm>
              <a:off x="4900200" y="3769658"/>
              <a:ext cx="2290822" cy="1089439"/>
            </a:xfrm>
            <a:prstGeom prst="trapezoid">
              <a:avLst>
                <a:gd name="adj" fmla="val 25000"/>
              </a:avLst>
            </a:prstGeom>
            <a:solidFill>
              <a:srgbClr val="C99EE2"/>
            </a:solidFill>
            <a:ln w="25400"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3200"/>
              </a:pPr>
              <a:r>
                <a:rPr lang="en-US" sz="4267">
                  <a:solidFill>
                    <a:schemeClr val="dk1"/>
                  </a:solidFill>
                  <a:latin typeface="Arial"/>
                  <a:ea typeface="Arial"/>
                  <a:cs typeface="Arial"/>
                  <a:sym typeface="Arial"/>
                </a:rPr>
                <a:t>User</a:t>
              </a:r>
              <a:endParaRPr sz="1867">
                <a:solidFill>
                  <a:srgbClr val="000000"/>
                </a:solidFill>
                <a:latin typeface="Arial"/>
                <a:ea typeface="Arial"/>
                <a:cs typeface="Arial"/>
                <a:sym typeface="Arial"/>
              </a:endParaRPr>
            </a:p>
          </p:txBody>
        </p:sp>
        <p:sp>
          <p:nvSpPr>
            <p:cNvPr id="270" name="Google Shape;270;p58"/>
            <p:cNvSpPr/>
            <p:nvPr/>
          </p:nvSpPr>
          <p:spPr>
            <a:xfrm>
              <a:off x="2492553" y="3059402"/>
              <a:ext cx="1151408" cy="863556"/>
            </a:xfrm>
            <a:prstGeom prst="ellipse">
              <a:avLst/>
            </a:prstGeom>
            <a:solidFill>
              <a:srgbClr val="6EB8EA"/>
            </a:solidFill>
            <a:ln w="25400"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2400"/>
              </a:pPr>
              <a:endParaRPr sz="3200">
                <a:solidFill>
                  <a:schemeClr val="dk1"/>
                </a:solidFill>
                <a:latin typeface="Arial"/>
                <a:ea typeface="Arial"/>
                <a:cs typeface="Arial"/>
                <a:sym typeface="Arial"/>
              </a:endParaRPr>
            </a:p>
          </p:txBody>
        </p:sp>
        <p:sp>
          <p:nvSpPr>
            <p:cNvPr id="271" name="Google Shape;271;p58"/>
            <p:cNvSpPr/>
            <p:nvPr/>
          </p:nvSpPr>
          <p:spPr>
            <a:xfrm>
              <a:off x="5469876" y="3059402"/>
              <a:ext cx="1151408" cy="863556"/>
            </a:xfrm>
            <a:prstGeom prst="ellipse">
              <a:avLst/>
            </a:prstGeom>
            <a:solidFill>
              <a:srgbClr val="C99EE2"/>
            </a:solidFill>
            <a:ln w="25400"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2400"/>
              </a:pPr>
              <a:endParaRPr sz="3200">
                <a:solidFill>
                  <a:schemeClr val="dk1"/>
                </a:solidFill>
                <a:latin typeface="Arial"/>
                <a:ea typeface="Arial"/>
                <a:cs typeface="Arial"/>
                <a:sym typeface="Arial"/>
              </a:endParaRPr>
            </a:p>
          </p:txBody>
        </p:sp>
        <p:sp>
          <p:nvSpPr>
            <p:cNvPr id="272" name="Google Shape;272;p58"/>
            <p:cNvSpPr/>
            <p:nvPr/>
          </p:nvSpPr>
          <p:spPr>
            <a:xfrm flipH="1">
              <a:off x="237392" y="1111157"/>
              <a:ext cx="2652669" cy="1406617"/>
            </a:xfrm>
            <a:prstGeom prst="wedgeEllipseCallout">
              <a:avLst>
                <a:gd name="adj1" fmla="val -29490"/>
                <a:gd name="adj2" fmla="val 103106"/>
              </a:avLst>
            </a:prstGeom>
            <a:solidFill>
              <a:schemeClr val="lt1"/>
            </a:solidFill>
            <a:ln w="25400"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2800"/>
              </a:pPr>
              <a:r>
                <a:rPr lang="en-US" sz="3733">
                  <a:solidFill>
                    <a:schemeClr val="dk1"/>
                  </a:solidFill>
                  <a:latin typeface="Arial"/>
                  <a:ea typeface="Arial"/>
                  <a:cs typeface="Arial"/>
                  <a:sym typeface="Arial"/>
                </a:rPr>
                <a:t>Keep the bad guys out</a:t>
              </a:r>
              <a:endParaRPr sz="1867">
                <a:solidFill>
                  <a:srgbClr val="000000"/>
                </a:solidFill>
                <a:latin typeface="Arial"/>
                <a:ea typeface="Arial"/>
                <a:cs typeface="Arial"/>
                <a:sym typeface="Arial"/>
              </a:endParaRPr>
            </a:p>
          </p:txBody>
        </p:sp>
        <p:sp>
          <p:nvSpPr>
            <p:cNvPr id="273" name="Google Shape;273;p58"/>
            <p:cNvSpPr/>
            <p:nvPr/>
          </p:nvSpPr>
          <p:spPr>
            <a:xfrm>
              <a:off x="6247324" y="1213537"/>
              <a:ext cx="2683016" cy="1302803"/>
            </a:xfrm>
            <a:prstGeom prst="wedgeEllipseCallout">
              <a:avLst>
                <a:gd name="adj1" fmla="val -29490"/>
                <a:gd name="adj2" fmla="val 103106"/>
              </a:avLst>
            </a:prstGeom>
            <a:solidFill>
              <a:schemeClr val="lt1"/>
            </a:solidFill>
            <a:ln w="25400"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2800"/>
              </a:pPr>
              <a:r>
                <a:rPr lang="en-US" sz="3733">
                  <a:solidFill>
                    <a:schemeClr val="dk1"/>
                  </a:solidFill>
                  <a:latin typeface="Arial"/>
                  <a:ea typeface="Arial"/>
                  <a:cs typeface="Arial"/>
                  <a:sym typeface="Arial"/>
                </a:rPr>
                <a:t>Don’t lock me out!</a:t>
              </a:r>
              <a:endParaRPr sz="1867">
                <a:solidFill>
                  <a:srgbClr val="000000"/>
                </a:solidFill>
                <a:latin typeface="Arial"/>
                <a:ea typeface="Arial"/>
                <a:cs typeface="Arial"/>
                <a:sym typeface="Arial"/>
              </a:endParaRPr>
            </a:p>
          </p:txBody>
        </p:sp>
        <p:grpSp>
          <p:nvGrpSpPr>
            <p:cNvPr id="274" name="Google Shape;274;p58"/>
            <p:cNvGrpSpPr/>
            <p:nvPr/>
          </p:nvGrpSpPr>
          <p:grpSpPr>
            <a:xfrm>
              <a:off x="2998756" y="1111157"/>
              <a:ext cx="3139873" cy="2305784"/>
              <a:chOff x="2324474" y="1246369"/>
              <a:chExt cx="4239383" cy="3074379"/>
            </a:xfrm>
          </p:grpSpPr>
          <p:sp>
            <p:nvSpPr>
              <p:cNvPr id="275" name="Google Shape;275;p58"/>
              <p:cNvSpPr/>
              <p:nvPr/>
            </p:nvSpPr>
            <p:spPr>
              <a:xfrm>
                <a:off x="2324474" y="1246369"/>
                <a:ext cx="4239383" cy="2397777"/>
              </a:xfrm>
              <a:prstGeom prst="ellipse">
                <a:avLst/>
              </a:prstGeom>
              <a:noFill/>
              <a:ln w="25400"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2400"/>
                </a:pPr>
                <a:endParaRPr sz="3200">
                  <a:solidFill>
                    <a:schemeClr val="dk1"/>
                  </a:solidFill>
                  <a:latin typeface="Arial"/>
                  <a:ea typeface="Arial"/>
                  <a:cs typeface="Arial"/>
                  <a:sym typeface="Arial"/>
                </a:endParaRPr>
              </a:p>
            </p:txBody>
          </p:sp>
          <p:grpSp>
            <p:nvGrpSpPr>
              <p:cNvPr id="276" name="Google Shape;276;p58"/>
              <p:cNvGrpSpPr/>
              <p:nvPr/>
            </p:nvGrpSpPr>
            <p:grpSpPr>
              <a:xfrm>
                <a:off x="3246491" y="3641235"/>
                <a:ext cx="562996" cy="679513"/>
                <a:chOff x="3282100" y="3332610"/>
                <a:chExt cx="562996" cy="679513"/>
              </a:xfrm>
            </p:grpSpPr>
            <p:sp>
              <p:nvSpPr>
                <p:cNvPr id="277" name="Google Shape;277;p58"/>
                <p:cNvSpPr/>
                <p:nvPr/>
              </p:nvSpPr>
              <p:spPr>
                <a:xfrm>
                  <a:off x="3570776" y="3332610"/>
                  <a:ext cx="274320" cy="274320"/>
                </a:xfrm>
                <a:prstGeom prst="ellipse">
                  <a:avLst/>
                </a:prstGeom>
                <a:solidFill>
                  <a:schemeClr val="lt1"/>
                </a:solidFill>
                <a:ln w="25400"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2400"/>
                  </a:pPr>
                  <a:endParaRPr sz="3200">
                    <a:solidFill>
                      <a:schemeClr val="dk1"/>
                    </a:solidFill>
                    <a:latin typeface="Arial"/>
                    <a:ea typeface="Arial"/>
                    <a:cs typeface="Arial"/>
                    <a:sym typeface="Arial"/>
                  </a:endParaRPr>
                </a:p>
              </p:txBody>
            </p:sp>
            <p:sp>
              <p:nvSpPr>
                <p:cNvPr id="278" name="Google Shape;278;p58"/>
                <p:cNvSpPr/>
                <p:nvPr/>
              </p:nvSpPr>
              <p:spPr>
                <a:xfrm>
                  <a:off x="3485786" y="3614671"/>
                  <a:ext cx="217512" cy="217512"/>
                </a:xfrm>
                <a:prstGeom prst="ellipse">
                  <a:avLst/>
                </a:prstGeom>
                <a:solidFill>
                  <a:schemeClr val="lt1"/>
                </a:solidFill>
                <a:ln w="25400"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2400"/>
                  </a:pPr>
                  <a:endParaRPr sz="3200">
                    <a:solidFill>
                      <a:schemeClr val="dk1"/>
                    </a:solidFill>
                    <a:latin typeface="Arial"/>
                    <a:ea typeface="Arial"/>
                    <a:cs typeface="Arial"/>
                    <a:sym typeface="Arial"/>
                  </a:endParaRPr>
                </a:p>
              </p:txBody>
            </p:sp>
            <p:sp>
              <p:nvSpPr>
                <p:cNvPr id="279" name="Google Shape;279;p58"/>
                <p:cNvSpPr/>
                <p:nvPr/>
              </p:nvSpPr>
              <p:spPr>
                <a:xfrm>
                  <a:off x="3282100" y="3850162"/>
                  <a:ext cx="161961" cy="161961"/>
                </a:xfrm>
                <a:prstGeom prst="ellipse">
                  <a:avLst/>
                </a:prstGeom>
                <a:solidFill>
                  <a:schemeClr val="lt1"/>
                </a:solidFill>
                <a:ln w="25400"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2400"/>
                  </a:pPr>
                  <a:endParaRPr sz="3200">
                    <a:solidFill>
                      <a:schemeClr val="dk1"/>
                    </a:solidFill>
                    <a:latin typeface="Arial"/>
                    <a:ea typeface="Arial"/>
                    <a:cs typeface="Arial"/>
                    <a:sym typeface="Arial"/>
                  </a:endParaRPr>
                </a:p>
              </p:txBody>
            </p:sp>
          </p:grpSp>
          <p:grpSp>
            <p:nvGrpSpPr>
              <p:cNvPr id="280" name="Google Shape;280;p58"/>
              <p:cNvGrpSpPr/>
              <p:nvPr/>
            </p:nvGrpSpPr>
            <p:grpSpPr>
              <a:xfrm flipH="1">
                <a:off x="5084363" y="3603877"/>
                <a:ext cx="562996" cy="655607"/>
                <a:chOff x="3282100" y="3356516"/>
                <a:chExt cx="562996" cy="655607"/>
              </a:xfrm>
            </p:grpSpPr>
            <p:sp>
              <p:nvSpPr>
                <p:cNvPr id="281" name="Google Shape;281;p58"/>
                <p:cNvSpPr/>
                <p:nvPr/>
              </p:nvSpPr>
              <p:spPr>
                <a:xfrm>
                  <a:off x="3570776" y="3356516"/>
                  <a:ext cx="274320" cy="274320"/>
                </a:xfrm>
                <a:prstGeom prst="ellipse">
                  <a:avLst/>
                </a:prstGeom>
                <a:solidFill>
                  <a:schemeClr val="lt1"/>
                </a:solidFill>
                <a:ln w="25400"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2400"/>
                  </a:pPr>
                  <a:endParaRPr sz="3200">
                    <a:solidFill>
                      <a:schemeClr val="dk1"/>
                    </a:solidFill>
                    <a:latin typeface="Arial"/>
                    <a:ea typeface="Arial"/>
                    <a:cs typeface="Arial"/>
                    <a:sym typeface="Arial"/>
                  </a:endParaRPr>
                </a:p>
              </p:txBody>
            </p:sp>
            <p:sp>
              <p:nvSpPr>
                <p:cNvPr id="282" name="Google Shape;282;p58"/>
                <p:cNvSpPr/>
                <p:nvPr/>
              </p:nvSpPr>
              <p:spPr>
                <a:xfrm>
                  <a:off x="3485786" y="3686391"/>
                  <a:ext cx="217512" cy="217512"/>
                </a:xfrm>
                <a:prstGeom prst="ellipse">
                  <a:avLst/>
                </a:prstGeom>
                <a:solidFill>
                  <a:schemeClr val="lt1"/>
                </a:solidFill>
                <a:ln w="25400"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2400"/>
                  </a:pPr>
                  <a:endParaRPr sz="3200">
                    <a:solidFill>
                      <a:schemeClr val="dk1"/>
                    </a:solidFill>
                    <a:latin typeface="Arial"/>
                    <a:ea typeface="Arial"/>
                    <a:cs typeface="Arial"/>
                    <a:sym typeface="Arial"/>
                  </a:endParaRPr>
                </a:p>
              </p:txBody>
            </p:sp>
            <p:sp>
              <p:nvSpPr>
                <p:cNvPr id="283" name="Google Shape;283;p58"/>
                <p:cNvSpPr/>
                <p:nvPr/>
              </p:nvSpPr>
              <p:spPr>
                <a:xfrm>
                  <a:off x="3282100" y="3850162"/>
                  <a:ext cx="161961" cy="161961"/>
                </a:xfrm>
                <a:prstGeom prst="ellipse">
                  <a:avLst/>
                </a:prstGeom>
                <a:solidFill>
                  <a:schemeClr val="lt1"/>
                </a:solidFill>
                <a:ln w="25400"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2400"/>
                  </a:pPr>
                  <a:endParaRPr sz="3200">
                    <a:solidFill>
                      <a:schemeClr val="dk1"/>
                    </a:solidFill>
                    <a:latin typeface="Arial"/>
                    <a:ea typeface="Arial"/>
                    <a:cs typeface="Arial"/>
                    <a:sym typeface="Arial"/>
                  </a:endParaRPr>
                </a:p>
              </p:txBody>
            </p:sp>
          </p:grpSp>
        </p:grpSp>
      </p:grpSp>
    </p:spTree>
    <p:extLst>
      <p:ext uri="{BB962C8B-B14F-4D97-AF65-F5344CB8AC3E}">
        <p14:creationId xmlns:p14="http://schemas.microsoft.com/office/powerpoint/2010/main" val="1340364779"/>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12D45-DEC3-FA40-D006-28C52585A4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C6D237-1483-B8BB-D207-9DD6704C857F}"/>
              </a:ext>
            </a:extLst>
          </p:cNvPr>
          <p:cNvSpPr>
            <a:spLocks noGrp="1"/>
          </p:cNvSpPr>
          <p:nvPr>
            <p:ph type="title"/>
          </p:nvPr>
        </p:nvSpPr>
        <p:spPr/>
        <p:txBody>
          <a:bodyPr/>
          <a:lstStyle/>
          <a:p>
            <a:r>
              <a:rPr lang="en-US" dirty="0"/>
              <a:t>Password security: Perception vs. reality</a:t>
            </a:r>
          </a:p>
        </p:txBody>
      </p:sp>
      <p:sp>
        <p:nvSpPr>
          <p:cNvPr id="4" name="Content Placeholder 3">
            <a:extLst>
              <a:ext uri="{FF2B5EF4-FFF2-40B4-BE49-F238E27FC236}">
                <a16:creationId xmlns:a16="http://schemas.microsoft.com/office/drawing/2014/main" id="{C82E7EED-160A-EA98-D325-B67D9F207411}"/>
              </a:ext>
            </a:extLst>
          </p:cNvPr>
          <p:cNvSpPr>
            <a:spLocks noGrp="1"/>
          </p:cNvSpPr>
          <p:nvPr>
            <p:ph idx="1"/>
          </p:nvPr>
        </p:nvSpPr>
        <p:spPr>
          <a:xfrm>
            <a:off x="838199" y="1825625"/>
            <a:ext cx="9122229" cy="4351338"/>
          </a:xfrm>
        </p:spPr>
        <p:txBody>
          <a:bodyPr>
            <a:normAutofit/>
          </a:bodyPr>
          <a:lstStyle/>
          <a:p>
            <a:r>
              <a:rPr lang="en-US" dirty="0"/>
              <a:t>Password predictability in 2016 (and today?) is high. Maybe:</a:t>
            </a:r>
          </a:p>
          <a:p>
            <a:pPr lvl="1"/>
            <a:r>
              <a:rPr lang="en-US" dirty="0"/>
              <a:t>Users unwittingly select predictable passwords because they misunderstand what makes a password guessable</a:t>
            </a:r>
          </a:p>
          <a:p>
            <a:pPr lvl="1"/>
            <a:r>
              <a:rPr lang="en-US" dirty="0"/>
              <a:t>Users prioritize memorability, or some other feature, </a:t>
            </a:r>
            <a:br>
              <a:rPr lang="en-US" dirty="0"/>
            </a:br>
            <a:r>
              <a:rPr lang="en-US" dirty="0"/>
              <a:t>over predictability</a:t>
            </a:r>
          </a:p>
          <a:p>
            <a:r>
              <a:rPr lang="en-US" dirty="0"/>
              <a:t>Let’s test these hypotheses experimentally!</a:t>
            </a:r>
          </a:p>
          <a:p>
            <a:pPr lvl="1"/>
            <a:r>
              <a:rPr lang="en-US" dirty="0"/>
              <a:t>Give participants a small set of technical exercises and </a:t>
            </a:r>
            <a:br>
              <a:rPr lang="en-US" dirty="0"/>
            </a:br>
            <a:r>
              <a:rPr lang="en-US" dirty="0"/>
              <a:t>free-response questions</a:t>
            </a:r>
          </a:p>
          <a:p>
            <a:pPr lvl="1"/>
            <a:r>
              <a:rPr lang="en-US" dirty="0"/>
              <a:t>Analyze results</a:t>
            </a:r>
            <a:br>
              <a:rPr lang="en-US" dirty="0"/>
            </a:br>
            <a:r>
              <a:rPr lang="en-US" dirty="0"/>
              <a:t>(e.g., with password</a:t>
            </a:r>
            <a:br>
              <a:rPr lang="en-US" dirty="0"/>
            </a:br>
            <a:r>
              <a:rPr lang="en-US" dirty="0"/>
              <a:t>cracking tools)</a:t>
            </a:r>
          </a:p>
        </p:txBody>
      </p:sp>
      <p:pic>
        <p:nvPicPr>
          <p:cNvPr id="3" name="Picture 2">
            <a:extLst>
              <a:ext uri="{FF2B5EF4-FFF2-40B4-BE49-F238E27FC236}">
                <a16:creationId xmlns:a16="http://schemas.microsoft.com/office/drawing/2014/main" id="{9BFB125A-E7AA-6669-4BA1-74E78653D392}"/>
              </a:ext>
            </a:extLst>
          </p:cNvPr>
          <p:cNvPicPr>
            <a:picLocks noChangeAspect="1"/>
          </p:cNvPicPr>
          <p:nvPr/>
        </p:nvPicPr>
        <p:blipFill>
          <a:blip r:embed="rId3"/>
          <a:stretch>
            <a:fillRect/>
          </a:stretch>
        </p:blipFill>
        <p:spPr>
          <a:xfrm>
            <a:off x="8741229" y="2833594"/>
            <a:ext cx="3450771" cy="4024406"/>
          </a:xfrm>
          <a:prstGeom prst="rect">
            <a:avLst/>
          </a:prstGeom>
        </p:spPr>
      </p:pic>
      <p:pic>
        <p:nvPicPr>
          <p:cNvPr id="6" name="Picture 5">
            <a:extLst>
              <a:ext uri="{FF2B5EF4-FFF2-40B4-BE49-F238E27FC236}">
                <a16:creationId xmlns:a16="http://schemas.microsoft.com/office/drawing/2014/main" id="{62139BE7-F873-2D50-111F-676DBBBB222A}"/>
              </a:ext>
            </a:extLst>
          </p:cNvPr>
          <p:cNvPicPr>
            <a:picLocks noChangeAspect="1"/>
          </p:cNvPicPr>
          <p:nvPr/>
        </p:nvPicPr>
        <p:blipFill>
          <a:blip r:embed="rId4"/>
          <a:stretch>
            <a:fillRect/>
          </a:stretch>
        </p:blipFill>
        <p:spPr>
          <a:xfrm>
            <a:off x="4269621" y="5030413"/>
            <a:ext cx="4240585" cy="3502774"/>
          </a:xfrm>
          <a:prstGeom prst="rect">
            <a:avLst/>
          </a:prstGeom>
        </p:spPr>
      </p:pic>
    </p:spTree>
    <p:extLst>
      <p:ext uri="{BB962C8B-B14F-4D97-AF65-F5344CB8AC3E}">
        <p14:creationId xmlns:p14="http://schemas.microsoft.com/office/powerpoint/2010/main" val="272042411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dissolve">
                                      <p:cBhvr>
                                        <p:cTn id="18" dur="500"/>
                                        <p:tgtEl>
                                          <p:spTgt spid="4">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dissolve">
                                      <p:cBhvr>
                                        <p:cTn id="21" dur="500"/>
                                        <p:tgtEl>
                                          <p:spTgt spid="4">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dissolve">
                                      <p:cBhvr>
                                        <p:cTn id="24" dur="500"/>
                                        <p:tgtEl>
                                          <p:spTgt spid="4">
                                            <p:txEl>
                                              <p:pRg st="5" end="5"/>
                                            </p:txEl>
                                          </p:spTgt>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88D24-C946-E393-9205-A8618D5CD1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94AD6F-3DA1-ED6A-1B50-1E3AEE17519A}"/>
              </a:ext>
            </a:extLst>
          </p:cNvPr>
          <p:cNvSpPr>
            <a:spLocks noGrp="1"/>
          </p:cNvSpPr>
          <p:nvPr>
            <p:ph type="title"/>
          </p:nvPr>
        </p:nvSpPr>
        <p:spPr/>
        <p:txBody>
          <a:bodyPr/>
          <a:lstStyle/>
          <a:p>
            <a:r>
              <a:rPr lang="en-US" dirty="0"/>
              <a:t>Example question type: Comparison</a:t>
            </a:r>
          </a:p>
        </p:txBody>
      </p:sp>
      <p:pic>
        <p:nvPicPr>
          <p:cNvPr id="6" name="Picture 5">
            <a:extLst>
              <a:ext uri="{FF2B5EF4-FFF2-40B4-BE49-F238E27FC236}">
                <a16:creationId xmlns:a16="http://schemas.microsoft.com/office/drawing/2014/main" id="{594ABA17-1DE1-7E44-4D14-1DCA512704DB}"/>
              </a:ext>
            </a:extLst>
          </p:cNvPr>
          <p:cNvPicPr>
            <a:picLocks noChangeAspect="1"/>
          </p:cNvPicPr>
          <p:nvPr/>
        </p:nvPicPr>
        <p:blipFill>
          <a:blip r:embed="rId3"/>
          <a:stretch>
            <a:fillRect/>
          </a:stretch>
        </p:blipFill>
        <p:spPr>
          <a:xfrm>
            <a:off x="2209800" y="1819214"/>
            <a:ext cx="7772400" cy="3219571"/>
          </a:xfrm>
          <a:prstGeom prst="rect">
            <a:avLst/>
          </a:prstGeom>
        </p:spPr>
      </p:pic>
      <p:sp>
        <p:nvSpPr>
          <p:cNvPr id="7" name="TextBox 6">
            <a:extLst>
              <a:ext uri="{FF2B5EF4-FFF2-40B4-BE49-F238E27FC236}">
                <a16:creationId xmlns:a16="http://schemas.microsoft.com/office/drawing/2014/main" id="{E2DD663B-68F9-2342-DC1E-0DFCA4501F9C}"/>
              </a:ext>
            </a:extLst>
          </p:cNvPr>
          <p:cNvSpPr txBox="1"/>
          <p:nvPr/>
        </p:nvSpPr>
        <p:spPr>
          <a:xfrm>
            <a:off x="1560862" y="5292546"/>
            <a:ext cx="10212924" cy="1200329"/>
          </a:xfrm>
          <a:prstGeom prst="rect">
            <a:avLst/>
          </a:prstGeom>
          <a:noFill/>
        </p:spPr>
        <p:txBody>
          <a:bodyPr wrap="none" rtlCol="0">
            <a:spAutoFit/>
          </a:bodyPr>
          <a:lstStyle/>
          <a:p>
            <a:r>
              <a:rPr lang="en-US" dirty="0"/>
              <a:t>25 kinds of difference, users saw one of three password pairs per category (25 x 3 = 75 total pairs)</a:t>
            </a:r>
          </a:p>
          <a:p>
            <a:r>
              <a:rPr lang="en-US" dirty="0"/>
              <a:t>Password pairs selected randomly/systematically from </a:t>
            </a:r>
            <a:r>
              <a:rPr lang="en-US" dirty="0" err="1"/>
              <a:t>RockYou</a:t>
            </a:r>
            <a:r>
              <a:rPr lang="en-US" dirty="0"/>
              <a:t> dataset (real-world PW DB that was leaked)</a:t>
            </a:r>
          </a:p>
          <a:p>
            <a:r>
              <a:rPr lang="en-US" dirty="0"/>
              <a:t>26th category is an </a:t>
            </a:r>
            <a:r>
              <a:rPr lang="en-US" b="1" dirty="0"/>
              <a:t>attention check</a:t>
            </a:r>
            <a:r>
              <a:rPr lang="en-US" dirty="0"/>
              <a:t>: Show the same password</a:t>
            </a:r>
          </a:p>
          <a:p>
            <a:r>
              <a:rPr lang="en-US" dirty="0"/>
              <a:t>Presented in randomized order, and randomized left/right position</a:t>
            </a:r>
          </a:p>
        </p:txBody>
      </p:sp>
    </p:spTree>
    <p:extLst>
      <p:ext uri="{BB962C8B-B14F-4D97-AF65-F5344CB8AC3E}">
        <p14:creationId xmlns:p14="http://schemas.microsoft.com/office/powerpoint/2010/main" val="1692264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DCD15-969D-285F-E115-10835F699C1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3F5FACA-1F9A-1B53-07EA-2B82AC84A3E9}"/>
              </a:ext>
            </a:extLst>
          </p:cNvPr>
          <p:cNvSpPr>
            <a:spLocks noGrp="1"/>
          </p:cNvSpPr>
          <p:nvPr>
            <p:ph type="title"/>
          </p:nvPr>
        </p:nvSpPr>
        <p:spPr/>
        <p:txBody>
          <a:bodyPr/>
          <a:lstStyle/>
          <a:p>
            <a:r>
              <a:rPr lang="en-US" dirty="0"/>
              <a:t>Results: Comparison</a:t>
            </a:r>
          </a:p>
        </p:txBody>
      </p:sp>
      <p:pic>
        <p:nvPicPr>
          <p:cNvPr id="2" name="Picture 1">
            <a:extLst>
              <a:ext uri="{FF2B5EF4-FFF2-40B4-BE49-F238E27FC236}">
                <a16:creationId xmlns:a16="http://schemas.microsoft.com/office/drawing/2014/main" id="{4EC6B526-8E37-FCE3-9C60-3F9D2EE509C9}"/>
              </a:ext>
            </a:extLst>
          </p:cNvPr>
          <p:cNvPicPr>
            <a:picLocks noChangeAspect="1"/>
          </p:cNvPicPr>
          <p:nvPr/>
        </p:nvPicPr>
        <p:blipFill>
          <a:blip r:embed="rId3"/>
          <a:stretch>
            <a:fillRect/>
          </a:stretch>
        </p:blipFill>
        <p:spPr>
          <a:xfrm>
            <a:off x="4693878" y="1574019"/>
            <a:ext cx="6780700" cy="4695632"/>
          </a:xfrm>
          <a:prstGeom prst="rect">
            <a:avLst/>
          </a:prstGeom>
        </p:spPr>
      </p:pic>
      <p:sp>
        <p:nvSpPr>
          <p:cNvPr id="3" name="TextBox 2">
            <a:extLst>
              <a:ext uri="{FF2B5EF4-FFF2-40B4-BE49-F238E27FC236}">
                <a16:creationId xmlns:a16="http://schemas.microsoft.com/office/drawing/2014/main" id="{F3E4F762-239D-AADB-7299-DA92BF32D01F}"/>
              </a:ext>
            </a:extLst>
          </p:cNvPr>
          <p:cNvSpPr txBox="1"/>
          <p:nvPr/>
        </p:nvSpPr>
        <p:spPr>
          <a:xfrm>
            <a:off x="597679" y="1789882"/>
            <a:ext cx="3976455" cy="4093428"/>
          </a:xfrm>
          <a:prstGeom prst="rect">
            <a:avLst/>
          </a:prstGeom>
          <a:noFill/>
        </p:spPr>
        <p:txBody>
          <a:bodyPr wrap="square">
            <a:spAutoFit/>
          </a:bodyPr>
          <a:lstStyle/>
          <a:p>
            <a:r>
              <a:rPr lang="en-US" sz="2000" b="1" dirty="0"/>
              <a:t>16 pairs (21%) were not consistent </a:t>
            </a:r>
          </a:p>
          <a:p>
            <a:endParaRPr lang="en-US" sz="2000" b="1" dirty="0"/>
          </a:p>
          <a:p>
            <a:r>
              <a:rPr lang="en-US" sz="2000" dirty="0"/>
              <a:t>Misconceptions:</a:t>
            </a:r>
          </a:p>
          <a:p>
            <a:pPr marL="285750" indent="-285750">
              <a:buFont typeface="Arial" panose="020B0604020202020204" pitchFamily="34" charset="0"/>
              <a:buChar char="•"/>
            </a:pPr>
            <a:r>
              <a:rPr lang="en-US" sz="2000" dirty="0"/>
              <a:t>adding digits inherently makes a password more secure than using only letters</a:t>
            </a:r>
          </a:p>
          <a:p>
            <a:pPr marL="285750" indent="-285750">
              <a:buFont typeface="Arial" panose="020B0604020202020204" pitchFamily="34" charset="0"/>
              <a:buChar char="•"/>
            </a:pPr>
            <a:r>
              <a:rPr lang="en-US" sz="2000" dirty="0"/>
              <a:t>substituting digits or symbols for letters makes a password more secure</a:t>
            </a:r>
          </a:p>
          <a:p>
            <a:pPr marL="285750" indent="-285750">
              <a:buFont typeface="Arial" panose="020B0604020202020204" pitchFamily="34" charset="0"/>
              <a:buChar char="•"/>
            </a:pPr>
            <a:r>
              <a:rPr lang="en-US" sz="2000" dirty="0"/>
              <a:t>overestimated the security of keyboard patterns</a:t>
            </a:r>
          </a:p>
          <a:p>
            <a:pPr marL="285750" indent="-285750">
              <a:buFont typeface="Arial" panose="020B0604020202020204" pitchFamily="34" charset="0"/>
              <a:buChar char="•"/>
            </a:pPr>
            <a:r>
              <a:rPr lang="en-US" sz="2000" dirty="0"/>
              <a:t>misjudged the popularity of particular words and phrases</a:t>
            </a:r>
          </a:p>
        </p:txBody>
      </p:sp>
    </p:spTree>
    <p:extLst>
      <p:ext uri="{BB962C8B-B14F-4D97-AF65-F5344CB8AC3E}">
        <p14:creationId xmlns:p14="http://schemas.microsoft.com/office/powerpoint/2010/main" val="3295380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dissolv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dissolv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E9786-1353-26B5-62F9-A4761ACD2821}"/>
            </a:ext>
          </a:extLst>
        </p:cNvPr>
        <p:cNvGrpSpPr/>
        <p:nvPr/>
      </p:nvGrpSpPr>
      <p:grpSpPr>
        <a:xfrm>
          <a:off x="0" y="0"/>
          <a:ext cx="0" cy="0"/>
          <a:chOff x="0" y="0"/>
          <a:chExt cx="0" cy="0"/>
        </a:xfrm>
      </p:grpSpPr>
      <p:grpSp>
        <p:nvGrpSpPr>
          <p:cNvPr id="435" name="Group 7">
            <a:extLst>
              <a:ext uri="{FF2B5EF4-FFF2-40B4-BE49-F238E27FC236}">
                <a16:creationId xmlns:a16="http://schemas.microsoft.com/office/drawing/2014/main" id="{D6082763-66CF-0421-37A9-83E3A2B31BAA}"/>
              </a:ext>
            </a:extLst>
          </p:cNvPr>
          <p:cNvGrpSpPr/>
          <p:nvPr/>
        </p:nvGrpSpPr>
        <p:grpSpPr>
          <a:xfrm>
            <a:off x="3903865" y="2592255"/>
            <a:ext cx="2841038" cy="1921461"/>
            <a:chOff x="0" y="0"/>
            <a:chExt cx="7332777" cy="5499584"/>
          </a:xfrm>
        </p:grpSpPr>
        <p:pic>
          <p:nvPicPr>
            <p:cNvPr id="433" name="Picture 5" descr="Picture 5">
              <a:extLst>
                <a:ext uri="{FF2B5EF4-FFF2-40B4-BE49-F238E27FC236}">
                  <a16:creationId xmlns:a16="http://schemas.microsoft.com/office/drawing/2014/main" id="{E2FB2938-DF43-9C21-AC9D-E01EECD15562}"/>
                </a:ext>
              </a:extLst>
            </p:cNvPr>
            <p:cNvPicPr>
              <a:picLocks noChangeAspect="1"/>
            </p:cNvPicPr>
            <p:nvPr/>
          </p:nvPicPr>
          <p:blipFill>
            <a:blip r:embed="rId3"/>
            <a:stretch>
              <a:fillRect/>
            </a:stretch>
          </p:blipFill>
          <p:spPr>
            <a:xfrm>
              <a:off x="0" y="0"/>
              <a:ext cx="7332778" cy="5499585"/>
            </a:xfrm>
            <a:prstGeom prst="rect">
              <a:avLst/>
            </a:prstGeom>
            <a:ln w="12700" cap="flat">
              <a:noFill/>
              <a:miter lim="400000"/>
            </a:ln>
            <a:effectLst/>
          </p:spPr>
        </p:pic>
        <p:sp>
          <p:nvSpPr>
            <p:cNvPr id="434" name="Rectangle 6">
              <a:extLst>
                <a:ext uri="{FF2B5EF4-FFF2-40B4-BE49-F238E27FC236}">
                  <a16:creationId xmlns:a16="http://schemas.microsoft.com/office/drawing/2014/main" id="{AA25C276-0FA9-E376-64C8-135B8802793B}"/>
                </a:ext>
              </a:extLst>
            </p:cNvPr>
            <p:cNvSpPr/>
            <p:nvPr/>
          </p:nvSpPr>
          <p:spPr>
            <a:xfrm>
              <a:off x="50923" y="4986242"/>
              <a:ext cx="7279439" cy="508511"/>
            </a:xfrm>
            <a:prstGeom prst="rect">
              <a:avLst/>
            </a:prstGeom>
            <a:solidFill>
              <a:srgbClr val="FFFFFF"/>
            </a:solidFill>
            <a:ln w="12700" cap="flat">
              <a:solidFill>
                <a:srgbClr val="FFFFFF"/>
              </a:solidFill>
              <a:prstDash val="solid"/>
              <a:miter lim="800000"/>
            </a:ln>
            <a:effectLst/>
          </p:spPr>
          <p:txBody>
            <a:bodyPr wrap="square" lIns="45720" tIns="45720" rIns="45720" bIns="45720" numCol="1" anchor="ctr">
              <a:noAutofit/>
            </a:bodyPr>
            <a:lstStyle/>
            <a:p>
              <a:pPr>
                <a:defRPr sz="3600">
                  <a:solidFill>
                    <a:srgbClr val="FFFFFF"/>
                  </a:solidFill>
                  <a:latin typeface="Calibri"/>
                  <a:ea typeface="Calibri"/>
                  <a:cs typeface="Calibri"/>
                  <a:sym typeface="Calibri"/>
                </a:defRPr>
              </a:pPr>
              <a:endParaRPr/>
            </a:p>
          </p:txBody>
        </p:sp>
      </p:grpSp>
      <p:cxnSp>
        <p:nvCxnSpPr>
          <p:cNvPr id="32" name="Straight Arrow Connector 31">
            <a:extLst>
              <a:ext uri="{FF2B5EF4-FFF2-40B4-BE49-F238E27FC236}">
                <a16:creationId xmlns:a16="http://schemas.microsoft.com/office/drawing/2014/main" id="{99913D24-25AA-0A16-C52B-5050365B0756}"/>
              </a:ext>
            </a:extLst>
          </p:cNvPr>
          <p:cNvCxnSpPr>
            <a:cxnSpLocks/>
          </p:cNvCxnSpPr>
          <p:nvPr/>
        </p:nvCxnSpPr>
        <p:spPr>
          <a:xfrm flipH="1">
            <a:off x="5579390" y="2067805"/>
            <a:ext cx="1305774" cy="522762"/>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339529E-6DAB-548E-3202-97FFC8135FE4}"/>
              </a:ext>
            </a:extLst>
          </p:cNvPr>
          <p:cNvCxnSpPr>
            <a:cxnSpLocks/>
          </p:cNvCxnSpPr>
          <p:nvPr/>
        </p:nvCxnSpPr>
        <p:spPr>
          <a:xfrm>
            <a:off x="7138587" y="2073675"/>
            <a:ext cx="754846" cy="516892"/>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18" descr="Picture 18">
            <a:extLst>
              <a:ext uri="{FF2B5EF4-FFF2-40B4-BE49-F238E27FC236}">
                <a16:creationId xmlns:a16="http://schemas.microsoft.com/office/drawing/2014/main" id="{0AB54748-5517-1856-15F7-00F1BF1F464C}"/>
              </a:ext>
            </a:extLst>
          </p:cNvPr>
          <p:cNvPicPr>
            <a:picLocks noChangeAspect="1"/>
          </p:cNvPicPr>
          <p:nvPr/>
        </p:nvPicPr>
        <p:blipFill>
          <a:blip r:embed="rId4"/>
          <a:stretch>
            <a:fillRect/>
          </a:stretch>
        </p:blipFill>
        <p:spPr>
          <a:xfrm>
            <a:off x="3133420" y="2067805"/>
            <a:ext cx="1388071" cy="1388072"/>
          </a:xfrm>
          <a:prstGeom prst="rect">
            <a:avLst/>
          </a:prstGeom>
          <a:ln w="12700">
            <a:miter lim="400000"/>
          </a:ln>
        </p:spPr>
      </p:pic>
      <p:pic>
        <p:nvPicPr>
          <p:cNvPr id="51" name="Picture 4" descr="Picture 4">
            <a:extLst>
              <a:ext uri="{FF2B5EF4-FFF2-40B4-BE49-F238E27FC236}">
                <a16:creationId xmlns:a16="http://schemas.microsoft.com/office/drawing/2014/main" id="{47124B70-D190-7381-DE9B-1CC1DF000FD6}"/>
              </a:ext>
            </a:extLst>
          </p:cNvPr>
          <p:cNvPicPr>
            <a:picLocks noChangeAspect="1"/>
          </p:cNvPicPr>
          <p:nvPr/>
        </p:nvPicPr>
        <p:blipFill>
          <a:blip r:embed="rId5"/>
          <a:stretch>
            <a:fillRect/>
          </a:stretch>
        </p:blipFill>
        <p:spPr>
          <a:xfrm>
            <a:off x="7523810" y="2603405"/>
            <a:ext cx="1397030" cy="1397030"/>
          </a:xfrm>
          <a:prstGeom prst="rect">
            <a:avLst/>
          </a:prstGeom>
          <a:ln w="12700">
            <a:miter lim="400000"/>
          </a:ln>
        </p:spPr>
      </p:pic>
      <p:cxnSp>
        <p:nvCxnSpPr>
          <p:cNvPr id="55" name="Straight Arrow Connector 54">
            <a:extLst>
              <a:ext uri="{FF2B5EF4-FFF2-40B4-BE49-F238E27FC236}">
                <a16:creationId xmlns:a16="http://schemas.microsoft.com/office/drawing/2014/main" id="{E62C216A-1E8A-5719-A4D6-E47995DE6C03}"/>
              </a:ext>
            </a:extLst>
          </p:cNvPr>
          <p:cNvCxnSpPr>
            <a:cxnSpLocks/>
            <a:stCxn id="51" idx="1"/>
          </p:cNvCxnSpPr>
          <p:nvPr/>
        </p:nvCxnSpPr>
        <p:spPr>
          <a:xfrm flipH="1">
            <a:off x="6753365" y="3301920"/>
            <a:ext cx="770445" cy="4074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B6CB93F-8174-7B6E-0512-4F6D672AFEFC}"/>
              </a:ext>
            </a:extLst>
          </p:cNvPr>
          <p:cNvCxnSpPr>
            <a:cxnSpLocks/>
          </p:cNvCxnSpPr>
          <p:nvPr/>
        </p:nvCxnSpPr>
        <p:spPr>
          <a:xfrm flipV="1">
            <a:off x="6744903" y="3491513"/>
            <a:ext cx="770445" cy="6147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55" name="TextBox 454">
            <a:extLst>
              <a:ext uri="{FF2B5EF4-FFF2-40B4-BE49-F238E27FC236}">
                <a16:creationId xmlns:a16="http://schemas.microsoft.com/office/drawing/2014/main" id="{2D9B4911-1062-C89F-AD48-38E04811B3F1}"/>
              </a:ext>
            </a:extLst>
          </p:cNvPr>
          <p:cNvSpPr txBox="1"/>
          <p:nvPr/>
        </p:nvSpPr>
        <p:spPr>
          <a:xfrm>
            <a:off x="2483430" y="951571"/>
            <a:ext cx="2684133" cy="830997"/>
          </a:xfrm>
          <a:prstGeom prst="rect">
            <a:avLst/>
          </a:prstGeom>
          <a:noFill/>
        </p:spPr>
        <p:txBody>
          <a:bodyPr wrap="none" rtlCol="0">
            <a:spAutoFit/>
          </a:bodyPr>
          <a:lstStyle/>
          <a:p>
            <a:r>
              <a:rPr lang="en-US" sz="4800" dirty="0"/>
              <a:t>Operators</a:t>
            </a:r>
          </a:p>
        </p:txBody>
      </p:sp>
      <p:pic>
        <p:nvPicPr>
          <p:cNvPr id="14" name="Picture 14" descr="Picture 14">
            <a:extLst>
              <a:ext uri="{FF2B5EF4-FFF2-40B4-BE49-F238E27FC236}">
                <a16:creationId xmlns:a16="http://schemas.microsoft.com/office/drawing/2014/main" id="{A7B3DF7F-59AA-4B67-AB80-2F073F99F5FD}"/>
              </a:ext>
            </a:extLst>
          </p:cNvPr>
          <p:cNvPicPr>
            <a:picLocks noChangeAspect="1"/>
          </p:cNvPicPr>
          <p:nvPr/>
        </p:nvPicPr>
        <p:blipFill>
          <a:blip r:embed="rId6"/>
          <a:stretch>
            <a:fillRect/>
          </a:stretch>
        </p:blipFill>
        <p:spPr>
          <a:xfrm>
            <a:off x="10069370" y="2154069"/>
            <a:ext cx="1114332" cy="1114332"/>
          </a:xfrm>
          <a:prstGeom prst="rect">
            <a:avLst/>
          </a:prstGeom>
          <a:ln w="12700">
            <a:miter lim="400000"/>
          </a:ln>
        </p:spPr>
      </p:pic>
      <p:pic>
        <p:nvPicPr>
          <p:cNvPr id="15" name="Picture 17" descr="Picture 17">
            <a:extLst>
              <a:ext uri="{FF2B5EF4-FFF2-40B4-BE49-F238E27FC236}">
                <a16:creationId xmlns:a16="http://schemas.microsoft.com/office/drawing/2014/main" id="{89B44584-4D26-2B28-67EC-F480FC91A7D4}"/>
              </a:ext>
            </a:extLst>
          </p:cNvPr>
          <p:cNvPicPr>
            <a:picLocks noChangeAspect="1"/>
          </p:cNvPicPr>
          <p:nvPr/>
        </p:nvPicPr>
        <p:blipFill>
          <a:blip r:embed="rId7"/>
          <a:stretch>
            <a:fillRect/>
          </a:stretch>
        </p:blipFill>
        <p:spPr>
          <a:xfrm>
            <a:off x="10069370" y="3397696"/>
            <a:ext cx="1114332" cy="1114332"/>
          </a:xfrm>
          <a:prstGeom prst="rect">
            <a:avLst/>
          </a:prstGeom>
          <a:ln w="12700">
            <a:miter lim="400000"/>
          </a:ln>
        </p:spPr>
      </p:pic>
      <p:cxnSp>
        <p:nvCxnSpPr>
          <p:cNvPr id="16" name="Straight Arrow Connector 15">
            <a:extLst>
              <a:ext uri="{FF2B5EF4-FFF2-40B4-BE49-F238E27FC236}">
                <a16:creationId xmlns:a16="http://schemas.microsoft.com/office/drawing/2014/main" id="{580FEE19-F0D7-569E-AAA6-F3A7EEA056C4}"/>
              </a:ext>
            </a:extLst>
          </p:cNvPr>
          <p:cNvCxnSpPr>
            <a:cxnSpLocks/>
            <a:stCxn id="14" idx="1"/>
          </p:cNvCxnSpPr>
          <p:nvPr/>
        </p:nvCxnSpPr>
        <p:spPr>
          <a:xfrm flipH="1">
            <a:off x="8929302" y="2711235"/>
            <a:ext cx="1140068" cy="101212"/>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D8B450E-2521-B881-5708-3E693677A2FC}"/>
              </a:ext>
            </a:extLst>
          </p:cNvPr>
          <p:cNvCxnSpPr>
            <a:cxnSpLocks/>
          </p:cNvCxnSpPr>
          <p:nvPr/>
        </p:nvCxnSpPr>
        <p:spPr>
          <a:xfrm flipV="1">
            <a:off x="8929302" y="2892084"/>
            <a:ext cx="1140068" cy="64911"/>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831CA0B-BF3F-B345-8AC3-A7732506362A}"/>
              </a:ext>
            </a:extLst>
          </p:cNvPr>
          <p:cNvCxnSpPr>
            <a:cxnSpLocks/>
          </p:cNvCxnSpPr>
          <p:nvPr/>
        </p:nvCxnSpPr>
        <p:spPr>
          <a:xfrm flipH="1" flipV="1">
            <a:off x="8920840" y="3333297"/>
            <a:ext cx="1140068" cy="441671"/>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E238F33-AF00-05A4-46FC-34731D93E50C}"/>
              </a:ext>
            </a:extLst>
          </p:cNvPr>
          <p:cNvCxnSpPr>
            <a:cxnSpLocks/>
            <a:endCxn id="15" idx="1"/>
          </p:cNvCxnSpPr>
          <p:nvPr/>
        </p:nvCxnSpPr>
        <p:spPr>
          <a:xfrm>
            <a:off x="8920840" y="3477845"/>
            <a:ext cx="1148530" cy="477017"/>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34EE3D6-4DCE-6848-017D-DE369E93504E}"/>
              </a:ext>
            </a:extLst>
          </p:cNvPr>
          <p:cNvSpPr txBox="1"/>
          <p:nvPr/>
        </p:nvSpPr>
        <p:spPr>
          <a:xfrm>
            <a:off x="9726121" y="5142752"/>
            <a:ext cx="1570366" cy="830997"/>
          </a:xfrm>
          <a:prstGeom prst="rect">
            <a:avLst/>
          </a:prstGeom>
          <a:noFill/>
        </p:spPr>
        <p:txBody>
          <a:bodyPr wrap="none" rtlCol="0">
            <a:spAutoFit/>
          </a:bodyPr>
          <a:lstStyle/>
          <a:p>
            <a:r>
              <a:rPr lang="en-US" sz="4800" dirty="0"/>
              <a:t>Users</a:t>
            </a:r>
          </a:p>
        </p:txBody>
      </p:sp>
      <p:pic>
        <p:nvPicPr>
          <p:cNvPr id="28" name="Picture 27">
            <a:extLst>
              <a:ext uri="{FF2B5EF4-FFF2-40B4-BE49-F238E27FC236}">
                <a16:creationId xmlns:a16="http://schemas.microsoft.com/office/drawing/2014/main" id="{CB97CBC8-CC86-DB9D-0456-BAF9DE832345}"/>
              </a:ext>
            </a:extLst>
          </p:cNvPr>
          <p:cNvPicPr>
            <a:picLocks noChangeAspect="1"/>
          </p:cNvPicPr>
          <p:nvPr/>
        </p:nvPicPr>
        <p:blipFill>
          <a:blip r:embed="rId8"/>
          <a:stretch>
            <a:fillRect/>
          </a:stretch>
        </p:blipFill>
        <p:spPr>
          <a:xfrm>
            <a:off x="2025434" y="3716353"/>
            <a:ext cx="2146300" cy="1066800"/>
          </a:xfrm>
          <a:prstGeom prst="rect">
            <a:avLst/>
          </a:prstGeom>
        </p:spPr>
      </p:pic>
      <p:pic>
        <p:nvPicPr>
          <p:cNvPr id="30" name="Picture 29">
            <a:extLst>
              <a:ext uri="{FF2B5EF4-FFF2-40B4-BE49-F238E27FC236}">
                <a16:creationId xmlns:a16="http://schemas.microsoft.com/office/drawing/2014/main" id="{464D0DDC-C3C7-F5B0-5C70-734C931EB19F}"/>
              </a:ext>
            </a:extLst>
          </p:cNvPr>
          <p:cNvPicPr>
            <a:picLocks noChangeAspect="1"/>
          </p:cNvPicPr>
          <p:nvPr/>
        </p:nvPicPr>
        <p:blipFill>
          <a:blip r:embed="rId9"/>
          <a:stretch>
            <a:fillRect/>
          </a:stretch>
        </p:blipFill>
        <p:spPr>
          <a:xfrm>
            <a:off x="6344450" y="837819"/>
            <a:ext cx="1229986" cy="1229986"/>
          </a:xfrm>
          <a:prstGeom prst="rect">
            <a:avLst/>
          </a:prstGeom>
          <a:ln w="76200">
            <a:solidFill>
              <a:srgbClr val="FFC000"/>
            </a:solidFill>
          </a:ln>
        </p:spPr>
      </p:pic>
      <p:sp>
        <p:nvSpPr>
          <p:cNvPr id="31" name="TextBox 30">
            <a:extLst>
              <a:ext uri="{FF2B5EF4-FFF2-40B4-BE49-F238E27FC236}">
                <a16:creationId xmlns:a16="http://schemas.microsoft.com/office/drawing/2014/main" id="{6B4EC7B2-B16F-3D35-4202-08D3606C5CCB}"/>
              </a:ext>
            </a:extLst>
          </p:cNvPr>
          <p:cNvSpPr txBox="1"/>
          <p:nvPr/>
        </p:nvSpPr>
        <p:spPr>
          <a:xfrm>
            <a:off x="7722428" y="866773"/>
            <a:ext cx="2200346" cy="830997"/>
          </a:xfrm>
          <a:prstGeom prst="rect">
            <a:avLst/>
          </a:prstGeom>
          <a:noFill/>
        </p:spPr>
        <p:txBody>
          <a:bodyPr wrap="none" rtlCol="0">
            <a:spAutoFit/>
          </a:bodyPr>
          <a:lstStyle/>
          <a:p>
            <a:r>
              <a:rPr lang="en-US" sz="4800" dirty="0"/>
              <a:t>Builders</a:t>
            </a:r>
          </a:p>
        </p:txBody>
      </p:sp>
      <p:pic>
        <p:nvPicPr>
          <p:cNvPr id="2" name="Picture 1">
            <a:extLst>
              <a:ext uri="{FF2B5EF4-FFF2-40B4-BE49-F238E27FC236}">
                <a16:creationId xmlns:a16="http://schemas.microsoft.com/office/drawing/2014/main" id="{94F9424C-164A-9460-41BE-40E1D3EF416D}"/>
              </a:ext>
            </a:extLst>
          </p:cNvPr>
          <p:cNvPicPr>
            <a:picLocks noChangeAspect="1"/>
          </p:cNvPicPr>
          <p:nvPr/>
        </p:nvPicPr>
        <p:blipFill>
          <a:blip r:embed="rId10"/>
          <a:stretch>
            <a:fillRect/>
          </a:stretch>
        </p:blipFill>
        <p:spPr>
          <a:xfrm>
            <a:off x="425492" y="2983805"/>
            <a:ext cx="1602185" cy="1734597"/>
          </a:xfrm>
          <a:prstGeom prst="rect">
            <a:avLst/>
          </a:prstGeom>
        </p:spPr>
      </p:pic>
      <p:sp>
        <p:nvSpPr>
          <p:cNvPr id="3" name="TextBox 2">
            <a:extLst>
              <a:ext uri="{FF2B5EF4-FFF2-40B4-BE49-F238E27FC236}">
                <a16:creationId xmlns:a16="http://schemas.microsoft.com/office/drawing/2014/main" id="{E61A3FCB-F289-2B54-7BBC-6CCBF0C52796}"/>
              </a:ext>
            </a:extLst>
          </p:cNvPr>
          <p:cNvSpPr txBox="1"/>
          <p:nvPr/>
        </p:nvSpPr>
        <p:spPr>
          <a:xfrm>
            <a:off x="468426" y="2374707"/>
            <a:ext cx="2488502" cy="830997"/>
          </a:xfrm>
          <a:prstGeom prst="rect">
            <a:avLst/>
          </a:prstGeom>
          <a:solidFill>
            <a:schemeClr val="bg1"/>
          </a:solidFill>
        </p:spPr>
        <p:txBody>
          <a:bodyPr wrap="none" rtlCol="0">
            <a:spAutoFit/>
          </a:bodyPr>
          <a:lstStyle/>
          <a:p>
            <a:r>
              <a:rPr lang="en-US" sz="4800" dirty="0">
                <a:solidFill>
                  <a:srgbClr val="FF0000"/>
                </a:solidFill>
              </a:rPr>
              <a:t>Attackers</a:t>
            </a:r>
          </a:p>
        </p:txBody>
      </p:sp>
      <p:pic>
        <p:nvPicPr>
          <p:cNvPr id="4" name="Picture 2" descr="Firewall symbol | Free SVG">
            <a:extLst>
              <a:ext uri="{FF2B5EF4-FFF2-40B4-BE49-F238E27FC236}">
                <a16:creationId xmlns:a16="http://schemas.microsoft.com/office/drawing/2014/main" id="{1C0CB1ED-48BA-5A74-7BA1-08952101CA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56909" y="2806312"/>
            <a:ext cx="1397030" cy="13970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9BA6185-3785-8547-649F-D56995C79902}"/>
              </a:ext>
            </a:extLst>
          </p:cNvPr>
          <p:cNvPicPr>
            <a:picLocks noChangeAspect="1"/>
          </p:cNvPicPr>
          <p:nvPr/>
        </p:nvPicPr>
        <p:blipFill>
          <a:blip r:embed="rId9"/>
          <a:stretch>
            <a:fillRect/>
          </a:stretch>
        </p:blipFill>
        <p:spPr>
          <a:xfrm>
            <a:off x="7880497" y="4552488"/>
            <a:ext cx="1229986" cy="1229986"/>
          </a:xfrm>
          <a:prstGeom prst="rect">
            <a:avLst/>
          </a:prstGeom>
          <a:ln w="76200">
            <a:solidFill>
              <a:srgbClr val="92D050"/>
            </a:solidFill>
          </a:ln>
          <a:effectLst>
            <a:outerShdw blurRad="50800" dist="38100" dir="8100000" algn="tr" rotWithShape="0">
              <a:prstClr val="black">
                <a:alpha val="40000"/>
              </a:prstClr>
            </a:outerShdw>
          </a:effectLst>
        </p:spPr>
      </p:pic>
      <p:sp>
        <p:nvSpPr>
          <p:cNvPr id="6" name="TextBox 5">
            <a:extLst>
              <a:ext uri="{FF2B5EF4-FFF2-40B4-BE49-F238E27FC236}">
                <a16:creationId xmlns:a16="http://schemas.microsoft.com/office/drawing/2014/main" id="{2E70906A-B4A9-B474-4AC9-6EED61FF1FDA}"/>
              </a:ext>
            </a:extLst>
          </p:cNvPr>
          <p:cNvSpPr txBox="1"/>
          <p:nvPr/>
        </p:nvSpPr>
        <p:spPr>
          <a:xfrm>
            <a:off x="6227861" y="5954931"/>
            <a:ext cx="3792128" cy="830997"/>
          </a:xfrm>
          <a:prstGeom prst="rect">
            <a:avLst/>
          </a:prstGeom>
          <a:noFill/>
        </p:spPr>
        <p:txBody>
          <a:bodyPr wrap="none" rtlCol="0">
            <a:spAutoFit/>
          </a:bodyPr>
          <a:lstStyle/>
          <a:p>
            <a:r>
              <a:rPr lang="en-US" sz="4800" dirty="0"/>
              <a:t>Cyber Builders</a:t>
            </a:r>
          </a:p>
        </p:txBody>
      </p:sp>
      <p:cxnSp>
        <p:nvCxnSpPr>
          <p:cNvPr id="7" name="Straight Arrow Connector 6">
            <a:extLst>
              <a:ext uri="{FF2B5EF4-FFF2-40B4-BE49-F238E27FC236}">
                <a16:creationId xmlns:a16="http://schemas.microsoft.com/office/drawing/2014/main" id="{C7742CCD-D883-995E-D036-F658CF680718}"/>
              </a:ext>
            </a:extLst>
          </p:cNvPr>
          <p:cNvCxnSpPr>
            <a:cxnSpLocks/>
          </p:cNvCxnSpPr>
          <p:nvPr/>
        </p:nvCxnSpPr>
        <p:spPr>
          <a:xfrm flipH="1" flipV="1">
            <a:off x="7355424" y="3838271"/>
            <a:ext cx="627985" cy="660735"/>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4" descr="Eval-O-Meter | Free SVG">
            <a:extLst>
              <a:ext uri="{FF2B5EF4-FFF2-40B4-BE49-F238E27FC236}">
                <a16:creationId xmlns:a16="http://schemas.microsoft.com/office/drawing/2014/main" id="{F0B9ABA8-8BA3-0F19-8422-D976EBE4B09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29995" y="3395179"/>
            <a:ext cx="1360501" cy="136050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11FF8896-DEB7-0287-A660-F6166C76105E}"/>
              </a:ext>
            </a:extLst>
          </p:cNvPr>
          <p:cNvCxnSpPr>
            <a:cxnSpLocks/>
          </p:cNvCxnSpPr>
          <p:nvPr/>
        </p:nvCxnSpPr>
        <p:spPr>
          <a:xfrm flipH="1" flipV="1">
            <a:off x="6690496" y="4451058"/>
            <a:ext cx="1165329" cy="50567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581059"/>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78189-C0D7-EFAD-7401-C30370879F0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98B558C-F5A5-1957-1D6F-AF56363FCE39}"/>
              </a:ext>
            </a:extLst>
          </p:cNvPr>
          <p:cNvSpPr>
            <a:spLocks noGrp="1"/>
          </p:cNvSpPr>
          <p:nvPr>
            <p:ph type="title"/>
          </p:nvPr>
        </p:nvSpPr>
        <p:spPr/>
        <p:txBody>
          <a:bodyPr/>
          <a:lstStyle/>
          <a:p>
            <a:r>
              <a:rPr lang="en-US" dirty="0"/>
              <a:t>Other results</a:t>
            </a:r>
          </a:p>
        </p:txBody>
      </p:sp>
      <p:sp>
        <p:nvSpPr>
          <p:cNvPr id="4" name="Content Placeholder 3">
            <a:extLst>
              <a:ext uri="{FF2B5EF4-FFF2-40B4-BE49-F238E27FC236}">
                <a16:creationId xmlns:a16="http://schemas.microsoft.com/office/drawing/2014/main" id="{DFAFF483-AA3B-0F3E-A4FC-0C3A1A2CE14F}"/>
              </a:ext>
            </a:extLst>
          </p:cNvPr>
          <p:cNvSpPr>
            <a:spLocks noGrp="1"/>
          </p:cNvSpPr>
          <p:nvPr>
            <p:ph idx="1"/>
          </p:nvPr>
        </p:nvSpPr>
        <p:spPr/>
        <p:txBody>
          <a:bodyPr>
            <a:normAutofit/>
          </a:bodyPr>
          <a:lstStyle/>
          <a:p>
            <a:r>
              <a:rPr lang="en-US" dirty="0"/>
              <a:t>79% of comparison pairs were correct!</a:t>
            </a:r>
          </a:p>
          <a:p>
            <a:pPr lvl="1"/>
            <a:r>
              <a:rPr lang="en-US" dirty="0"/>
              <a:t>Capitalizing the middle of words is better than capitalizing just the beginning</a:t>
            </a:r>
          </a:p>
          <a:p>
            <a:pPr lvl="1"/>
            <a:r>
              <a:rPr lang="en-US" dirty="0"/>
              <a:t>Putting digits and symbols in the middle is better than at the end</a:t>
            </a:r>
          </a:p>
          <a:p>
            <a:pPr lvl="1"/>
            <a:r>
              <a:rPr lang="en-US" dirty="0"/>
              <a:t>Dictionary words are better than common first names</a:t>
            </a:r>
          </a:p>
          <a:p>
            <a:pPr lvl="1"/>
            <a:r>
              <a:rPr lang="en-US" dirty="0"/>
              <a:t>…</a:t>
            </a:r>
          </a:p>
          <a:p>
            <a:r>
              <a:rPr lang="en-US" dirty="0"/>
              <a:t>Users' incomplete understanding of the scale of potential attacks seems to be a root cause of bad passwords </a:t>
            </a:r>
          </a:p>
          <a:p>
            <a:pPr lvl="1"/>
            <a:r>
              <a:rPr lang="en-US" dirty="0"/>
              <a:t>1/3 of participants: secure if can withstand several dozen guesses</a:t>
            </a:r>
          </a:p>
          <a:p>
            <a:pPr lvl="1"/>
            <a:r>
              <a:rPr lang="en-US" dirty="0"/>
              <a:t>Others: password must withstand quadrillions of guesses or more</a:t>
            </a:r>
          </a:p>
          <a:p>
            <a:endParaRPr lang="en-US" dirty="0"/>
          </a:p>
        </p:txBody>
      </p:sp>
    </p:spTree>
    <p:extLst>
      <p:ext uri="{BB962C8B-B14F-4D97-AF65-F5344CB8AC3E}">
        <p14:creationId xmlns:p14="http://schemas.microsoft.com/office/powerpoint/2010/main" val="1790568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500"/>
                                        <p:tgtEl>
                                          <p:spTgt spid="4">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dissolve">
                                      <p:cBhvr>
                                        <p:cTn id="16" dur="500"/>
                                        <p:tgtEl>
                                          <p:spTgt spid="4">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dissolve">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dissolve">
                                      <p:cBhvr>
                                        <p:cTn id="24" dur="500"/>
                                        <p:tgtEl>
                                          <p:spTgt spid="4">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dissolve">
                                      <p:cBhvr>
                                        <p:cTn id="27" dur="500"/>
                                        <p:tgtEl>
                                          <p:spTgt spid="4">
                                            <p:txEl>
                                              <p:pRg st="6" end="6"/>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dissolve">
                                      <p:cBhvr>
                                        <p:cTn id="3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0CBC8-9EC4-73E6-92E6-CD2DB276F8A2}"/>
              </a:ext>
            </a:extLst>
          </p:cNvPr>
          <p:cNvSpPr>
            <a:spLocks noGrp="1"/>
          </p:cNvSpPr>
          <p:nvPr>
            <p:ph type="title"/>
          </p:nvPr>
        </p:nvSpPr>
        <p:spPr/>
        <p:txBody>
          <a:bodyPr/>
          <a:lstStyle/>
          <a:p>
            <a:r>
              <a:rPr lang="en-US" dirty="0"/>
              <a:t>Password strength meter</a:t>
            </a:r>
          </a:p>
        </p:txBody>
      </p:sp>
      <p:sp>
        <p:nvSpPr>
          <p:cNvPr id="3" name="Content Placeholder 2">
            <a:extLst>
              <a:ext uri="{FF2B5EF4-FFF2-40B4-BE49-F238E27FC236}">
                <a16:creationId xmlns:a16="http://schemas.microsoft.com/office/drawing/2014/main" id="{414A3CB0-E2BC-EA9A-5C2D-CAC332CB5231}"/>
              </a:ext>
            </a:extLst>
          </p:cNvPr>
          <p:cNvSpPr>
            <a:spLocks noGrp="1"/>
          </p:cNvSpPr>
          <p:nvPr>
            <p:ph idx="1"/>
          </p:nvPr>
        </p:nvSpPr>
        <p:spPr>
          <a:xfrm>
            <a:off x="838200" y="1825625"/>
            <a:ext cx="5257800" cy="4351338"/>
          </a:xfrm>
        </p:spPr>
        <p:txBody>
          <a:bodyPr>
            <a:normAutofit lnSpcReduction="10000"/>
          </a:bodyPr>
          <a:lstStyle/>
          <a:p>
            <a:r>
              <a:rPr lang="en-US" dirty="0"/>
              <a:t>Gives user feedback on the </a:t>
            </a:r>
            <a:r>
              <a:rPr lang="en-US" b="1" dirty="0"/>
              <a:t>strength of the password</a:t>
            </a:r>
          </a:p>
          <a:p>
            <a:pPr lvl="1"/>
            <a:r>
              <a:rPr lang="en-US" dirty="0"/>
              <a:t>Intended to </a:t>
            </a:r>
            <a:r>
              <a:rPr lang="en-US" b="1" dirty="0"/>
              <a:t>measure </a:t>
            </a:r>
            <a:r>
              <a:rPr lang="en-US" b="1" dirty="0" err="1"/>
              <a:t>guessability</a:t>
            </a:r>
            <a:endParaRPr lang="en-US" b="1" dirty="0"/>
          </a:p>
          <a:p>
            <a:pPr lvl="1"/>
            <a:r>
              <a:rPr lang="en-US" dirty="0"/>
              <a:t>Research shows that these </a:t>
            </a:r>
            <a:r>
              <a:rPr lang="en-US" b="1" dirty="0"/>
              <a:t>can work</a:t>
            </a:r>
            <a:r>
              <a:rPr lang="en-US" dirty="0"/>
              <a:t>, but the design must be </a:t>
            </a:r>
            <a:r>
              <a:rPr lang="en-US" b="1" dirty="0"/>
              <a:t>stringent</a:t>
            </a:r>
            <a:endParaRPr lang="en-US" dirty="0"/>
          </a:p>
          <a:p>
            <a:pPr lvl="2"/>
            <a:r>
              <a:rPr lang="en-US" dirty="0"/>
              <a:t>Ur et al, “How does your password measure up? The effect of strength meters on password creation”, Proc. USENIX Security Symposium, 2012.</a:t>
            </a:r>
          </a:p>
          <a:p>
            <a:pPr lvl="1"/>
            <a:r>
              <a:rPr lang="en-US" dirty="0"/>
              <a:t>Some password requirements now debunked – people use odd characters in a predictable way!</a:t>
            </a:r>
          </a:p>
          <a:p>
            <a:pPr lvl="2"/>
            <a:endParaRPr lang="en-US" dirty="0"/>
          </a:p>
          <a:p>
            <a:endParaRPr lang="en-US" dirty="0"/>
          </a:p>
          <a:p>
            <a:endParaRPr lang="en-US" dirty="0"/>
          </a:p>
        </p:txBody>
      </p:sp>
      <p:pic>
        <p:nvPicPr>
          <p:cNvPr id="343" name="Image" descr="Image"/>
          <p:cNvPicPr>
            <a:picLocks noChangeAspect="1"/>
          </p:cNvPicPr>
          <p:nvPr/>
        </p:nvPicPr>
        <p:blipFill>
          <a:blip r:embed="rId2"/>
          <a:stretch>
            <a:fillRect/>
          </a:stretch>
        </p:blipFill>
        <p:spPr>
          <a:xfrm>
            <a:off x="6704273" y="1825625"/>
            <a:ext cx="4649527" cy="2421454"/>
          </a:xfrm>
          <a:prstGeom prst="rect">
            <a:avLst/>
          </a:prstGeom>
          <a:ln w="12700">
            <a:miter lim="400000"/>
          </a:ln>
        </p:spPr>
      </p:pic>
      <p:sp>
        <p:nvSpPr>
          <p:cNvPr id="4" name="TextBox 3">
            <a:extLst>
              <a:ext uri="{FF2B5EF4-FFF2-40B4-BE49-F238E27FC236}">
                <a16:creationId xmlns:a16="http://schemas.microsoft.com/office/drawing/2014/main" id="{AFD9D83C-76B2-9839-4D79-4B98F5EFDB27}"/>
              </a:ext>
            </a:extLst>
          </p:cNvPr>
          <p:cNvSpPr txBox="1"/>
          <p:nvPr/>
        </p:nvSpPr>
        <p:spPr>
          <a:xfrm>
            <a:off x="6704273" y="5241611"/>
            <a:ext cx="1577291" cy="523220"/>
          </a:xfrm>
          <a:prstGeom prst="rect">
            <a:avLst/>
          </a:prstGeom>
          <a:noFill/>
        </p:spPr>
        <p:txBody>
          <a:bodyPr wrap="none" rtlCol="0">
            <a:spAutoFit/>
          </a:bodyPr>
          <a:lstStyle/>
          <a:p>
            <a:r>
              <a:rPr lang="en-US" sz="2800" dirty="0"/>
              <a:t>password</a:t>
            </a:r>
          </a:p>
        </p:txBody>
      </p:sp>
      <p:sp>
        <p:nvSpPr>
          <p:cNvPr id="5" name="TextBox 4">
            <a:extLst>
              <a:ext uri="{FF2B5EF4-FFF2-40B4-BE49-F238E27FC236}">
                <a16:creationId xmlns:a16="http://schemas.microsoft.com/office/drawing/2014/main" id="{357D03FE-E18C-34FF-E955-0380A438FAC6}"/>
              </a:ext>
            </a:extLst>
          </p:cNvPr>
          <p:cNvSpPr txBox="1"/>
          <p:nvPr/>
        </p:nvSpPr>
        <p:spPr>
          <a:xfrm>
            <a:off x="9029036" y="5241611"/>
            <a:ext cx="1837106" cy="523220"/>
          </a:xfrm>
          <a:prstGeom prst="rect">
            <a:avLst/>
          </a:prstGeom>
          <a:noFill/>
        </p:spPr>
        <p:txBody>
          <a:bodyPr wrap="none" rtlCol="0">
            <a:spAutoFit/>
          </a:bodyPr>
          <a:lstStyle/>
          <a:p>
            <a:r>
              <a:rPr lang="en-US" sz="2800" dirty="0"/>
              <a:t>P@ssw0rd!</a:t>
            </a:r>
          </a:p>
        </p:txBody>
      </p:sp>
      <p:cxnSp>
        <p:nvCxnSpPr>
          <p:cNvPr id="7" name="Straight Arrow Connector 6">
            <a:extLst>
              <a:ext uri="{FF2B5EF4-FFF2-40B4-BE49-F238E27FC236}">
                <a16:creationId xmlns:a16="http://schemas.microsoft.com/office/drawing/2014/main" id="{74664A97-ADB8-DD83-FFDE-60F2C22AD52C}"/>
              </a:ext>
            </a:extLst>
          </p:cNvPr>
          <p:cNvCxnSpPr>
            <a:stCxn id="4" idx="3"/>
            <a:endCxn id="5" idx="1"/>
          </p:cNvCxnSpPr>
          <p:nvPr/>
        </p:nvCxnSpPr>
        <p:spPr>
          <a:xfrm>
            <a:off x="8281564" y="5503221"/>
            <a:ext cx="7474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609203"/>
      </p:ext>
    </p:extLst>
  </p:cSld>
  <p:clrMapOvr>
    <a:masterClrMapping/>
  </p:clrMapOvr>
  <p:transition spd="slow">
    <p:cove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dissolve">
                                      <p:cBhvr>
                                        <p:cTn id="15" dur="500"/>
                                        <p:tgtEl>
                                          <p:spTgt spid="3">
                                            <p:txEl>
                                              <p:pRg st="4" end="4"/>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Password Manager"/>
          <p:cNvSpPr txBox="1">
            <a:spLocks noGrp="1"/>
          </p:cNvSpPr>
          <p:nvPr>
            <p:ph type="title"/>
          </p:nvPr>
        </p:nvSpPr>
        <p:spPr>
          <a:xfrm>
            <a:off x="702736" y="365125"/>
            <a:ext cx="10515600" cy="1325563"/>
          </a:xfrm>
          <a:prstGeom prst="rect">
            <a:avLst/>
          </a:prstGeom>
        </p:spPr>
        <p:txBody>
          <a:bodyPr/>
          <a:lstStyle/>
          <a:p>
            <a:r>
              <a:rPr dirty="0"/>
              <a:t>Password </a:t>
            </a:r>
            <a:r>
              <a:rPr lang="en-US" dirty="0"/>
              <a:t>m</a:t>
            </a:r>
            <a:r>
              <a:rPr dirty="0"/>
              <a:t>anager</a:t>
            </a:r>
          </a:p>
        </p:txBody>
      </p:sp>
      <p:sp>
        <p:nvSpPr>
          <p:cNvPr id="2" name="Content Placeholder 1">
            <a:extLst>
              <a:ext uri="{FF2B5EF4-FFF2-40B4-BE49-F238E27FC236}">
                <a16:creationId xmlns:a16="http://schemas.microsoft.com/office/drawing/2014/main" id="{0F77FF90-D3DC-9C4A-FDB6-965720922CF9}"/>
              </a:ext>
            </a:extLst>
          </p:cNvPr>
          <p:cNvSpPr>
            <a:spLocks noGrp="1"/>
          </p:cNvSpPr>
          <p:nvPr>
            <p:ph idx="1"/>
          </p:nvPr>
        </p:nvSpPr>
        <p:spPr/>
        <p:txBody>
          <a:bodyPr>
            <a:normAutofit fontScale="92500" lnSpcReduction="10000"/>
          </a:bodyPr>
          <a:lstStyle/>
          <a:p>
            <a:r>
              <a:rPr lang="en-US" dirty="0"/>
              <a:t>A password manager (PM) stores a </a:t>
            </a:r>
            <a:r>
              <a:rPr lang="en-US" b="1" dirty="0"/>
              <a:t>database of passwords</a:t>
            </a:r>
            <a:r>
              <a:rPr lang="en-US" dirty="0"/>
              <a:t>, </a:t>
            </a:r>
            <a:r>
              <a:rPr lang="en-US" b="1" dirty="0"/>
              <a:t>indexed by site</a:t>
            </a:r>
          </a:p>
          <a:p>
            <a:pPr lvl="1"/>
            <a:r>
              <a:rPr lang="en-US" dirty="0"/>
              <a:t>Encrypted by </a:t>
            </a:r>
            <a:r>
              <a:rPr lang="en-US" b="1" dirty="0"/>
              <a:t>a single, master password </a:t>
            </a:r>
            <a:r>
              <a:rPr lang="en-US" dirty="0"/>
              <a:t>chosen (and remembered) by the user, used as a key</a:t>
            </a:r>
          </a:p>
          <a:p>
            <a:pPr lvl="1"/>
            <a:r>
              <a:rPr lang="en-US" b="1" dirty="0"/>
              <a:t>PM can generate complicated per-site passwords</a:t>
            </a:r>
          </a:p>
          <a:p>
            <a:pPr lvl="2"/>
            <a:r>
              <a:rPr lang="en-US" dirty="0"/>
              <a:t>Hard to guess, hard to remember, but the latter doesn’t matter!</a:t>
            </a:r>
          </a:p>
          <a:p>
            <a:r>
              <a:rPr lang="en-US" b="1" dirty="0"/>
              <a:t>Benefits</a:t>
            </a:r>
          </a:p>
          <a:p>
            <a:pPr lvl="1"/>
            <a:r>
              <a:rPr lang="en-US" dirty="0"/>
              <a:t>Only a single password for user to remember</a:t>
            </a:r>
          </a:p>
          <a:p>
            <a:pPr lvl="1"/>
            <a:r>
              <a:rPr lang="en-US" dirty="0"/>
              <a:t>User’s password at any given site is hard to guess</a:t>
            </a:r>
          </a:p>
          <a:p>
            <a:pPr lvl="1"/>
            <a:r>
              <a:rPr lang="en-US" dirty="0"/>
              <a:t>Compromise of password at one site does not permit immediate compromise at other sites</a:t>
            </a:r>
          </a:p>
          <a:p>
            <a:r>
              <a:rPr lang="en-US" dirty="0"/>
              <a:t>But: </a:t>
            </a:r>
          </a:p>
          <a:p>
            <a:pPr lvl="1"/>
            <a:r>
              <a:rPr lang="en-US" dirty="0"/>
              <a:t>Must still </a:t>
            </a:r>
            <a:r>
              <a:rPr lang="en-US" b="1" dirty="0"/>
              <a:t>protect</a:t>
            </a:r>
            <a:r>
              <a:rPr lang="en-US" dirty="0"/>
              <a:t> and </a:t>
            </a:r>
            <a:r>
              <a:rPr lang="en-US" b="1" dirty="0"/>
              <a:t>remember strong master password</a:t>
            </a:r>
          </a:p>
          <a:p>
            <a:endParaRPr lang="en-US" dirty="0"/>
          </a:p>
          <a:p>
            <a:endParaRPr lang="en-US" dirty="0"/>
          </a:p>
        </p:txBody>
      </p:sp>
      <p:pic>
        <p:nvPicPr>
          <p:cNvPr id="3" name="Picture 2">
            <a:extLst>
              <a:ext uri="{FF2B5EF4-FFF2-40B4-BE49-F238E27FC236}">
                <a16:creationId xmlns:a16="http://schemas.microsoft.com/office/drawing/2014/main" id="{27E56C39-987D-954D-BC69-1BAEF28C650E}"/>
              </a:ext>
            </a:extLst>
          </p:cNvPr>
          <p:cNvPicPr>
            <a:picLocks noChangeAspect="1"/>
          </p:cNvPicPr>
          <p:nvPr/>
        </p:nvPicPr>
        <p:blipFill>
          <a:blip r:embed="rId2"/>
          <a:stretch>
            <a:fillRect/>
          </a:stretch>
        </p:blipFill>
        <p:spPr>
          <a:xfrm>
            <a:off x="7357530" y="196187"/>
            <a:ext cx="2719414" cy="751417"/>
          </a:xfrm>
          <a:prstGeom prst="rect">
            <a:avLst/>
          </a:prstGeom>
        </p:spPr>
      </p:pic>
      <p:pic>
        <p:nvPicPr>
          <p:cNvPr id="4" name="Picture 3">
            <a:extLst>
              <a:ext uri="{FF2B5EF4-FFF2-40B4-BE49-F238E27FC236}">
                <a16:creationId xmlns:a16="http://schemas.microsoft.com/office/drawing/2014/main" id="{A9E5FE1A-CD84-3EEB-BF99-8F3A8852E261}"/>
              </a:ext>
            </a:extLst>
          </p:cNvPr>
          <p:cNvPicPr>
            <a:picLocks noChangeAspect="1"/>
          </p:cNvPicPr>
          <p:nvPr/>
        </p:nvPicPr>
        <p:blipFill>
          <a:blip r:embed="rId3"/>
          <a:stretch>
            <a:fillRect/>
          </a:stretch>
        </p:blipFill>
        <p:spPr>
          <a:xfrm>
            <a:off x="10200768" y="351101"/>
            <a:ext cx="1803903" cy="571236"/>
          </a:xfrm>
          <a:prstGeom prst="rect">
            <a:avLst/>
          </a:prstGeom>
        </p:spPr>
      </p:pic>
      <p:pic>
        <p:nvPicPr>
          <p:cNvPr id="5" name="Picture 4">
            <a:extLst>
              <a:ext uri="{FF2B5EF4-FFF2-40B4-BE49-F238E27FC236}">
                <a16:creationId xmlns:a16="http://schemas.microsoft.com/office/drawing/2014/main" id="{59B725CD-A525-5714-5CDF-679615815F6F}"/>
              </a:ext>
            </a:extLst>
          </p:cNvPr>
          <p:cNvPicPr>
            <a:picLocks noChangeAspect="1"/>
          </p:cNvPicPr>
          <p:nvPr/>
        </p:nvPicPr>
        <p:blipFill>
          <a:blip r:embed="rId4"/>
          <a:stretch>
            <a:fillRect/>
          </a:stretch>
        </p:blipFill>
        <p:spPr>
          <a:xfrm>
            <a:off x="9618821" y="1042723"/>
            <a:ext cx="2385850" cy="645583"/>
          </a:xfrm>
          <a:prstGeom prst="rect">
            <a:avLst/>
          </a:prstGeom>
          <a:ln>
            <a:solidFill>
              <a:schemeClr val="tx1"/>
            </a:solidFill>
          </a:ln>
        </p:spPr>
      </p:pic>
      <p:pic>
        <p:nvPicPr>
          <p:cNvPr id="6" name="Picture 5">
            <a:extLst>
              <a:ext uri="{FF2B5EF4-FFF2-40B4-BE49-F238E27FC236}">
                <a16:creationId xmlns:a16="http://schemas.microsoft.com/office/drawing/2014/main" id="{F64ADA43-1AF0-3657-B4E7-6FC55E823AA9}"/>
              </a:ext>
            </a:extLst>
          </p:cNvPr>
          <p:cNvPicPr>
            <a:picLocks noChangeAspect="1"/>
          </p:cNvPicPr>
          <p:nvPr/>
        </p:nvPicPr>
        <p:blipFill>
          <a:blip r:embed="rId5"/>
          <a:stretch>
            <a:fillRect/>
          </a:stretch>
        </p:blipFill>
        <p:spPr>
          <a:xfrm>
            <a:off x="7662329" y="1042723"/>
            <a:ext cx="1818793" cy="588433"/>
          </a:xfrm>
          <a:prstGeom prst="rect">
            <a:avLst/>
          </a:prstGeom>
        </p:spPr>
      </p:pic>
    </p:spTree>
    <p:extLst>
      <p:ext uri="{BB962C8B-B14F-4D97-AF65-F5344CB8AC3E}">
        <p14:creationId xmlns:p14="http://schemas.microsoft.com/office/powerpoint/2010/main" val="3595290174"/>
      </p:ext>
    </p:extLst>
  </p:cSld>
  <p:clrMapOvr>
    <a:masterClrMapping/>
  </p:clrMapOvr>
  <p:transition spd="slow">
    <p:push dir="u"/>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dissolve">
                                      <p:cBhvr>
                                        <p:cTn id="21" dur="500"/>
                                        <p:tgtEl>
                                          <p:spTgt spid="2">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dissolve">
                                      <p:cBhvr>
                                        <p:cTn id="24" dur="500"/>
                                        <p:tgtEl>
                                          <p:spTgt spid="2">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dissolve">
                                      <p:cBhvr>
                                        <p:cTn id="27" dur="500"/>
                                        <p:tgtEl>
                                          <p:spTgt spid="2">
                                            <p:txEl>
                                              <p:pRg st="6" end="6"/>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dissolve">
                                      <p:cBhvr>
                                        <p:cTn id="30" dur="500"/>
                                        <p:tgtEl>
                                          <p:spTgt spid="2">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dissolve">
                                      <p:cBhvr>
                                        <p:cTn id="35" dur="500"/>
                                        <p:tgtEl>
                                          <p:spTgt spid="2">
                                            <p:txEl>
                                              <p:pRg st="8" end="8"/>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
                                            <p:txEl>
                                              <p:pRg st="9" end="9"/>
                                            </p:txEl>
                                          </p:spTgt>
                                        </p:tgtEl>
                                        <p:attrNameLst>
                                          <p:attrName>style.visibility</p:attrName>
                                        </p:attrNameLst>
                                      </p:cBhvr>
                                      <p:to>
                                        <p:strVal val="visible"/>
                                      </p:to>
                                    </p:set>
                                    <p:animEffect transition="in" filter="dissolve">
                                      <p:cBhvr>
                                        <p:cTn id="38"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45F92-3D9F-EFDE-5A6B-3663C32AC035}"/>
              </a:ext>
            </a:extLst>
          </p:cNvPr>
          <p:cNvSpPr>
            <a:spLocks noGrp="1"/>
          </p:cNvSpPr>
          <p:nvPr>
            <p:ph type="title"/>
          </p:nvPr>
        </p:nvSpPr>
        <p:spPr/>
        <p:txBody>
          <a:bodyPr/>
          <a:lstStyle/>
          <a:p>
            <a:r>
              <a:rPr lang="en-US" dirty="0"/>
              <a:t>Impact of password managers on security</a:t>
            </a:r>
          </a:p>
        </p:txBody>
      </p:sp>
      <p:sp>
        <p:nvSpPr>
          <p:cNvPr id="3" name="Content Placeholder 2">
            <a:extLst>
              <a:ext uri="{FF2B5EF4-FFF2-40B4-BE49-F238E27FC236}">
                <a16:creationId xmlns:a16="http://schemas.microsoft.com/office/drawing/2014/main" id="{4B3F3038-DD41-D87D-EC4A-B39818F93124}"/>
              </a:ext>
            </a:extLst>
          </p:cNvPr>
          <p:cNvSpPr>
            <a:spLocks noGrp="1"/>
          </p:cNvSpPr>
          <p:nvPr>
            <p:ph idx="1"/>
          </p:nvPr>
        </p:nvSpPr>
        <p:spPr>
          <a:xfrm>
            <a:off x="838200" y="1825625"/>
            <a:ext cx="8390467" cy="4351338"/>
          </a:xfrm>
        </p:spPr>
        <p:txBody>
          <a:bodyPr>
            <a:normAutofit fontScale="92500"/>
          </a:bodyPr>
          <a:lstStyle/>
          <a:p>
            <a:r>
              <a:rPr lang="en-US" dirty="0"/>
              <a:t>RQ: Impact of password managers on password strength and reuse?</a:t>
            </a:r>
          </a:p>
          <a:p>
            <a:r>
              <a:rPr lang="en-US" dirty="0"/>
              <a:t>Data collected: Survey on Mechanical Turk, then data collection from some of these about password management using a Chrome plugin</a:t>
            </a:r>
          </a:p>
          <a:p>
            <a:pPr lvl="1"/>
            <a:r>
              <a:rPr lang="en-US" dirty="0"/>
              <a:t>Plugin used for four days</a:t>
            </a:r>
          </a:p>
          <a:p>
            <a:r>
              <a:rPr lang="en-US" dirty="0"/>
              <a:t>Data analysis: Correlate factors against measures of password strength and occurrences of reuse</a:t>
            </a:r>
          </a:p>
          <a:p>
            <a:pPr lvl="1"/>
            <a:r>
              <a:rPr lang="en-US" dirty="0"/>
              <a:t>Factors include how exactly password managers were used </a:t>
            </a:r>
            <a:br>
              <a:rPr lang="en-US" dirty="0"/>
            </a:br>
            <a:r>
              <a:rPr lang="en-US" dirty="0"/>
              <a:t>or not used</a:t>
            </a:r>
          </a:p>
          <a:p>
            <a:pPr lvl="1"/>
            <a:r>
              <a:rPr lang="en-US" dirty="0"/>
              <a:t>Allows relating to baselines, identifying key aspects of success</a:t>
            </a:r>
          </a:p>
          <a:p>
            <a:endParaRPr lang="en-US" dirty="0"/>
          </a:p>
        </p:txBody>
      </p:sp>
      <p:pic>
        <p:nvPicPr>
          <p:cNvPr id="4" name="Picture 3">
            <a:extLst>
              <a:ext uri="{FF2B5EF4-FFF2-40B4-BE49-F238E27FC236}">
                <a16:creationId xmlns:a16="http://schemas.microsoft.com/office/drawing/2014/main" id="{863DCBCC-4D2E-93B9-FD55-109773F64C4A}"/>
              </a:ext>
            </a:extLst>
          </p:cNvPr>
          <p:cNvPicPr>
            <a:picLocks noChangeAspect="1"/>
          </p:cNvPicPr>
          <p:nvPr/>
        </p:nvPicPr>
        <p:blipFill>
          <a:blip r:embed="rId2"/>
          <a:stretch>
            <a:fillRect/>
          </a:stretch>
        </p:blipFill>
        <p:spPr>
          <a:xfrm>
            <a:off x="8704148" y="2718774"/>
            <a:ext cx="3487852" cy="4139226"/>
          </a:xfrm>
          <a:prstGeom prst="rect">
            <a:avLst/>
          </a:prstGeom>
        </p:spPr>
      </p:pic>
    </p:spTree>
    <p:extLst>
      <p:ext uri="{BB962C8B-B14F-4D97-AF65-F5344CB8AC3E}">
        <p14:creationId xmlns:p14="http://schemas.microsoft.com/office/powerpoint/2010/main" val="3614852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08C94-687F-AF33-0FBC-D7BB131FBFB5}"/>
              </a:ext>
            </a:extLst>
          </p:cNvPr>
          <p:cNvSpPr>
            <a:spLocks noGrp="1"/>
          </p:cNvSpPr>
          <p:nvPr>
            <p:ph type="title"/>
          </p:nvPr>
        </p:nvSpPr>
        <p:spPr/>
        <p:txBody>
          <a:bodyPr/>
          <a:lstStyle/>
          <a:p>
            <a:r>
              <a:rPr lang="en-US" dirty="0"/>
              <a:t>Modeling strength</a:t>
            </a:r>
          </a:p>
        </p:txBody>
      </p:sp>
      <p:sp>
        <p:nvSpPr>
          <p:cNvPr id="8" name="Content Placeholder 7">
            <a:extLst>
              <a:ext uri="{FF2B5EF4-FFF2-40B4-BE49-F238E27FC236}">
                <a16:creationId xmlns:a16="http://schemas.microsoft.com/office/drawing/2014/main" id="{B4E8E7F3-AAE1-2624-2769-C68FB977D288}"/>
              </a:ext>
            </a:extLst>
          </p:cNvPr>
          <p:cNvSpPr>
            <a:spLocks noGrp="1"/>
          </p:cNvSpPr>
          <p:nvPr>
            <p:ph idx="1"/>
          </p:nvPr>
        </p:nvSpPr>
        <p:spPr>
          <a:xfrm>
            <a:off x="6718422" y="1684234"/>
            <a:ext cx="5022882" cy="4351338"/>
          </a:xfrm>
        </p:spPr>
        <p:txBody>
          <a:bodyPr>
            <a:normAutofit lnSpcReduction="10000"/>
          </a:bodyPr>
          <a:lstStyle/>
          <a:p>
            <a:r>
              <a:rPr lang="en-US" dirty="0"/>
              <a:t>Creation strategy + EM significant together, but not individually</a:t>
            </a:r>
          </a:p>
          <a:p>
            <a:pPr lvl="1"/>
            <a:r>
              <a:rPr lang="en-US" dirty="0"/>
              <a:t>So: using a PM only leads to significant improvement in password strength when users also employ supporting techniques for password creation</a:t>
            </a:r>
          </a:p>
          <a:p>
            <a:r>
              <a:rPr lang="en-US" dirty="0"/>
              <a:t>Self-reported password strength was a significant predictor of the measured password strength</a:t>
            </a:r>
          </a:p>
        </p:txBody>
      </p:sp>
      <p:pic>
        <p:nvPicPr>
          <p:cNvPr id="3" name="Picture 2">
            <a:extLst>
              <a:ext uri="{FF2B5EF4-FFF2-40B4-BE49-F238E27FC236}">
                <a16:creationId xmlns:a16="http://schemas.microsoft.com/office/drawing/2014/main" id="{CFAD6F95-399D-605D-0616-75AA7B369947}"/>
              </a:ext>
            </a:extLst>
          </p:cNvPr>
          <p:cNvPicPr>
            <a:picLocks noChangeAspect="1"/>
          </p:cNvPicPr>
          <p:nvPr/>
        </p:nvPicPr>
        <p:blipFill>
          <a:blip r:embed="rId3"/>
          <a:stretch>
            <a:fillRect/>
          </a:stretch>
        </p:blipFill>
        <p:spPr>
          <a:xfrm>
            <a:off x="450696" y="1684234"/>
            <a:ext cx="5506158" cy="4808641"/>
          </a:xfrm>
          <a:prstGeom prst="rect">
            <a:avLst/>
          </a:prstGeom>
        </p:spPr>
      </p:pic>
      <p:sp>
        <p:nvSpPr>
          <p:cNvPr id="5" name="TextBox 4">
            <a:extLst>
              <a:ext uri="{FF2B5EF4-FFF2-40B4-BE49-F238E27FC236}">
                <a16:creationId xmlns:a16="http://schemas.microsoft.com/office/drawing/2014/main" id="{A4D20CAE-A2FA-BF44-9CED-DCAF7B3BE395}"/>
              </a:ext>
            </a:extLst>
          </p:cNvPr>
          <p:cNvSpPr txBox="1"/>
          <p:nvPr/>
        </p:nvSpPr>
        <p:spPr>
          <a:xfrm>
            <a:off x="1212574" y="5226084"/>
            <a:ext cx="874022" cy="369332"/>
          </a:xfrm>
          <a:prstGeom prst="rect">
            <a:avLst/>
          </a:prstGeom>
          <a:noFill/>
        </p:spPr>
        <p:txBody>
          <a:bodyPr wrap="none" rtlCol="0">
            <a:spAutoFit/>
          </a:bodyPr>
          <a:lstStyle/>
          <a:p>
            <a:r>
              <a:rPr lang="en-US" dirty="0">
                <a:solidFill>
                  <a:schemeClr val="bg1"/>
                </a:solidFill>
              </a:rPr>
              <a:t>Ordinal</a:t>
            </a:r>
          </a:p>
        </p:txBody>
      </p:sp>
      <p:cxnSp>
        <p:nvCxnSpPr>
          <p:cNvPr id="7" name="Straight Connector 6">
            <a:extLst>
              <a:ext uri="{FF2B5EF4-FFF2-40B4-BE49-F238E27FC236}">
                <a16:creationId xmlns:a16="http://schemas.microsoft.com/office/drawing/2014/main" id="{B7377284-C5A6-E3F1-978A-86FDC62F6D0B}"/>
              </a:ext>
            </a:extLst>
          </p:cNvPr>
          <p:cNvCxnSpPr/>
          <p:nvPr/>
        </p:nvCxnSpPr>
        <p:spPr>
          <a:xfrm>
            <a:off x="1212264" y="5655050"/>
            <a:ext cx="79513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Left Arrow 3">
            <a:extLst>
              <a:ext uri="{FF2B5EF4-FFF2-40B4-BE49-F238E27FC236}">
                <a16:creationId xmlns:a16="http://schemas.microsoft.com/office/drawing/2014/main" id="{C9768DD3-7030-66B9-7B61-F00AAF44D31F}"/>
              </a:ext>
            </a:extLst>
          </p:cNvPr>
          <p:cNvSpPr/>
          <p:nvPr/>
        </p:nvSpPr>
        <p:spPr>
          <a:xfrm>
            <a:off x="6023007" y="4316361"/>
            <a:ext cx="603935" cy="45228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1149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dissolve">
                                      <p:cBhvr>
                                        <p:cTn id="10" dur="500"/>
                                        <p:tgtEl>
                                          <p:spTgt spid="8">
                                            <p:txEl>
                                              <p:pRg st="1" end="1"/>
                                            </p:txEl>
                                          </p:spTgt>
                                        </p:tgtEl>
                                      </p:cBhvr>
                                    </p:animEffect>
                                  </p:childTnLst>
                                </p:cTn>
                              </p:par>
                            </p:childTnLst>
                          </p:cTn>
                        </p:par>
                        <p:par>
                          <p:cTn id="11" fill="hold">
                            <p:stCondLst>
                              <p:cond delay="500"/>
                            </p:stCondLst>
                            <p:childTnLst>
                              <p:par>
                                <p:cTn id="12" presetID="2" presetClass="entr" presetSubtype="4" fill="hold" grpId="1"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dissolve">
                                      <p:cBhvr>
                                        <p:cTn id="20" dur="500"/>
                                        <p:tgtEl>
                                          <p:spTgt spid="8">
                                            <p:txEl>
                                              <p:pRg st="2" end="2"/>
                                            </p:txEl>
                                          </p:spTgt>
                                        </p:tgtEl>
                                      </p:cBhvr>
                                    </p:animEffect>
                                  </p:childTnLst>
                                </p:cTn>
                              </p:par>
                              <p:par>
                                <p:cTn id="21" presetID="0" presetClass="path" presetSubtype="0" accel="50000" decel="50000" fill="hold" grpId="0" nodeType="withEffect">
                                  <p:stCondLst>
                                    <p:cond delay="0"/>
                                  </p:stCondLst>
                                  <p:childTnLst>
                                    <p:animMotion origin="layout" path="M 0 1.48148E-6 L -0.00039 -0.21343 " pathEditMode="relative" rAng="0" ptsTypes="AA">
                                      <p:cBhvr>
                                        <p:cTn id="22" dur="2000" fill="hold"/>
                                        <p:tgtEl>
                                          <p:spTgt spid="4"/>
                                        </p:tgtEl>
                                        <p:attrNameLst>
                                          <p:attrName>ppt_x</p:attrName>
                                          <p:attrName>ppt_y</p:attrName>
                                        </p:attrNameLst>
                                      </p:cBhvr>
                                      <p:rCtr x="-26" y="-10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4" grpId="0" animBg="1"/>
      <p:bldP spid="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01B6C-D2A2-D977-4B00-F216DEA659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577547-7C0B-0CC8-174F-5EB1D54AD753}"/>
              </a:ext>
            </a:extLst>
          </p:cNvPr>
          <p:cNvSpPr>
            <a:spLocks noGrp="1"/>
          </p:cNvSpPr>
          <p:nvPr>
            <p:ph type="title"/>
          </p:nvPr>
        </p:nvSpPr>
        <p:spPr/>
        <p:txBody>
          <a:bodyPr/>
          <a:lstStyle/>
          <a:p>
            <a:r>
              <a:rPr lang="en-US" dirty="0"/>
              <a:t>Modeling reuse</a:t>
            </a:r>
          </a:p>
        </p:txBody>
      </p:sp>
      <p:sp>
        <p:nvSpPr>
          <p:cNvPr id="6" name="Content Placeholder 5">
            <a:extLst>
              <a:ext uri="{FF2B5EF4-FFF2-40B4-BE49-F238E27FC236}">
                <a16:creationId xmlns:a16="http://schemas.microsoft.com/office/drawing/2014/main" id="{B5BE71C0-A015-CFD9-AF07-97824F4AC355}"/>
              </a:ext>
            </a:extLst>
          </p:cNvPr>
          <p:cNvSpPr>
            <a:spLocks noGrp="1"/>
          </p:cNvSpPr>
          <p:nvPr>
            <p:ph idx="1"/>
          </p:nvPr>
        </p:nvSpPr>
        <p:spPr>
          <a:xfrm>
            <a:off x="6748040" y="1825625"/>
            <a:ext cx="4854117" cy="4351338"/>
          </a:xfrm>
        </p:spPr>
        <p:txBody>
          <a:bodyPr>
            <a:normAutofit/>
          </a:bodyPr>
          <a:lstStyle/>
          <a:p>
            <a:r>
              <a:rPr lang="en-US" dirty="0"/>
              <a:t>Reuse was significantly influenced by the entry method of the password</a:t>
            </a:r>
          </a:p>
          <a:p>
            <a:pPr lvl="1"/>
            <a:r>
              <a:rPr lang="en-US" dirty="0"/>
              <a:t>Odds for reuse were 2.85 times </a:t>
            </a:r>
            <a:r>
              <a:rPr lang="en-US" i="1" dirty="0"/>
              <a:t>lower</a:t>
            </a:r>
            <a:r>
              <a:rPr lang="en-US" dirty="0"/>
              <a:t> by LastPass, 14.29 times lower if C&amp;P</a:t>
            </a:r>
          </a:p>
          <a:p>
            <a:pPr lvl="1"/>
            <a:r>
              <a:rPr lang="en-US" dirty="0"/>
              <a:t>odds for reuse were 1.65 times </a:t>
            </a:r>
            <a:r>
              <a:rPr lang="en-US" i="1" dirty="0"/>
              <a:t>higher</a:t>
            </a:r>
            <a:r>
              <a:rPr lang="en-US" dirty="0"/>
              <a:t> by Chrome auto-fill</a:t>
            </a:r>
          </a:p>
          <a:p>
            <a:r>
              <a:rPr lang="en-US" dirty="0"/>
              <a:t>Creation by </a:t>
            </a:r>
            <a:r>
              <a:rPr lang="en-US" dirty="0" err="1"/>
              <a:t>alg</a:t>
            </a:r>
            <a:r>
              <a:rPr lang="en-US" dirty="0"/>
              <a:t>: odds of non-reuse 3.70 times higher</a:t>
            </a:r>
          </a:p>
        </p:txBody>
      </p:sp>
      <p:pic>
        <p:nvPicPr>
          <p:cNvPr id="4" name="Picture 3">
            <a:extLst>
              <a:ext uri="{FF2B5EF4-FFF2-40B4-BE49-F238E27FC236}">
                <a16:creationId xmlns:a16="http://schemas.microsoft.com/office/drawing/2014/main" id="{9D83BA64-A279-A188-5E0B-92EC64A3ABE1}"/>
              </a:ext>
            </a:extLst>
          </p:cNvPr>
          <p:cNvPicPr>
            <a:picLocks noChangeAspect="1"/>
          </p:cNvPicPr>
          <p:nvPr/>
        </p:nvPicPr>
        <p:blipFill>
          <a:blip r:embed="rId3"/>
          <a:stretch>
            <a:fillRect/>
          </a:stretch>
        </p:blipFill>
        <p:spPr>
          <a:xfrm>
            <a:off x="589842" y="1690688"/>
            <a:ext cx="5506158" cy="4444730"/>
          </a:xfrm>
          <a:prstGeom prst="rect">
            <a:avLst/>
          </a:prstGeom>
        </p:spPr>
      </p:pic>
      <p:sp>
        <p:nvSpPr>
          <p:cNvPr id="3" name="Left Arrow 2">
            <a:extLst>
              <a:ext uri="{FF2B5EF4-FFF2-40B4-BE49-F238E27FC236}">
                <a16:creationId xmlns:a16="http://schemas.microsoft.com/office/drawing/2014/main" id="{23D9AD0C-505B-63A3-8E9A-801533D43E19}"/>
              </a:ext>
            </a:extLst>
          </p:cNvPr>
          <p:cNvSpPr/>
          <p:nvPr/>
        </p:nvSpPr>
        <p:spPr>
          <a:xfrm>
            <a:off x="6144105" y="2360239"/>
            <a:ext cx="603935" cy="45228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76502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ssolve">
                                      <p:cBhvr>
                                        <p:cTn id="10" dur="500"/>
                                        <p:tgtEl>
                                          <p:spTgt spid="6">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dissolve">
                                      <p:cBhvr>
                                        <p:cTn id="13" dur="500"/>
                                        <p:tgtEl>
                                          <p:spTgt spid="6">
                                            <p:txEl>
                                              <p:pRg st="2" end="2"/>
                                            </p:txEl>
                                          </p:spTgt>
                                        </p:tgtEl>
                                      </p:cBhvr>
                                    </p:animEffect>
                                  </p:childTnLst>
                                </p:cTn>
                              </p:par>
                            </p:childTnLst>
                          </p:cTn>
                        </p:par>
                        <p:par>
                          <p:cTn id="14" fill="hold">
                            <p:stCondLst>
                              <p:cond delay="500"/>
                            </p:stCondLst>
                            <p:childTnLst>
                              <p:par>
                                <p:cTn id="15" presetID="2" presetClass="entr" presetSubtype="1" fill="hold" grpId="2"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dissolve">
                                      <p:cBhvr>
                                        <p:cTn id="23" dur="500"/>
                                        <p:tgtEl>
                                          <p:spTgt spid="6">
                                            <p:txEl>
                                              <p:pRg st="3" end="3"/>
                                            </p:txEl>
                                          </p:spTgt>
                                        </p:tgtEl>
                                      </p:cBhvr>
                                    </p:animEffect>
                                  </p:childTnLst>
                                </p:cTn>
                              </p:par>
                              <p:par>
                                <p:cTn id="24" presetID="2" presetClass="entr" presetSubtype="4"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0" presetClass="path" presetSubtype="0" accel="50000" decel="50000" fill="hold" grpId="0" nodeType="withEffect">
                                  <p:stCondLst>
                                    <p:cond delay="0"/>
                                  </p:stCondLst>
                                  <p:childTnLst>
                                    <p:animMotion origin="layout" path="M 4.16667E-6 -3.33333E-6 L -0.00079 0.16459 " pathEditMode="relative" rAng="0" ptsTypes="AA">
                                      <p:cBhvr>
                                        <p:cTn id="29" dur="2000" fill="hold"/>
                                        <p:tgtEl>
                                          <p:spTgt spid="3"/>
                                        </p:tgtEl>
                                        <p:attrNameLst>
                                          <p:attrName>ppt_x</p:attrName>
                                          <p:attrName>ppt_y</p:attrName>
                                        </p:attrNameLst>
                                      </p:cBhvr>
                                      <p:rCtr x="-39" y="82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3" grpId="0" animBg="1"/>
      <p:bldP spid="3" grpId="1" animBg="1"/>
      <p:bldP spid="3"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3E0F1-8BB6-29AE-7AD6-6D9B84F387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74AE0-5C16-1A21-2B46-EC64B9132025}"/>
              </a:ext>
            </a:extLst>
          </p:cNvPr>
          <p:cNvSpPr>
            <a:spLocks noGrp="1"/>
          </p:cNvSpPr>
          <p:nvPr>
            <p:ph type="title"/>
          </p:nvPr>
        </p:nvSpPr>
        <p:spPr/>
        <p:txBody>
          <a:bodyPr/>
          <a:lstStyle/>
          <a:p>
            <a:r>
              <a:rPr lang="en-US" dirty="0"/>
              <a:t>Summary of PM study results</a:t>
            </a:r>
          </a:p>
        </p:txBody>
      </p:sp>
      <p:sp>
        <p:nvSpPr>
          <p:cNvPr id="3" name="Content Placeholder 2">
            <a:extLst>
              <a:ext uri="{FF2B5EF4-FFF2-40B4-BE49-F238E27FC236}">
                <a16:creationId xmlns:a16="http://schemas.microsoft.com/office/drawing/2014/main" id="{1626E3F5-DC2E-FDFF-5439-647AE4722F9E}"/>
              </a:ext>
            </a:extLst>
          </p:cNvPr>
          <p:cNvSpPr>
            <a:spLocks noGrp="1"/>
          </p:cNvSpPr>
          <p:nvPr>
            <p:ph idx="1"/>
          </p:nvPr>
        </p:nvSpPr>
        <p:spPr/>
        <p:txBody>
          <a:bodyPr/>
          <a:lstStyle/>
          <a:p>
            <a:r>
              <a:rPr lang="en-US" dirty="0"/>
              <a:t>Users that rely on </a:t>
            </a:r>
            <a:r>
              <a:rPr lang="en-US" b="1" dirty="0"/>
              <a:t>technical support for password creation </a:t>
            </a:r>
            <a:r>
              <a:rPr lang="en-US" dirty="0"/>
              <a:t>had both </a:t>
            </a:r>
            <a:r>
              <a:rPr lang="en-US" b="1" dirty="0"/>
              <a:t>stronger and more unique passwords</a:t>
            </a:r>
            <a:endParaRPr lang="en-US" dirty="0"/>
          </a:p>
          <a:p>
            <a:pPr lvl="1"/>
            <a:r>
              <a:rPr lang="en-US" dirty="0"/>
              <a:t>Even if entered through other channels than a manager</a:t>
            </a:r>
          </a:p>
          <a:p>
            <a:endParaRPr lang="en-US" b="1" dirty="0"/>
          </a:p>
          <a:p>
            <a:r>
              <a:rPr lang="en-US" b="1" dirty="0"/>
              <a:t>Chrome’s auto-fill option increased password reuse </a:t>
            </a:r>
            <a:r>
              <a:rPr lang="en-US" dirty="0"/>
              <a:t>– more than 80% of Chrome auto-filled passwords were reused</a:t>
            </a:r>
          </a:p>
          <a:p>
            <a:pPr lvl="1"/>
            <a:r>
              <a:rPr lang="en-US" dirty="0"/>
              <a:t>Chrome at the time did not have password generation enabled by default</a:t>
            </a:r>
          </a:p>
        </p:txBody>
      </p:sp>
    </p:spTree>
    <p:extLst>
      <p:ext uri="{BB962C8B-B14F-4D97-AF65-F5344CB8AC3E}">
        <p14:creationId xmlns:p14="http://schemas.microsoft.com/office/powerpoint/2010/main" val="15327433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Better together"/>
          <p:cNvSpPr txBox="1">
            <a:spLocks noGrp="1"/>
          </p:cNvSpPr>
          <p:nvPr>
            <p:ph type="title"/>
          </p:nvPr>
        </p:nvSpPr>
        <p:spPr>
          <a:prstGeom prst="rect">
            <a:avLst/>
          </a:prstGeom>
        </p:spPr>
        <p:txBody>
          <a:bodyPr/>
          <a:lstStyle/>
          <a:p>
            <a:r>
              <a:rPr dirty="0"/>
              <a:t>Better together</a:t>
            </a:r>
          </a:p>
        </p:txBody>
      </p:sp>
      <p:sp>
        <p:nvSpPr>
          <p:cNvPr id="2" name="Content Placeholder 1">
            <a:extLst>
              <a:ext uri="{FF2B5EF4-FFF2-40B4-BE49-F238E27FC236}">
                <a16:creationId xmlns:a16="http://schemas.microsoft.com/office/drawing/2014/main" id="{1B354513-CD82-9542-10F3-48C9F71961C8}"/>
              </a:ext>
            </a:extLst>
          </p:cNvPr>
          <p:cNvSpPr>
            <a:spLocks noGrp="1"/>
          </p:cNvSpPr>
          <p:nvPr>
            <p:ph idx="1"/>
          </p:nvPr>
        </p:nvSpPr>
        <p:spPr>
          <a:xfrm>
            <a:off x="838200" y="1825625"/>
            <a:ext cx="5257800" cy="4351338"/>
          </a:xfrm>
        </p:spPr>
        <p:txBody>
          <a:bodyPr>
            <a:normAutofit lnSpcReduction="10000"/>
          </a:bodyPr>
          <a:lstStyle/>
          <a:p>
            <a:r>
              <a:rPr lang="en-US" dirty="0"/>
              <a:t>Password manager</a:t>
            </a:r>
          </a:p>
          <a:p>
            <a:pPr lvl="1"/>
            <a:r>
              <a:rPr lang="en-US" dirty="0"/>
              <a:t>One security decision, not many</a:t>
            </a:r>
          </a:p>
          <a:p>
            <a:r>
              <a:rPr lang="en-US" dirty="0"/>
              <a:t>Password meter</a:t>
            </a:r>
          </a:p>
          <a:p>
            <a:pPr lvl="1"/>
            <a:r>
              <a:rPr lang="en-US" dirty="0"/>
              <a:t>Users can explore ramifications of various choices by visualizing quality and reasoning of password</a:t>
            </a:r>
          </a:p>
          <a:p>
            <a:pPr lvl="1"/>
            <a:r>
              <a:rPr lang="en-US" dirty="0"/>
              <a:t>Do not permit poor choices (or reduce the chances of them) by enforcing a minimum score</a:t>
            </a:r>
          </a:p>
          <a:p>
            <a:r>
              <a:rPr lang="en-US" dirty="0"/>
              <a:t>Best: </a:t>
            </a:r>
            <a:r>
              <a:rPr lang="en-US" b="1" dirty="0"/>
              <a:t>Let PM generate password</a:t>
            </a:r>
          </a:p>
          <a:p>
            <a:pPr lvl="1"/>
            <a:r>
              <a:rPr lang="en-US" dirty="0"/>
              <a:t>We’ll see some studies that show this later</a:t>
            </a:r>
          </a:p>
          <a:p>
            <a:endParaRPr lang="en-US" dirty="0"/>
          </a:p>
          <a:p>
            <a:endParaRPr lang="en-US" dirty="0"/>
          </a:p>
        </p:txBody>
      </p:sp>
      <p:pic>
        <p:nvPicPr>
          <p:cNvPr id="3" name="Picture 2">
            <a:extLst>
              <a:ext uri="{FF2B5EF4-FFF2-40B4-BE49-F238E27FC236}">
                <a16:creationId xmlns:a16="http://schemas.microsoft.com/office/drawing/2014/main" id="{8A430BC4-11C7-BF94-5D61-991CBBC75945}"/>
              </a:ext>
            </a:extLst>
          </p:cNvPr>
          <p:cNvPicPr>
            <a:picLocks noChangeAspect="1"/>
          </p:cNvPicPr>
          <p:nvPr/>
        </p:nvPicPr>
        <p:blipFill>
          <a:blip r:embed="rId2"/>
          <a:stretch>
            <a:fillRect/>
          </a:stretch>
        </p:blipFill>
        <p:spPr>
          <a:xfrm>
            <a:off x="6374503" y="1996546"/>
            <a:ext cx="5254884" cy="2864908"/>
          </a:xfrm>
          <a:prstGeom prst="rect">
            <a:avLst/>
          </a:prstGeom>
        </p:spPr>
      </p:pic>
    </p:spTree>
    <p:extLst>
      <p:ext uri="{BB962C8B-B14F-4D97-AF65-F5344CB8AC3E}">
        <p14:creationId xmlns:p14="http://schemas.microsoft.com/office/powerpoint/2010/main" val="8142509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8C0C1-DD0B-6762-BEC0-1E14E64710AE}"/>
              </a:ext>
            </a:extLst>
          </p:cNvPr>
          <p:cNvSpPr>
            <a:spLocks noGrp="1"/>
          </p:cNvSpPr>
          <p:nvPr>
            <p:ph type="title"/>
          </p:nvPr>
        </p:nvSpPr>
        <p:spPr/>
        <p:txBody>
          <a:bodyPr/>
          <a:lstStyle/>
          <a:p>
            <a:r>
              <a:rPr lang="en-US" dirty="0"/>
              <a:t>PM Risk: Central point of failure?</a:t>
            </a:r>
          </a:p>
        </p:txBody>
      </p:sp>
      <p:pic>
        <p:nvPicPr>
          <p:cNvPr id="4" name="Picture 3">
            <a:extLst>
              <a:ext uri="{FF2B5EF4-FFF2-40B4-BE49-F238E27FC236}">
                <a16:creationId xmlns:a16="http://schemas.microsoft.com/office/drawing/2014/main" id="{C7D62004-A15A-336F-68D8-A4D0D0A7EEB3}"/>
              </a:ext>
            </a:extLst>
          </p:cNvPr>
          <p:cNvPicPr>
            <a:picLocks noChangeAspect="1"/>
          </p:cNvPicPr>
          <p:nvPr/>
        </p:nvPicPr>
        <p:blipFill>
          <a:blip r:embed="rId2"/>
          <a:stretch>
            <a:fillRect/>
          </a:stretch>
        </p:blipFill>
        <p:spPr>
          <a:xfrm>
            <a:off x="351367" y="1690688"/>
            <a:ext cx="6477000" cy="5181600"/>
          </a:xfrm>
          <a:prstGeom prst="rect">
            <a:avLst/>
          </a:prstGeom>
        </p:spPr>
      </p:pic>
      <p:pic>
        <p:nvPicPr>
          <p:cNvPr id="5" name="Picture 4">
            <a:extLst>
              <a:ext uri="{FF2B5EF4-FFF2-40B4-BE49-F238E27FC236}">
                <a16:creationId xmlns:a16="http://schemas.microsoft.com/office/drawing/2014/main" id="{D1C547B6-5FC9-C83B-902F-4844D96545A8}"/>
              </a:ext>
            </a:extLst>
          </p:cNvPr>
          <p:cNvPicPr>
            <a:picLocks noChangeAspect="1"/>
          </p:cNvPicPr>
          <p:nvPr/>
        </p:nvPicPr>
        <p:blipFill>
          <a:blip r:embed="rId3"/>
          <a:stretch>
            <a:fillRect/>
          </a:stretch>
        </p:blipFill>
        <p:spPr>
          <a:xfrm>
            <a:off x="7081774" y="1690688"/>
            <a:ext cx="4805514" cy="5232399"/>
          </a:xfrm>
          <a:prstGeom prst="rect">
            <a:avLst/>
          </a:prstGeom>
        </p:spPr>
      </p:pic>
    </p:spTree>
    <p:extLst>
      <p:ext uri="{BB962C8B-B14F-4D97-AF65-F5344CB8AC3E}">
        <p14:creationId xmlns:p14="http://schemas.microsoft.com/office/powerpoint/2010/main" val="4194219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71"/>
          <p:cNvSpPr txBox="1">
            <a:spLocks noGrp="1"/>
          </p:cNvSpPr>
          <p:nvPr>
            <p:ph type="title"/>
          </p:nvPr>
        </p:nvSpPr>
        <p:spPr>
          <a:prstGeom prst="rect">
            <a:avLst/>
          </a:prstGeom>
          <a:noFill/>
          <a:ln>
            <a:noFill/>
          </a:ln>
        </p:spPr>
        <p:txBody>
          <a:bodyPr spcFirstLastPara="1" vert="horz" wrap="square" lIns="121900" tIns="60933" rIns="121900" bIns="60933" rtlCol="0" anchor="ctr" anchorCtr="0">
            <a:noAutofit/>
          </a:bodyPr>
          <a:lstStyle/>
          <a:p>
            <a:r>
              <a:rPr lang="en-US"/>
              <a:t>Understand humans in the loop</a:t>
            </a:r>
            <a:endParaRPr/>
          </a:p>
        </p:txBody>
      </p:sp>
      <p:sp>
        <p:nvSpPr>
          <p:cNvPr id="509" name="Google Shape;509;p71"/>
          <p:cNvSpPr txBox="1">
            <a:spLocks noGrp="1"/>
          </p:cNvSpPr>
          <p:nvPr>
            <p:ph idx="1"/>
          </p:nvPr>
        </p:nvSpPr>
        <p:spPr>
          <a:prstGeom prst="rect">
            <a:avLst/>
          </a:prstGeom>
          <a:noFill/>
          <a:ln>
            <a:noFill/>
          </a:ln>
        </p:spPr>
        <p:txBody>
          <a:bodyPr spcFirstLastPara="1" vert="horz" wrap="square" lIns="121900" tIns="60933" rIns="121900" bIns="60933" rtlCol="0" anchor="t" anchorCtr="0">
            <a:noAutofit/>
          </a:bodyPr>
          <a:lstStyle/>
          <a:p>
            <a:pPr marL="457189">
              <a:spcBef>
                <a:spcPts val="0"/>
              </a:spcBef>
              <a:buSzPts val="2400"/>
            </a:pPr>
            <a:r>
              <a:rPr lang="en-US" dirty="0"/>
              <a:t>Do they know they are supposed to be doing something?</a:t>
            </a:r>
            <a:endParaRPr dirty="0"/>
          </a:p>
          <a:p>
            <a:pPr marL="457189">
              <a:spcBef>
                <a:spcPts val="2400"/>
              </a:spcBef>
              <a:buSzPts val="2400"/>
            </a:pPr>
            <a:r>
              <a:rPr lang="en-US" dirty="0"/>
              <a:t>Do they understand what they are supposed to do?</a:t>
            </a:r>
            <a:endParaRPr dirty="0"/>
          </a:p>
          <a:p>
            <a:pPr marL="457189">
              <a:spcBef>
                <a:spcPts val="2400"/>
              </a:spcBef>
              <a:buSzPts val="2400"/>
            </a:pPr>
            <a:r>
              <a:rPr lang="en-US" dirty="0"/>
              <a:t>Do they know how to do it?</a:t>
            </a:r>
            <a:endParaRPr dirty="0"/>
          </a:p>
          <a:p>
            <a:pPr marL="457189">
              <a:spcBef>
                <a:spcPts val="2400"/>
              </a:spcBef>
              <a:buSzPts val="2400"/>
            </a:pPr>
            <a:r>
              <a:rPr lang="en-US" dirty="0"/>
              <a:t>Are they motivated to do it?</a:t>
            </a:r>
            <a:endParaRPr dirty="0"/>
          </a:p>
          <a:p>
            <a:pPr marL="457189">
              <a:spcBef>
                <a:spcPts val="2400"/>
              </a:spcBef>
              <a:buSzPts val="2400"/>
            </a:pPr>
            <a:r>
              <a:rPr lang="en-US" dirty="0"/>
              <a:t>Are they capable of doing it?</a:t>
            </a:r>
            <a:endParaRPr dirty="0"/>
          </a:p>
          <a:p>
            <a:pPr marL="457189">
              <a:spcBef>
                <a:spcPts val="2400"/>
              </a:spcBef>
              <a:buSzPts val="2400"/>
            </a:pPr>
            <a:r>
              <a:rPr lang="en-US" dirty="0"/>
              <a:t>Will they actually do it?</a:t>
            </a:r>
            <a:endParaRPr dirty="0"/>
          </a:p>
        </p:txBody>
      </p:sp>
    </p:spTree>
    <p:extLst>
      <p:ext uri="{BB962C8B-B14F-4D97-AF65-F5344CB8AC3E}">
        <p14:creationId xmlns:p14="http://schemas.microsoft.com/office/powerpoint/2010/main" val="32202086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C7E03C-92C9-527F-4F0C-FAC268C16764}"/>
              </a:ext>
            </a:extLst>
          </p:cNvPr>
          <p:cNvPicPr>
            <a:picLocks noChangeAspect="1"/>
          </p:cNvPicPr>
          <p:nvPr/>
        </p:nvPicPr>
        <p:blipFill>
          <a:blip r:embed="rId3"/>
          <a:stretch>
            <a:fillRect/>
          </a:stretch>
        </p:blipFill>
        <p:spPr>
          <a:xfrm>
            <a:off x="868680" y="347472"/>
            <a:ext cx="6604043" cy="6163056"/>
          </a:xfrm>
          <a:prstGeom prst="rect">
            <a:avLst/>
          </a:prstGeom>
        </p:spPr>
      </p:pic>
      <p:pic>
        <p:nvPicPr>
          <p:cNvPr id="1026" name="Picture 2" descr="Modern card tricks and how to do them; containing all the principles of  sleight-of-hand, with careful and easy instructions - PICRYL - Public  Domain Media Search Engine Public Domain Search">
            <a:extLst>
              <a:ext uri="{FF2B5EF4-FFF2-40B4-BE49-F238E27FC236}">
                <a16:creationId xmlns:a16="http://schemas.microsoft.com/office/drawing/2014/main" id="{02F8D98A-C5C1-F5E5-6F4E-E23FFA5F8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3106" y="347472"/>
            <a:ext cx="3678022" cy="61753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5F626E-1899-5B89-CDDC-7B8EAD8EBF05}"/>
              </a:ext>
            </a:extLst>
          </p:cNvPr>
          <p:cNvSpPr txBox="1"/>
          <p:nvPr/>
        </p:nvSpPr>
        <p:spPr>
          <a:xfrm>
            <a:off x="1628521" y="5522976"/>
            <a:ext cx="5647765" cy="830997"/>
          </a:xfrm>
          <a:prstGeom prst="rect">
            <a:avLst/>
          </a:prstGeom>
          <a:solidFill>
            <a:srgbClr val="FFFF00"/>
          </a:solidFill>
        </p:spPr>
        <p:txBody>
          <a:bodyPr wrap="none" rtlCol="0">
            <a:spAutoFit/>
          </a:bodyPr>
          <a:lstStyle/>
          <a:p>
            <a:r>
              <a:rPr lang="en-US" sz="2400" dirty="0">
                <a:solidFill>
                  <a:schemeClr val="bg1"/>
                </a:solidFill>
              </a:rPr>
              <a:t>Vulnerability based: </a:t>
            </a:r>
            <a:br>
              <a:rPr lang="en-US" sz="2400" dirty="0">
                <a:solidFill>
                  <a:schemeClr val="bg1"/>
                </a:solidFill>
              </a:rPr>
            </a:br>
            <a:r>
              <a:rPr lang="en-US" sz="2400" dirty="0">
                <a:solidFill>
                  <a:schemeClr val="bg1"/>
                </a:solidFill>
              </a:rPr>
              <a:t>Exploiting design and implementation flaws</a:t>
            </a:r>
          </a:p>
        </p:txBody>
      </p:sp>
      <p:sp>
        <p:nvSpPr>
          <p:cNvPr id="6" name="TextBox 5">
            <a:extLst>
              <a:ext uri="{FF2B5EF4-FFF2-40B4-BE49-F238E27FC236}">
                <a16:creationId xmlns:a16="http://schemas.microsoft.com/office/drawing/2014/main" id="{F38C9C87-11DF-4F12-E897-E10E9C7245B9}"/>
              </a:ext>
            </a:extLst>
          </p:cNvPr>
          <p:cNvSpPr txBox="1"/>
          <p:nvPr/>
        </p:nvSpPr>
        <p:spPr>
          <a:xfrm>
            <a:off x="7747125" y="5522976"/>
            <a:ext cx="3449983" cy="830997"/>
          </a:xfrm>
          <a:prstGeom prst="rect">
            <a:avLst/>
          </a:prstGeom>
          <a:solidFill>
            <a:srgbClr val="FFFF00"/>
          </a:solidFill>
        </p:spPr>
        <p:txBody>
          <a:bodyPr wrap="none" rtlCol="0">
            <a:spAutoFit/>
          </a:bodyPr>
          <a:lstStyle/>
          <a:p>
            <a:r>
              <a:rPr lang="en-US" sz="2400" dirty="0">
                <a:solidFill>
                  <a:schemeClr val="bg1"/>
                </a:solidFill>
              </a:rPr>
              <a:t>Social engineering-based: </a:t>
            </a:r>
            <a:br>
              <a:rPr lang="en-US" sz="2400" dirty="0">
                <a:solidFill>
                  <a:schemeClr val="bg1"/>
                </a:solidFill>
              </a:rPr>
            </a:br>
            <a:r>
              <a:rPr lang="en-US" sz="2400" dirty="0">
                <a:solidFill>
                  <a:schemeClr val="bg1"/>
                </a:solidFill>
              </a:rPr>
              <a:t>Exploiting the human</a:t>
            </a:r>
          </a:p>
        </p:txBody>
      </p:sp>
      <p:sp>
        <p:nvSpPr>
          <p:cNvPr id="7" name="TextBox 6">
            <a:extLst>
              <a:ext uri="{FF2B5EF4-FFF2-40B4-BE49-F238E27FC236}">
                <a16:creationId xmlns:a16="http://schemas.microsoft.com/office/drawing/2014/main" id="{BDAE3748-8A27-AC73-05B2-6A84F9FDE9D5}"/>
              </a:ext>
            </a:extLst>
          </p:cNvPr>
          <p:cNvSpPr txBox="1"/>
          <p:nvPr/>
        </p:nvSpPr>
        <p:spPr>
          <a:xfrm>
            <a:off x="2851042" y="860721"/>
            <a:ext cx="2675604" cy="830997"/>
          </a:xfrm>
          <a:prstGeom prst="rect">
            <a:avLst/>
          </a:prstGeom>
          <a:solidFill>
            <a:schemeClr val="bg1"/>
          </a:solidFill>
          <a:ln w="38100">
            <a:noFill/>
          </a:ln>
        </p:spPr>
        <p:txBody>
          <a:bodyPr wrap="none" rtlCol="0">
            <a:spAutoFit/>
          </a:bodyPr>
          <a:lstStyle/>
          <a:p>
            <a:r>
              <a:rPr lang="en-US" sz="4800" dirty="0"/>
              <a:t>' methods</a:t>
            </a:r>
          </a:p>
        </p:txBody>
      </p:sp>
      <p:sp>
        <p:nvSpPr>
          <p:cNvPr id="2" name="TextBox 1">
            <a:extLst>
              <a:ext uri="{FF2B5EF4-FFF2-40B4-BE49-F238E27FC236}">
                <a16:creationId xmlns:a16="http://schemas.microsoft.com/office/drawing/2014/main" id="{BD43A039-39AC-5759-0A4D-E0B97CAE70DE}"/>
              </a:ext>
            </a:extLst>
          </p:cNvPr>
          <p:cNvSpPr txBox="1"/>
          <p:nvPr/>
        </p:nvSpPr>
        <p:spPr>
          <a:xfrm>
            <a:off x="468426" y="855878"/>
            <a:ext cx="2488502" cy="830997"/>
          </a:xfrm>
          <a:prstGeom prst="rect">
            <a:avLst/>
          </a:prstGeom>
          <a:solidFill>
            <a:schemeClr val="bg1"/>
          </a:solidFill>
        </p:spPr>
        <p:txBody>
          <a:bodyPr wrap="none" rtlCol="0">
            <a:spAutoFit/>
          </a:bodyPr>
          <a:lstStyle/>
          <a:p>
            <a:r>
              <a:rPr lang="en-US" sz="4800" dirty="0">
                <a:solidFill>
                  <a:srgbClr val="FF0000"/>
                </a:solidFill>
              </a:rPr>
              <a:t>Attackers</a:t>
            </a:r>
          </a:p>
        </p:txBody>
      </p:sp>
    </p:spTree>
    <p:extLst>
      <p:ext uri="{BB962C8B-B14F-4D97-AF65-F5344CB8AC3E}">
        <p14:creationId xmlns:p14="http://schemas.microsoft.com/office/powerpoint/2010/main" val="2897288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dissolve">
                                      <p:cBhvr>
                                        <p:cTn id="15" dur="500"/>
                                        <p:tgtEl>
                                          <p:spTgt spid="102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66" descr="Photo of a door that is mostly closed with a rolled up &quot;IEEE Security and Privacy&quot; magazine holding it slightly open"/>
          <p:cNvPicPr preferRelativeResize="0"/>
          <p:nvPr/>
        </p:nvPicPr>
        <p:blipFill rotWithShape="1">
          <a:blip r:embed="rId3">
            <a:alphaModFix/>
          </a:blip>
          <a:srcRect/>
          <a:stretch/>
        </p:blipFill>
        <p:spPr>
          <a:xfrm>
            <a:off x="0" y="0"/>
            <a:ext cx="12192000" cy="6860032"/>
          </a:xfrm>
          <a:prstGeom prst="rect">
            <a:avLst/>
          </a:prstGeom>
          <a:noFill/>
          <a:ln>
            <a:noFill/>
          </a:ln>
        </p:spPr>
      </p:pic>
      <p:sp>
        <p:nvSpPr>
          <p:cNvPr id="475" name="Google Shape;475;p66"/>
          <p:cNvSpPr txBox="1">
            <a:spLocks noGrp="1"/>
          </p:cNvSpPr>
          <p:nvPr>
            <p:ph type="title"/>
          </p:nvPr>
        </p:nvSpPr>
        <p:spPr>
          <a:xfrm>
            <a:off x="609600" y="275167"/>
            <a:ext cx="10972800" cy="1143000"/>
          </a:xfrm>
          <a:prstGeom prst="rect">
            <a:avLst/>
          </a:prstGeom>
          <a:noFill/>
          <a:ln>
            <a:noFill/>
          </a:ln>
        </p:spPr>
        <p:txBody>
          <a:bodyPr spcFirstLastPara="1" vert="horz" wrap="square" lIns="121900" tIns="60933" rIns="121900" bIns="60933" rtlCol="0" anchor="ctr" anchorCtr="0">
            <a:noAutofit/>
          </a:bodyPr>
          <a:lstStyle/>
          <a:p>
            <a:pPr>
              <a:lnSpc>
                <a:spcPct val="100000"/>
              </a:lnSpc>
              <a:spcBef>
                <a:spcPts val="0"/>
              </a:spcBef>
              <a:buSzPts val="1400"/>
            </a:pPr>
            <a:r>
              <a:rPr lang="en-US" dirty="0">
                <a:solidFill>
                  <a:schemeClr val="bg1"/>
                </a:solidFill>
              </a:rPr>
              <a:t>Remember: Convenience always wins</a:t>
            </a:r>
            <a:endParaRPr dirty="0">
              <a:solidFill>
                <a:schemeClr val="bg1"/>
              </a:solidFill>
            </a:endParaRPr>
          </a:p>
        </p:txBody>
      </p:sp>
    </p:spTree>
    <p:extLst>
      <p:ext uri="{BB962C8B-B14F-4D97-AF65-F5344CB8AC3E}">
        <p14:creationId xmlns:p14="http://schemas.microsoft.com/office/powerpoint/2010/main" val="262585592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7"/>
          <p:cNvSpPr txBox="1">
            <a:spLocks noGrp="1"/>
          </p:cNvSpPr>
          <p:nvPr>
            <p:ph type="body" idx="4294967295"/>
          </p:nvPr>
        </p:nvSpPr>
        <p:spPr>
          <a:xfrm>
            <a:off x="2239959" y="1778638"/>
            <a:ext cx="4984693" cy="4669367"/>
          </a:xfrm>
          <a:prstGeom prst="rect">
            <a:avLst/>
          </a:prstGeom>
          <a:noFill/>
          <a:ln>
            <a:noFill/>
          </a:ln>
        </p:spPr>
        <p:txBody>
          <a:bodyPr spcFirstLastPara="1" vert="horz" wrap="square" lIns="121900" tIns="60933" rIns="121900" bIns="60933" rtlCol="0" anchor="t" anchorCtr="0">
            <a:noAutofit/>
          </a:bodyPr>
          <a:lstStyle/>
          <a:p>
            <a:pPr marL="0" indent="0">
              <a:lnSpc>
                <a:spcPct val="100000"/>
              </a:lnSpc>
              <a:spcBef>
                <a:spcPts val="0"/>
              </a:spcBef>
              <a:buClr>
                <a:schemeClr val="dk1"/>
              </a:buClr>
              <a:buSzPts val="2400"/>
              <a:buNone/>
            </a:pPr>
            <a:r>
              <a:rPr lang="en-US"/>
              <a:t>Given a choice between dancing pigs and security, users will pick dancing pigs every time. </a:t>
            </a:r>
            <a:br>
              <a:rPr lang="en-US"/>
            </a:br>
            <a:br>
              <a:rPr lang="en-US"/>
            </a:br>
            <a:r>
              <a:rPr lang="en-US"/>
              <a:t>– Ed Felton</a:t>
            </a:r>
            <a:endParaRPr/>
          </a:p>
        </p:txBody>
      </p:sp>
      <p:pic>
        <p:nvPicPr>
          <p:cNvPr id="481" name="Google Shape;481;p67" descr="A drawing of a dancing pig wearing a top hat and bow tie"/>
          <p:cNvPicPr preferRelativeResize="0"/>
          <p:nvPr/>
        </p:nvPicPr>
        <p:blipFill rotWithShape="1">
          <a:blip r:embed="rId3">
            <a:alphaModFix/>
          </a:blip>
          <a:srcRect/>
          <a:stretch/>
        </p:blipFill>
        <p:spPr>
          <a:xfrm>
            <a:off x="7636400" y="837400"/>
            <a:ext cx="3216200" cy="5269800"/>
          </a:xfrm>
          <a:prstGeom prst="rect">
            <a:avLst/>
          </a:prstGeom>
          <a:noFill/>
          <a:ln>
            <a:noFill/>
          </a:ln>
        </p:spPr>
      </p:pic>
    </p:spTree>
    <p:extLst>
      <p:ext uri="{BB962C8B-B14F-4D97-AF65-F5344CB8AC3E}">
        <p14:creationId xmlns:p14="http://schemas.microsoft.com/office/powerpoint/2010/main" val="1187062459"/>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72"/>
          <p:cNvSpPr txBox="1">
            <a:spLocks noGrp="1"/>
          </p:cNvSpPr>
          <p:nvPr>
            <p:ph type="title"/>
          </p:nvPr>
        </p:nvSpPr>
        <p:spPr>
          <a:prstGeom prst="rect">
            <a:avLst/>
          </a:prstGeom>
          <a:noFill/>
          <a:ln>
            <a:noFill/>
          </a:ln>
        </p:spPr>
        <p:txBody>
          <a:bodyPr spcFirstLastPara="1" vert="horz" wrap="square" lIns="121900" tIns="60933" rIns="121900" bIns="60933" rtlCol="0" anchor="ctr" anchorCtr="0">
            <a:noAutofit/>
          </a:bodyPr>
          <a:lstStyle/>
          <a:p>
            <a:r>
              <a:rPr lang="en-US"/>
              <a:t>Human-in-the-loop framework </a:t>
            </a:r>
            <a:endParaRPr/>
          </a:p>
        </p:txBody>
      </p:sp>
      <p:sp>
        <p:nvSpPr>
          <p:cNvPr id="516" name="Google Shape;516;p72"/>
          <p:cNvSpPr txBox="1">
            <a:spLocks noGrp="1"/>
          </p:cNvSpPr>
          <p:nvPr>
            <p:ph idx="1"/>
          </p:nvPr>
        </p:nvSpPr>
        <p:spPr>
          <a:xfrm>
            <a:off x="838200" y="1825625"/>
            <a:ext cx="6809509" cy="4351338"/>
          </a:xfrm>
          <a:prstGeom prst="rect">
            <a:avLst/>
          </a:prstGeom>
          <a:noFill/>
          <a:ln>
            <a:noFill/>
          </a:ln>
        </p:spPr>
        <p:txBody>
          <a:bodyPr spcFirstLastPara="1" vert="horz" wrap="square" lIns="121900" tIns="60933" rIns="121900" bIns="60933" rtlCol="0" anchor="t" anchorCtr="0">
            <a:noAutofit/>
          </a:bodyPr>
          <a:lstStyle/>
          <a:p>
            <a:pPr marL="457189">
              <a:spcBef>
                <a:spcPts val="0"/>
              </a:spcBef>
              <a:buSzPts val="2400"/>
            </a:pPr>
            <a:r>
              <a:rPr lang="en-US" dirty="0"/>
              <a:t>Based on Communication-Human Information Processing Model (C-HIP) from Warnings Science </a:t>
            </a:r>
            <a:endParaRPr dirty="0"/>
          </a:p>
          <a:p>
            <a:pPr marL="457189">
              <a:spcBef>
                <a:spcPts val="2400"/>
              </a:spcBef>
              <a:buSzPts val="2400"/>
            </a:pPr>
            <a:r>
              <a:rPr lang="en-US" dirty="0"/>
              <a:t>Models human interaction with </a:t>
            </a:r>
            <a:br>
              <a:rPr lang="en-US" dirty="0"/>
            </a:br>
            <a:r>
              <a:rPr lang="en-US" dirty="0"/>
              <a:t>secure systems</a:t>
            </a:r>
            <a:endParaRPr dirty="0"/>
          </a:p>
          <a:p>
            <a:pPr marL="457189">
              <a:spcBef>
                <a:spcPts val="2400"/>
              </a:spcBef>
              <a:buSzPts val="2400"/>
            </a:pPr>
            <a:r>
              <a:rPr lang="en-US" dirty="0"/>
              <a:t>Can help identify human threats</a:t>
            </a:r>
          </a:p>
          <a:p>
            <a:pPr marL="228589" indent="0">
              <a:spcBef>
                <a:spcPts val="2400"/>
              </a:spcBef>
              <a:buSzPts val="2400"/>
              <a:buNone/>
            </a:pPr>
            <a:r>
              <a:rPr lang="en-US" dirty="0"/>
              <a:t>We will look at this a bit later</a:t>
            </a:r>
            <a:endParaRPr dirty="0"/>
          </a:p>
          <a:p>
            <a:pPr marL="457189">
              <a:spcBef>
                <a:spcPts val="2400"/>
              </a:spcBef>
              <a:buSzPts val="1200"/>
              <a:buNone/>
            </a:pPr>
            <a:endParaRPr sz="1600" dirty="0"/>
          </a:p>
        </p:txBody>
      </p:sp>
      <p:sp>
        <p:nvSpPr>
          <p:cNvPr id="517" name="Google Shape;517;p72"/>
          <p:cNvSpPr txBox="1">
            <a:spLocks noGrp="1"/>
          </p:cNvSpPr>
          <p:nvPr>
            <p:ph type="body" idx="4294967295"/>
          </p:nvPr>
        </p:nvSpPr>
        <p:spPr>
          <a:xfrm>
            <a:off x="2923432" y="6176962"/>
            <a:ext cx="9070645" cy="527843"/>
          </a:xfrm>
          <a:prstGeom prst="rect">
            <a:avLst/>
          </a:prstGeom>
          <a:noFill/>
          <a:ln>
            <a:noFill/>
          </a:ln>
        </p:spPr>
        <p:txBody>
          <a:bodyPr spcFirstLastPara="1" vert="horz" wrap="square" lIns="121900" tIns="60933" rIns="121900" bIns="60933" rtlCol="0" anchor="t" anchorCtr="0">
            <a:noAutofit/>
          </a:bodyPr>
          <a:lstStyle/>
          <a:p>
            <a:pPr marL="0" indent="0">
              <a:spcBef>
                <a:spcPts val="0"/>
              </a:spcBef>
              <a:buNone/>
            </a:pPr>
            <a:r>
              <a:rPr lang="en-US" sz="1800" dirty="0"/>
              <a:t>L. Cranor. A Framework for Reasoning About the Human In the Loop. Usability, Psychology and Security 2008. </a:t>
            </a:r>
            <a:r>
              <a:rPr lang="en-US" sz="1800" u="sng" dirty="0">
                <a:solidFill>
                  <a:schemeClr val="hlink"/>
                </a:solidFill>
                <a:hlinkClick r:id="rId3"/>
              </a:rPr>
              <a:t>http://www.usenix.org/events/upsec08/tech/full_papers/cranor/cranor.pdf</a:t>
            </a:r>
            <a:endParaRPr sz="1800" dirty="0"/>
          </a:p>
        </p:txBody>
      </p:sp>
      <p:pic>
        <p:nvPicPr>
          <p:cNvPr id="518" name="Google Shape;518;p72" descr="Photo of the cover of the book &quot;Handbook of Warnings&quot;"/>
          <p:cNvPicPr preferRelativeResize="0"/>
          <p:nvPr/>
        </p:nvPicPr>
        <p:blipFill rotWithShape="1">
          <a:blip r:embed="rId4">
            <a:alphaModFix/>
          </a:blip>
          <a:srcRect l="11065" r="13067"/>
          <a:stretch/>
        </p:blipFill>
        <p:spPr>
          <a:xfrm rot="394654">
            <a:off x="6436439" y="2959371"/>
            <a:ext cx="1627345" cy="2206418"/>
          </a:xfrm>
          <a:prstGeom prst="rect">
            <a:avLst/>
          </a:prstGeom>
          <a:noFill/>
          <a:ln>
            <a:noFill/>
          </a:ln>
          <a:effectLst>
            <a:outerShdw blurRad="292100" dist="139700" dir="2700000" algn="tl" rotWithShape="0">
              <a:srgbClr val="333333">
                <a:alpha val="64313"/>
              </a:srgbClr>
            </a:outerShdw>
          </a:effectLst>
        </p:spPr>
      </p:pic>
      <p:pic>
        <p:nvPicPr>
          <p:cNvPr id="2" name="Picture 1">
            <a:extLst>
              <a:ext uri="{FF2B5EF4-FFF2-40B4-BE49-F238E27FC236}">
                <a16:creationId xmlns:a16="http://schemas.microsoft.com/office/drawing/2014/main" id="{002EBE40-78CD-BE7A-97E3-955ECD22646C}"/>
              </a:ext>
            </a:extLst>
          </p:cNvPr>
          <p:cNvPicPr>
            <a:picLocks noChangeAspect="1"/>
          </p:cNvPicPr>
          <p:nvPr/>
        </p:nvPicPr>
        <p:blipFill>
          <a:blip r:embed="rId5"/>
          <a:stretch>
            <a:fillRect/>
          </a:stretch>
        </p:blipFill>
        <p:spPr>
          <a:xfrm>
            <a:off x="8460631" y="1819770"/>
            <a:ext cx="3175328" cy="4228110"/>
          </a:xfrm>
          <a:prstGeom prst="rect">
            <a:avLst/>
          </a:prstGeom>
        </p:spPr>
      </p:pic>
    </p:spTree>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088D1B-1F58-6906-1F0D-CE3AEBB7D4B7}"/>
              </a:ext>
            </a:extLst>
          </p:cNvPr>
          <p:cNvSpPr>
            <a:spLocks noGrp="1"/>
          </p:cNvSpPr>
          <p:nvPr>
            <p:ph type="title"/>
          </p:nvPr>
        </p:nvSpPr>
        <p:spPr/>
        <p:txBody>
          <a:bodyPr/>
          <a:lstStyle/>
          <a:p>
            <a:r>
              <a:rPr lang="en-US" dirty="0"/>
              <a:t>Top attack vectors</a:t>
            </a:r>
            <a:endParaRPr lang="en-US" sz="2800" dirty="0"/>
          </a:p>
        </p:txBody>
      </p:sp>
      <p:pic>
        <p:nvPicPr>
          <p:cNvPr id="5" name="Picture 4">
            <a:extLst>
              <a:ext uri="{FF2B5EF4-FFF2-40B4-BE49-F238E27FC236}">
                <a16:creationId xmlns:a16="http://schemas.microsoft.com/office/drawing/2014/main" id="{F87A69D7-5BF4-9326-37C2-DF9B60B31E82}"/>
              </a:ext>
            </a:extLst>
          </p:cNvPr>
          <p:cNvPicPr>
            <a:picLocks noChangeAspect="1"/>
          </p:cNvPicPr>
          <p:nvPr/>
        </p:nvPicPr>
        <p:blipFill>
          <a:blip r:embed="rId3"/>
          <a:stretch>
            <a:fillRect/>
          </a:stretch>
        </p:blipFill>
        <p:spPr>
          <a:xfrm>
            <a:off x="3906049" y="1881819"/>
            <a:ext cx="7772400" cy="4000677"/>
          </a:xfrm>
          <a:prstGeom prst="rect">
            <a:avLst/>
          </a:prstGeom>
        </p:spPr>
      </p:pic>
      <p:pic>
        <p:nvPicPr>
          <p:cNvPr id="2" name="Picture 1">
            <a:extLst>
              <a:ext uri="{FF2B5EF4-FFF2-40B4-BE49-F238E27FC236}">
                <a16:creationId xmlns:a16="http://schemas.microsoft.com/office/drawing/2014/main" id="{5731CD40-314E-E630-92D6-A3FCECFCC661}"/>
              </a:ext>
            </a:extLst>
          </p:cNvPr>
          <p:cNvPicPr>
            <a:picLocks noChangeAspect="1"/>
          </p:cNvPicPr>
          <p:nvPr/>
        </p:nvPicPr>
        <p:blipFill>
          <a:blip r:embed="rId4"/>
          <a:stretch>
            <a:fillRect/>
          </a:stretch>
        </p:blipFill>
        <p:spPr>
          <a:xfrm>
            <a:off x="635464" y="2453496"/>
            <a:ext cx="3072063" cy="3429000"/>
          </a:xfrm>
          <a:prstGeom prst="rect">
            <a:avLst/>
          </a:prstGeom>
        </p:spPr>
      </p:pic>
      <p:sp>
        <p:nvSpPr>
          <p:cNvPr id="3" name="TextBox 2">
            <a:extLst>
              <a:ext uri="{FF2B5EF4-FFF2-40B4-BE49-F238E27FC236}">
                <a16:creationId xmlns:a16="http://schemas.microsoft.com/office/drawing/2014/main" id="{BAAEE438-647D-5774-DDF6-602D5E35EB0F}"/>
              </a:ext>
            </a:extLst>
          </p:cNvPr>
          <p:cNvSpPr txBox="1"/>
          <p:nvPr/>
        </p:nvSpPr>
        <p:spPr>
          <a:xfrm>
            <a:off x="3345672" y="6073627"/>
            <a:ext cx="5500655" cy="369332"/>
          </a:xfrm>
          <a:prstGeom prst="rect">
            <a:avLst/>
          </a:prstGeom>
          <a:noFill/>
        </p:spPr>
        <p:txBody>
          <a:bodyPr wrap="square" rtlCol="0">
            <a:spAutoFit/>
          </a:bodyPr>
          <a:lstStyle/>
          <a:p>
            <a:r>
              <a:rPr lang="en-US" dirty="0"/>
              <a:t>Source: 2025 Verizon Data Breach Investigations Report</a:t>
            </a:r>
          </a:p>
        </p:txBody>
      </p:sp>
      <p:sp>
        <p:nvSpPr>
          <p:cNvPr id="6" name="Rectangle 5">
            <a:extLst>
              <a:ext uri="{FF2B5EF4-FFF2-40B4-BE49-F238E27FC236}">
                <a16:creationId xmlns:a16="http://schemas.microsoft.com/office/drawing/2014/main" id="{9D3F7E50-61F2-41BC-6C56-FF768F06FED2}"/>
              </a:ext>
            </a:extLst>
          </p:cNvPr>
          <p:cNvSpPr/>
          <p:nvPr/>
        </p:nvSpPr>
        <p:spPr>
          <a:xfrm>
            <a:off x="8846327" y="2269067"/>
            <a:ext cx="1787806" cy="6604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4DD0EEC-1EB8-AE21-C697-014FDE4261FA}"/>
              </a:ext>
            </a:extLst>
          </p:cNvPr>
          <p:cNvSpPr/>
          <p:nvPr/>
        </p:nvSpPr>
        <p:spPr>
          <a:xfrm>
            <a:off x="6004443" y="3429000"/>
            <a:ext cx="1787806" cy="6604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8069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E73579-34B3-6C69-4568-3300EEF0B184}"/>
              </a:ext>
            </a:extLst>
          </p:cNvPr>
          <p:cNvSpPr/>
          <p:nvPr/>
        </p:nvSpPr>
        <p:spPr>
          <a:xfrm>
            <a:off x="838200" y="681037"/>
            <a:ext cx="2108200" cy="6604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C0EAF0B-5B01-AAD7-F9CB-3A3E4A3163E0}"/>
              </a:ext>
            </a:extLst>
          </p:cNvPr>
          <p:cNvSpPr>
            <a:spLocks noGrp="1"/>
          </p:cNvSpPr>
          <p:nvPr>
            <p:ph type="title"/>
          </p:nvPr>
        </p:nvSpPr>
        <p:spPr/>
        <p:txBody>
          <a:bodyPr/>
          <a:lstStyle/>
          <a:p>
            <a:r>
              <a:rPr lang="en-US" dirty="0"/>
              <a:t>Phishing</a:t>
            </a:r>
          </a:p>
        </p:txBody>
      </p:sp>
      <p:sp>
        <p:nvSpPr>
          <p:cNvPr id="7" name="Content Placeholder 6">
            <a:extLst>
              <a:ext uri="{FF2B5EF4-FFF2-40B4-BE49-F238E27FC236}">
                <a16:creationId xmlns:a16="http://schemas.microsoft.com/office/drawing/2014/main" id="{7A3B9826-1E19-8E3D-6C49-D072C05CD8F6}"/>
              </a:ext>
            </a:extLst>
          </p:cNvPr>
          <p:cNvSpPr>
            <a:spLocks noGrp="1"/>
          </p:cNvSpPr>
          <p:nvPr>
            <p:ph idx="1"/>
          </p:nvPr>
        </p:nvSpPr>
        <p:spPr>
          <a:xfrm>
            <a:off x="838201" y="1825625"/>
            <a:ext cx="5410200" cy="4351338"/>
          </a:xfrm>
        </p:spPr>
        <p:txBody>
          <a:bodyPr>
            <a:normAutofit lnSpcReduction="10000"/>
          </a:bodyPr>
          <a:lstStyle/>
          <a:p>
            <a:r>
              <a:rPr lang="en-US" b="1" dirty="0"/>
              <a:t>User is tricked </a:t>
            </a:r>
            <a:r>
              <a:rPr lang="en-US" dirty="0"/>
              <a:t>into thinking that a </a:t>
            </a:r>
            <a:r>
              <a:rPr lang="en-US" b="1" dirty="0"/>
              <a:t>site</a:t>
            </a:r>
            <a:r>
              <a:rPr lang="en-US" dirty="0"/>
              <a:t> or </a:t>
            </a:r>
            <a:r>
              <a:rPr lang="en-US" b="1" dirty="0"/>
              <a:t>e-mail</a:t>
            </a:r>
            <a:r>
              <a:rPr lang="en-US" dirty="0"/>
              <a:t> is legitimate</a:t>
            </a:r>
          </a:p>
          <a:p>
            <a:pPr lvl="1"/>
            <a:r>
              <a:rPr lang="en-US" dirty="0"/>
              <a:t>Real logos, plausible circumstances</a:t>
            </a:r>
          </a:p>
          <a:p>
            <a:pPr lvl="1"/>
            <a:r>
              <a:rPr lang="en-US" dirty="0"/>
              <a:t>But actually: It is a </a:t>
            </a:r>
            <a:r>
              <a:rPr lang="en-US" b="1" dirty="0"/>
              <a:t>scam</a:t>
            </a:r>
          </a:p>
          <a:p>
            <a:r>
              <a:rPr lang="en-US" dirty="0"/>
              <a:t>May </a:t>
            </a:r>
            <a:r>
              <a:rPr lang="en-US" b="1" dirty="0"/>
              <a:t>stoke fear</a:t>
            </a:r>
            <a:r>
              <a:rPr lang="en-US" dirty="0"/>
              <a:t>, sense of </a:t>
            </a:r>
            <a:r>
              <a:rPr lang="en-US" b="1" dirty="0"/>
              <a:t>urgency</a:t>
            </a:r>
          </a:p>
          <a:p>
            <a:pPr lvl="1"/>
            <a:r>
              <a:rPr lang="en-US" dirty="0"/>
              <a:t>Engages lizard brain!</a:t>
            </a:r>
          </a:p>
          <a:p>
            <a:r>
              <a:rPr lang="en-US" dirty="0"/>
              <a:t>User persuaded to install malware or </a:t>
            </a:r>
            <a:r>
              <a:rPr lang="en-US" b="1" dirty="0"/>
              <a:t>perform other harmful actions</a:t>
            </a:r>
          </a:p>
          <a:p>
            <a:pPr lvl="1"/>
            <a:r>
              <a:rPr lang="en-US" dirty="0"/>
              <a:t>By </a:t>
            </a:r>
            <a:r>
              <a:rPr lang="en-US" b="1" dirty="0"/>
              <a:t>clicking a link </a:t>
            </a:r>
            <a:r>
              <a:rPr lang="en-US" dirty="0"/>
              <a:t>or </a:t>
            </a:r>
            <a:r>
              <a:rPr lang="en-US" b="1" dirty="0"/>
              <a:t>engaging in a communication</a:t>
            </a:r>
          </a:p>
          <a:p>
            <a:pPr lvl="1"/>
            <a:r>
              <a:rPr lang="en-US" dirty="0"/>
              <a:t>Or by </a:t>
            </a:r>
            <a:r>
              <a:rPr lang="en-US" b="1" dirty="0"/>
              <a:t>opening an attachment</a:t>
            </a:r>
          </a:p>
          <a:p>
            <a:pPr lvl="1"/>
            <a:endParaRPr lang="en-US" dirty="0"/>
          </a:p>
        </p:txBody>
      </p:sp>
      <p:pic>
        <p:nvPicPr>
          <p:cNvPr id="8" name="Image" descr="Image">
            <a:extLst>
              <a:ext uri="{FF2B5EF4-FFF2-40B4-BE49-F238E27FC236}">
                <a16:creationId xmlns:a16="http://schemas.microsoft.com/office/drawing/2014/main" id="{766529AE-1910-DC9D-2CB1-CC0E5FF1B75E}"/>
              </a:ext>
            </a:extLst>
          </p:cNvPr>
          <p:cNvPicPr>
            <a:picLocks noChangeAspect="1"/>
          </p:cNvPicPr>
          <p:nvPr/>
        </p:nvPicPr>
        <p:blipFill>
          <a:blip r:embed="rId2"/>
          <a:stretch>
            <a:fillRect/>
          </a:stretch>
        </p:blipFill>
        <p:spPr>
          <a:xfrm>
            <a:off x="6461367" y="1825625"/>
            <a:ext cx="4892432" cy="3635906"/>
          </a:xfrm>
          <a:prstGeom prst="rect">
            <a:avLst/>
          </a:prstGeom>
          <a:ln w="63500">
            <a:solidFill>
              <a:srgbClr val="000000"/>
            </a:solidFill>
            <a:miter lim="400000"/>
          </a:ln>
        </p:spPr>
      </p:pic>
    </p:spTree>
    <p:extLst>
      <p:ext uri="{BB962C8B-B14F-4D97-AF65-F5344CB8AC3E}">
        <p14:creationId xmlns:p14="http://schemas.microsoft.com/office/powerpoint/2010/main" val="4026168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dissolve">
                                      <p:cBhvr>
                                        <p:cTn id="11" dur="500"/>
                                        <p:tgtEl>
                                          <p:spTgt spid="7">
                                            <p:txEl>
                                              <p:pRg st="0" end="0"/>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dissolve">
                                      <p:cBhvr>
                                        <p:cTn id="14" dur="500"/>
                                        <p:tgtEl>
                                          <p:spTgt spid="7">
                                            <p:txEl>
                                              <p:pRg st="1" end="1"/>
                                            </p:txEl>
                                          </p:spTgt>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dissolve">
                                      <p:cBhvr>
                                        <p:cTn id="17" dur="500"/>
                                        <p:tgtEl>
                                          <p:spTgt spid="7">
                                            <p:txEl>
                                              <p:pRg st="2" end="2"/>
                                            </p:txEl>
                                          </p:spTgt>
                                        </p:tgtEl>
                                      </p:cBhvr>
                                    </p:animEffect>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dissolve">
                                      <p:cBhvr>
                                        <p:cTn id="30" dur="500"/>
                                        <p:tgtEl>
                                          <p:spTgt spid="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dissolve">
                                      <p:cBhvr>
                                        <p:cTn id="35" dur="500"/>
                                        <p:tgtEl>
                                          <p:spTgt spid="7">
                                            <p:txEl>
                                              <p:pRg st="5" end="5"/>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7">
                                            <p:txEl>
                                              <p:pRg st="6" end="6"/>
                                            </p:txEl>
                                          </p:spTgt>
                                        </p:tgtEl>
                                        <p:attrNameLst>
                                          <p:attrName>style.visibility</p:attrName>
                                        </p:attrNameLst>
                                      </p:cBhvr>
                                      <p:to>
                                        <p:strVal val="visible"/>
                                      </p:to>
                                    </p:set>
                                    <p:animEffect transition="in" filter="dissolve">
                                      <p:cBhvr>
                                        <p:cTn id="38" dur="500"/>
                                        <p:tgtEl>
                                          <p:spTgt spid="7">
                                            <p:txEl>
                                              <p:pRg st="6" end="6"/>
                                            </p:txEl>
                                          </p:spTgt>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7">
                                            <p:txEl>
                                              <p:pRg st="7" end="7"/>
                                            </p:txEl>
                                          </p:spTgt>
                                        </p:tgtEl>
                                        <p:attrNameLst>
                                          <p:attrName>style.visibility</p:attrName>
                                        </p:attrNameLst>
                                      </p:cBhvr>
                                      <p:to>
                                        <p:strVal val="visible"/>
                                      </p:to>
                                    </p:set>
                                    <p:animEffect transition="in" filter="dissolve">
                                      <p:cBhvr>
                                        <p:cTn id="41"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3C9E2-57DA-12EF-7A30-8F4E77EDBD67}"/>
            </a:ext>
          </a:extLst>
        </p:cNvPr>
        <p:cNvGrpSpPr/>
        <p:nvPr/>
      </p:nvGrpSpPr>
      <p:grpSpPr>
        <a:xfrm>
          <a:off x="0" y="0"/>
          <a:ext cx="0" cy="0"/>
          <a:chOff x="0" y="0"/>
          <a:chExt cx="0" cy="0"/>
        </a:xfrm>
      </p:grpSpPr>
      <p:sp>
        <p:nvSpPr>
          <p:cNvPr id="352" name="Phishing">
            <a:extLst>
              <a:ext uri="{FF2B5EF4-FFF2-40B4-BE49-F238E27FC236}">
                <a16:creationId xmlns:a16="http://schemas.microsoft.com/office/drawing/2014/main" id="{8D1D57E0-5E12-1E89-3873-FB4FCD5E18FD}"/>
              </a:ext>
            </a:extLst>
          </p:cNvPr>
          <p:cNvSpPr txBox="1">
            <a:spLocks noGrp="1"/>
          </p:cNvSpPr>
          <p:nvPr>
            <p:ph type="title"/>
          </p:nvPr>
        </p:nvSpPr>
        <p:spPr>
          <a:prstGeom prst="rect">
            <a:avLst/>
          </a:prstGeom>
        </p:spPr>
        <p:txBody>
          <a:bodyPr/>
          <a:lstStyle/>
          <a:p>
            <a:r>
              <a:rPr dirty="0"/>
              <a:t>Phishing</a:t>
            </a:r>
            <a:r>
              <a:rPr lang="en-US" dirty="0"/>
              <a:t> mitigation: Automated detection</a:t>
            </a:r>
            <a:endParaRPr dirty="0"/>
          </a:p>
        </p:txBody>
      </p:sp>
      <p:pic>
        <p:nvPicPr>
          <p:cNvPr id="3" name="Picture 2">
            <a:extLst>
              <a:ext uri="{FF2B5EF4-FFF2-40B4-BE49-F238E27FC236}">
                <a16:creationId xmlns:a16="http://schemas.microsoft.com/office/drawing/2014/main" id="{B94688A7-1ED8-7600-9AD1-DC273C4A2134}"/>
              </a:ext>
            </a:extLst>
          </p:cNvPr>
          <p:cNvPicPr>
            <a:picLocks noChangeAspect="1"/>
          </p:cNvPicPr>
          <p:nvPr/>
        </p:nvPicPr>
        <p:blipFill>
          <a:blip r:embed="rId2"/>
          <a:stretch>
            <a:fillRect/>
          </a:stretch>
        </p:blipFill>
        <p:spPr>
          <a:xfrm>
            <a:off x="3210983" y="1719512"/>
            <a:ext cx="5770034" cy="5138488"/>
          </a:xfrm>
          <a:prstGeom prst="rect">
            <a:avLst/>
          </a:prstGeom>
        </p:spPr>
      </p:pic>
      <p:sp>
        <p:nvSpPr>
          <p:cNvPr id="7" name="TextBox 6">
            <a:extLst>
              <a:ext uri="{FF2B5EF4-FFF2-40B4-BE49-F238E27FC236}">
                <a16:creationId xmlns:a16="http://schemas.microsoft.com/office/drawing/2014/main" id="{C9A617A8-0F23-9993-5491-BA2B562350F0}"/>
              </a:ext>
            </a:extLst>
          </p:cNvPr>
          <p:cNvSpPr txBox="1"/>
          <p:nvPr/>
        </p:nvSpPr>
        <p:spPr>
          <a:xfrm>
            <a:off x="621770" y="1508968"/>
            <a:ext cx="2218267" cy="923330"/>
          </a:xfrm>
          <a:prstGeom prst="rect">
            <a:avLst/>
          </a:prstGeom>
          <a:noFill/>
        </p:spPr>
        <p:txBody>
          <a:bodyPr wrap="square" rtlCol="0">
            <a:spAutoFit/>
          </a:bodyPr>
          <a:lstStyle/>
          <a:p>
            <a:r>
              <a:rPr lang="en-US" dirty="0"/>
              <a:t>Machine learning: Looks similar to other phishing emails</a:t>
            </a:r>
          </a:p>
        </p:txBody>
      </p:sp>
      <p:sp>
        <p:nvSpPr>
          <p:cNvPr id="8" name="Bent Arrow 7">
            <a:extLst>
              <a:ext uri="{FF2B5EF4-FFF2-40B4-BE49-F238E27FC236}">
                <a16:creationId xmlns:a16="http://schemas.microsoft.com/office/drawing/2014/main" id="{F05154FC-FFF2-DC9B-B7FF-03C236896A39}"/>
              </a:ext>
            </a:extLst>
          </p:cNvPr>
          <p:cNvSpPr/>
          <p:nvPr/>
        </p:nvSpPr>
        <p:spPr>
          <a:xfrm flipV="1">
            <a:off x="1368425" y="2432298"/>
            <a:ext cx="1100667" cy="795867"/>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03301408"/>
      </p:ext>
    </p:extLst>
  </p:cSld>
  <p:clrMapOvr>
    <a:masterClrMapping/>
  </p:clrMapOvr>
  <p:transition spd="slow">
    <p:wip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0FD05-FA2F-9780-EABB-6A282F107A87}"/>
            </a:ext>
          </a:extLst>
        </p:cNvPr>
        <p:cNvGrpSpPr/>
        <p:nvPr/>
      </p:nvGrpSpPr>
      <p:grpSpPr>
        <a:xfrm>
          <a:off x="0" y="0"/>
          <a:ext cx="0" cy="0"/>
          <a:chOff x="0" y="0"/>
          <a:chExt cx="0" cy="0"/>
        </a:xfrm>
      </p:grpSpPr>
      <p:sp>
        <p:nvSpPr>
          <p:cNvPr id="352" name="Phishing">
            <a:extLst>
              <a:ext uri="{FF2B5EF4-FFF2-40B4-BE49-F238E27FC236}">
                <a16:creationId xmlns:a16="http://schemas.microsoft.com/office/drawing/2014/main" id="{C8783C8F-33EB-39B4-D7C4-953F5ADA06C1}"/>
              </a:ext>
            </a:extLst>
          </p:cNvPr>
          <p:cNvSpPr txBox="1">
            <a:spLocks noGrp="1"/>
          </p:cNvSpPr>
          <p:nvPr>
            <p:ph type="title"/>
          </p:nvPr>
        </p:nvSpPr>
        <p:spPr>
          <a:prstGeom prst="rect">
            <a:avLst/>
          </a:prstGeom>
        </p:spPr>
        <p:txBody>
          <a:bodyPr/>
          <a:lstStyle/>
          <a:p>
            <a:r>
              <a:rPr dirty="0"/>
              <a:t>Phishing</a:t>
            </a:r>
            <a:r>
              <a:rPr lang="en-US" dirty="0"/>
              <a:t> mitigation: Link-based protection</a:t>
            </a:r>
            <a:endParaRPr dirty="0"/>
          </a:p>
        </p:txBody>
      </p:sp>
      <p:pic>
        <p:nvPicPr>
          <p:cNvPr id="2" name="Picture 1">
            <a:extLst>
              <a:ext uri="{FF2B5EF4-FFF2-40B4-BE49-F238E27FC236}">
                <a16:creationId xmlns:a16="http://schemas.microsoft.com/office/drawing/2014/main" id="{20C25547-712A-66A9-5E76-6C8E5E75EDBE}"/>
              </a:ext>
            </a:extLst>
          </p:cNvPr>
          <p:cNvPicPr>
            <a:picLocks noChangeAspect="1"/>
          </p:cNvPicPr>
          <p:nvPr/>
        </p:nvPicPr>
        <p:blipFill>
          <a:blip r:embed="rId2"/>
          <a:stretch>
            <a:fillRect/>
          </a:stretch>
        </p:blipFill>
        <p:spPr>
          <a:xfrm>
            <a:off x="2426614" y="1690688"/>
            <a:ext cx="7338772" cy="4612943"/>
          </a:xfrm>
          <a:prstGeom prst="rect">
            <a:avLst/>
          </a:prstGeom>
        </p:spPr>
      </p:pic>
      <p:sp>
        <p:nvSpPr>
          <p:cNvPr id="5" name="Bent Arrow 4">
            <a:extLst>
              <a:ext uri="{FF2B5EF4-FFF2-40B4-BE49-F238E27FC236}">
                <a16:creationId xmlns:a16="http://schemas.microsoft.com/office/drawing/2014/main" id="{837412CA-CC65-2F97-DE60-6D579BA8F24F}"/>
              </a:ext>
            </a:extLst>
          </p:cNvPr>
          <p:cNvSpPr/>
          <p:nvPr/>
        </p:nvSpPr>
        <p:spPr>
          <a:xfrm flipV="1">
            <a:off x="1200605" y="5609362"/>
            <a:ext cx="1100667" cy="795867"/>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174DF2EA-705C-3504-6C82-FD557C57047B}"/>
              </a:ext>
            </a:extLst>
          </p:cNvPr>
          <p:cNvSpPr txBox="1"/>
          <p:nvPr/>
        </p:nvSpPr>
        <p:spPr>
          <a:xfrm>
            <a:off x="321733" y="4409033"/>
            <a:ext cx="1979539" cy="1200329"/>
          </a:xfrm>
          <a:prstGeom prst="rect">
            <a:avLst/>
          </a:prstGeom>
          <a:noFill/>
        </p:spPr>
        <p:txBody>
          <a:bodyPr wrap="square" rtlCol="0">
            <a:spAutoFit/>
          </a:bodyPr>
          <a:lstStyle/>
          <a:p>
            <a:r>
              <a:rPr lang="en-US" dirty="0"/>
              <a:t>Wraps link with redirect to security </a:t>
            </a:r>
            <a:r>
              <a:rPr lang="en-US" dirty="0" err="1"/>
              <a:t>gatewau</a:t>
            </a:r>
            <a:r>
              <a:rPr lang="en-US" dirty="0"/>
              <a:t>; will block clicks on bad links</a:t>
            </a:r>
          </a:p>
        </p:txBody>
      </p:sp>
      <p:pic>
        <p:nvPicPr>
          <p:cNvPr id="1026" name="Picture 2" descr="Url Defense Proofpoint">
            <a:extLst>
              <a:ext uri="{FF2B5EF4-FFF2-40B4-BE49-F238E27FC236}">
                <a16:creationId xmlns:a16="http://schemas.microsoft.com/office/drawing/2014/main" id="{390D972E-A6D1-FFC5-EFC5-FD9E8C392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834" y="2730552"/>
            <a:ext cx="7192433" cy="376232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6999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p:cTn id="16" dur="500" fill="hold"/>
                                        <p:tgtEl>
                                          <p:spTgt spid="1026"/>
                                        </p:tgtEl>
                                        <p:attrNameLst>
                                          <p:attrName>ppt_w</p:attrName>
                                        </p:attrNameLst>
                                      </p:cBhvr>
                                      <p:tavLst>
                                        <p:tav tm="0">
                                          <p:val>
                                            <p:fltVal val="0"/>
                                          </p:val>
                                        </p:tav>
                                        <p:tav tm="100000">
                                          <p:val>
                                            <p:strVal val="#ppt_w"/>
                                          </p:val>
                                        </p:tav>
                                      </p:tavLst>
                                    </p:anim>
                                    <p:anim calcmode="lin" valueType="num">
                                      <p:cBhvr>
                                        <p:cTn id="17" dur="500" fill="hold"/>
                                        <p:tgtEl>
                                          <p:spTgt spid="1026"/>
                                        </p:tgtEl>
                                        <p:attrNameLst>
                                          <p:attrName>ppt_h</p:attrName>
                                        </p:attrNameLst>
                                      </p:cBhvr>
                                      <p:tavLst>
                                        <p:tav tm="0">
                                          <p:val>
                                            <p:fltVal val="0"/>
                                          </p:val>
                                        </p:tav>
                                        <p:tav tm="100000">
                                          <p:val>
                                            <p:strVal val="#ppt_h"/>
                                          </p:val>
                                        </p:tav>
                                      </p:tavLst>
                                    </p:anim>
                                    <p:anim calcmode="lin" valueType="num">
                                      <p:cBhvr>
                                        <p:cTn id="18" dur="500" fill="hold"/>
                                        <p:tgtEl>
                                          <p:spTgt spid="1026"/>
                                        </p:tgtEl>
                                        <p:attrNameLst>
                                          <p:attrName>style.rotation</p:attrName>
                                        </p:attrNameLst>
                                      </p:cBhvr>
                                      <p:tavLst>
                                        <p:tav tm="0">
                                          <p:val>
                                            <p:fltVal val="360"/>
                                          </p:val>
                                        </p:tav>
                                        <p:tav tm="100000">
                                          <p:val>
                                            <p:fltVal val="0"/>
                                          </p:val>
                                        </p:tav>
                                      </p:tavLst>
                                    </p:anim>
                                    <p:animEffect transition="in" filter="fade">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A8A00-9411-3BF2-B312-1B3EB4C7D313}"/>
            </a:ext>
          </a:extLst>
        </p:cNvPr>
        <p:cNvGrpSpPr/>
        <p:nvPr/>
      </p:nvGrpSpPr>
      <p:grpSpPr>
        <a:xfrm>
          <a:off x="0" y="0"/>
          <a:ext cx="0" cy="0"/>
          <a:chOff x="0" y="0"/>
          <a:chExt cx="0" cy="0"/>
        </a:xfrm>
      </p:grpSpPr>
      <p:sp>
        <p:nvSpPr>
          <p:cNvPr id="352" name="Phishing">
            <a:extLst>
              <a:ext uri="{FF2B5EF4-FFF2-40B4-BE49-F238E27FC236}">
                <a16:creationId xmlns:a16="http://schemas.microsoft.com/office/drawing/2014/main" id="{A12B839F-B6B3-E740-EEBF-CB3C774C0C45}"/>
              </a:ext>
            </a:extLst>
          </p:cNvPr>
          <p:cNvSpPr txBox="1">
            <a:spLocks noGrp="1"/>
          </p:cNvSpPr>
          <p:nvPr>
            <p:ph type="title"/>
          </p:nvPr>
        </p:nvSpPr>
        <p:spPr>
          <a:prstGeom prst="rect">
            <a:avLst/>
          </a:prstGeom>
        </p:spPr>
        <p:txBody>
          <a:bodyPr/>
          <a:lstStyle/>
          <a:p>
            <a:r>
              <a:rPr lang="en-US" dirty="0"/>
              <a:t>Mitigation by training: Spot “bad smells”</a:t>
            </a:r>
            <a:endParaRPr dirty="0"/>
          </a:p>
        </p:txBody>
      </p:sp>
      <p:sp>
        <p:nvSpPr>
          <p:cNvPr id="3" name="Content Placeholder 2">
            <a:extLst>
              <a:ext uri="{FF2B5EF4-FFF2-40B4-BE49-F238E27FC236}">
                <a16:creationId xmlns:a16="http://schemas.microsoft.com/office/drawing/2014/main" id="{87E7E3BE-3623-00CA-3CD0-19D0ABCEF09A}"/>
              </a:ext>
            </a:extLst>
          </p:cNvPr>
          <p:cNvSpPr>
            <a:spLocks noGrp="1"/>
          </p:cNvSpPr>
          <p:nvPr>
            <p:ph idx="1"/>
          </p:nvPr>
        </p:nvSpPr>
        <p:spPr>
          <a:xfrm>
            <a:off x="838200" y="1825625"/>
            <a:ext cx="6866467" cy="4351338"/>
          </a:xfrm>
        </p:spPr>
        <p:txBody>
          <a:bodyPr/>
          <a:lstStyle/>
          <a:p>
            <a:r>
              <a:rPr lang="en-US" dirty="0"/>
              <a:t>Text content </a:t>
            </a:r>
            <a:r>
              <a:rPr lang="en-US" dirty="0" err="1"/>
              <a:t>phishy</a:t>
            </a:r>
            <a:endParaRPr lang="en-US" dirty="0"/>
          </a:p>
          <a:p>
            <a:pPr lvl="1"/>
            <a:r>
              <a:rPr lang="en-US" dirty="0"/>
              <a:t>The email has a generic greeting</a:t>
            </a:r>
          </a:p>
          <a:p>
            <a:pPr lvl="1"/>
            <a:r>
              <a:rPr lang="en-US" dirty="0"/>
              <a:t>The email says your account is on hold because of a billing problem</a:t>
            </a:r>
          </a:p>
          <a:p>
            <a:pPr lvl="1"/>
            <a:r>
              <a:rPr lang="en-US" dirty="0"/>
              <a:t>The email invites you to click on a link to update your payment details</a:t>
            </a:r>
          </a:p>
          <a:p>
            <a:r>
              <a:rPr lang="en-US" dirty="0"/>
              <a:t>Link URL (hover over it) not to </a:t>
            </a:r>
            <a:r>
              <a:rPr lang="en-US" dirty="0" err="1"/>
              <a:t>netflix.com</a:t>
            </a:r>
            <a:endParaRPr lang="en-US" dirty="0"/>
          </a:p>
          <a:p>
            <a:pPr lvl="1"/>
            <a:r>
              <a:rPr lang="en-US" dirty="0" err="1"/>
              <a:t>Netflix.com.ru</a:t>
            </a:r>
            <a:r>
              <a:rPr lang="en-US" dirty="0"/>
              <a:t> not the same thing!</a:t>
            </a:r>
          </a:p>
          <a:p>
            <a:pPr lvl="1"/>
            <a:r>
              <a:rPr lang="en-US" dirty="0"/>
              <a:t>Email might be similarly bogus</a:t>
            </a:r>
          </a:p>
          <a:p>
            <a:pPr lvl="1"/>
            <a:r>
              <a:rPr lang="en-US" dirty="0"/>
              <a:t>.</a:t>
            </a:r>
            <a:r>
              <a:rPr lang="en-US" dirty="0" err="1"/>
              <a:t>bit.ly</a:t>
            </a:r>
            <a:r>
              <a:rPr lang="en-US" dirty="0"/>
              <a:t> links suspicious</a:t>
            </a:r>
          </a:p>
          <a:p>
            <a:endParaRPr lang="en-US" dirty="0"/>
          </a:p>
          <a:p>
            <a:endParaRPr lang="en-US" dirty="0"/>
          </a:p>
        </p:txBody>
      </p:sp>
      <p:pic>
        <p:nvPicPr>
          <p:cNvPr id="4" name="Picture 3">
            <a:extLst>
              <a:ext uri="{FF2B5EF4-FFF2-40B4-BE49-F238E27FC236}">
                <a16:creationId xmlns:a16="http://schemas.microsoft.com/office/drawing/2014/main" id="{E9295782-6037-810E-75E7-9A34A7EDCE79}"/>
              </a:ext>
            </a:extLst>
          </p:cNvPr>
          <p:cNvPicPr>
            <a:picLocks noChangeAspect="1"/>
          </p:cNvPicPr>
          <p:nvPr/>
        </p:nvPicPr>
        <p:blipFill>
          <a:blip r:embed="rId2"/>
          <a:stretch>
            <a:fillRect/>
          </a:stretch>
        </p:blipFill>
        <p:spPr>
          <a:xfrm>
            <a:off x="8202083" y="1733021"/>
            <a:ext cx="3550687" cy="4443942"/>
          </a:xfrm>
          <a:prstGeom prst="rect">
            <a:avLst/>
          </a:prstGeom>
        </p:spPr>
      </p:pic>
      <p:sp>
        <p:nvSpPr>
          <p:cNvPr id="8" name="TextBox 7">
            <a:extLst>
              <a:ext uri="{FF2B5EF4-FFF2-40B4-BE49-F238E27FC236}">
                <a16:creationId xmlns:a16="http://schemas.microsoft.com/office/drawing/2014/main" id="{60F9221F-733C-5A32-B3DB-E83BB4021A0C}"/>
              </a:ext>
            </a:extLst>
          </p:cNvPr>
          <p:cNvSpPr txBox="1"/>
          <p:nvPr/>
        </p:nvSpPr>
        <p:spPr>
          <a:xfrm>
            <a:off x="5063066" y="6311900"/>
            <a:ext cx="7366000" cy="369332"/>
          </a:xfrm>
          <a:prstGeom prst="rect">
            <a:avLst/>
          </a:prstGeom>
          <a:noFill/>
        </p:spPr>
        <p:txBody>
          <a:bodyPr wrap="square">
            <a:spAutoFit/>
          </a:bodyPr>
          <a:lstStyle/>
          <a:p>
            <a:r>
              <a:rPr lang="en-US" dirty="0"/>
              <a:t>https://</a:t>
            </a:r>
            <a:r>
              <a:rPr lang="en-US" dirty="0" err="1"/>
              <a:t>consumer.ftc.gov</a:t>
            </a:r>
            <a:r>
              <a:rPr lang="en-US" dirty="0"/>
              <a:t>/articles/how-recognize-avoid-phishing-scams</a:t>
            </a:r>
          </a:p>
        </p:txBody>
      </p:sp>
    </p:spTree>
    <p:extLst>
      <p:ext uri="{BB962C8B-B14F-4D97-AF65-F5344CB8AC3E}">
        <p14:creationId xmlns:p14="http://schemas.microsoft.com/office/powerpoint/2010/main" val="12128842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dissolv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35766-F598-7559-24EA-21288DD69C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BC9E02-BE1F-A3DD-DF38-CBA84A20F39D}"/>
              </a:ext>
            </a:extLst>
          </p:cNvPr>
          <p:cNvSpPr>
            <a:spLocks noGrp="1"/>
          </p:cNvSpPr>
          <p:nvPr>
            <p:ph type="title"/>
          </p:nvPr>
        </p:nvSpPr>
        <p:spPr/>
        <p:txBody>
          <a:bodyPr/>
          <a:lstStyle/>
          <a:p>
            <a:r>
              <a:rPr lang="en-US" dirty="0"/>
              <a:t>Spear phishing</a:t>
            </a:r>
          </a:p>
        </p:txBody>
      </p:sp>
      <p:sp>
        <p:nvSpPr>
          <p:cNvPr id="3" name="Content Placeholder 2">
            <a:extLst>
              <a:ext uri="{FF2B5EF4-FFF2-40B4-BE49-F238E27FC236}">
                <a16:creationId xmlns:a16="http://schemas.microsoft.com/office/drawing/2014/main" id="{F0D8E269-CEE7-2CF9-FBFE-20ECDE9EA13A}"/>
              </a:ext>
            </a:extLst>
          </p:cNvPr>
          <p:cNvSpPr>
            <a:spLocks noGrp="1"/>
          </p:cNvSpPr>
          <p:nvPr>
            <p:ph idx="1"/>
          </p:nvPr>
        </p:nvSpPr>
        <p:spPr/>
        <p:txBody>
          <a:bodyPr/>
          <a:lstStyle/>
          <a:p>
            <a:r>
              <a:rPr lang="en-US" dirty="0"/>
              <a:t>Email is highly customized to the recipient</a:t>
            </a:r>
          </a:p>
          <a:p>
            <a:pPr lvl="1"/>
            <a:r>
              <a:rPr lang="en-US" dirty="0"/>
              <a:t>Think: Email sent to CEO, CIO, etc.</a:t>
            </a:r>
          </a:p>
          <a:p>
            <a:pPr lvl="1"/>
            <a:r>
              <a:rPr lang="en-US" dirty="0"/>
              <a:t>Contextually valid, appears to be from someone they know, etc.</a:t>
            </a:r>
          </a:p>
          <a:p>
            <a:pPr lvl="1"/>
            <a:r>
              <a:rPr lang="en-US" dirty="0"/>
              <a:t>Expensive to produce, but the hope for the attacker is a big payoff</a:t>
            </a:r>
          </a:p>
          <a:p>
            <a:r>
              <a:rPr lang="en-US" dirty="0"/>
              <a:t>Several of the previous mitigations won’t work</a:t>
            </a:r>
          </a:p>
          <a:p>
            <a:pPr lvl="1"/>
            <a:r>
              <a:rPr lang="en-US" dirty="0"/>
              <a:t>No generic greeting, topic, etc.</a:t>
            </a:r>
          </a:p>
          <a:p>
            <a:pPr lvl="1"/>
            <a:r>
              <a:rPr lang="en-US" dirty="0"/>
              <a:t>Won’t look like prior phishing attempts</a:t>
            </a:r>
          </a:p>
          <a:p>
            <a:r>
              <a:rPr lang="en-US" dirty="0"/>
              <a:t>More onus on the human to spot the deception</a:t>
            </a:r>
          </a:p>
        </p:txBody>
      </p:sp>
    </p:spTree>
    <p:extLst>
      <p:ext uri="{BB962C8B-B14F-4D97-AF65-F5344CB8AC3E}">
        <p14:creationId xmlns:p14="http://schemas.microsoft.com/office/powerpoint/2010/main" val="4106040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4D24F-368C-51BC-D94D-BD4DF96B030B}"/>
            </a:ext>
          </a:extLst>
        </p:cNvPr>
        <p:cNvGrpSpPr/>
        <p:nvPr/>
      </p:nvGrpSpPr>
      <p:grpSpPr>
        <a:xfrm>
          <a:off x="0" y="0"/>
          <a:ext cx="0" cy="0"/>
          <a:chOff x="0" y="0"/>
          <a:chExt cx="0" cy="0"/>
        </a:xfrm>
      </p:grpSpPr>
      <p:sp>
        <p:nvSpPr>
          <p:cNvPr id="352" name="Phishing">
            <a:extLst>
              <a:ext uri="{FF2B5EF4-FFF2-40B4-BE49-F238E27FC236}">
                <a16:creationId xmlns:a16="http://schemas.microsoft.com/office/drawing/2014/main" id="{80BD351B-D6CD-7C33-CB77-24DCA5113FD3}"/>
              </a:ext>
            </a:extLst>
          </p:cNvPr>
          <p:cNvSpPr txBox="1">
            <a:spLocks noGrp="1"/>
          </p:cNvSpPr>
          <p:nvPr>
            <p:ph type="title"/>
          </p:nvPr>
        </p:nvSpPr>
        <p:spPr>
          <a:prstGeom prst="rect">
            <a:avLst/>
          </a:prstGeom>
        </p:spPr>
        <p:txBody>
          <a:bodyPr/>
          <a:lstStyle/>
          <a:p>
            <a:r>
              <a:rPr lang="en-US" dirty="0"/>
              <a:t>No perfect defense</a:t>
            </a:r>
            <a:endParaRPr dirty="0"/>
          </a:p>
        </p:txBody>
      </p:sp>
      <p:sp>
        <p:nvSpPr>
          <p:cNvPr id="2" name="Content Placeholder 1">
            <a:extLst>
              <a:ext uri="{FF2B5EF4-FFF2-40B4-BE49-F238E27FC236}">
                <a16:creationId xmlns:a16="http://schemas.microsoft.com/office/drawing/2014/main" id="{E985954E-43CB-A519-090E-FACEA0BBEDEF}"/>
              </a:ext>
            </a:extLst>
          </p:cNvPr>
          <p:cNvSpPr>
            <a:spLocks noGrp="1"/>
          </p:cNvSpPr>
          <p:nvPr>
            <p:ph idx="1"/>
          </p:nvPr>
        </p:nvSpPr>
        <p:spPr/>
        <p:txBody>
          <a:bodyPr/>
          <a:lstStyle/>
          <a:p>
            <a:r>
              <a:rPr lang="en-US" b="1" dirty="0">
                <a:solidFill>
                  <a:schemeClr val="accent2"/>
                </a:solidFill>
              </a:rPr>
              <a:t>Failure: Site or e-mail not (really) authenticated</a:t>
            </a:r>
          </a:p>
          <a:p>
            <a:pPr lvl="1"/>
            <a:r>
              <a:rPr lang="en-US" dirty="0"/>
              <a:t>Internet e-mail and web protocols </a:t>
            </a:r>
            <a:r>
              <a:rPr lang="en-US" b="1" dirty="0"/>
              <a:t>not originally designed for remote authentication</a:t>
            </a:r>
          </a:p>
          <a:p>
            <a:pPr lvl="1"/>
            <a:r>
              <a:rPr lang="en-US" dirty="0"/>
              <a:t>Solution is </a:t>
            </a:r>
            <a:r>
              <a:rPr lang="en-US" b="1" dirty="0"/>
              <a:t>hard to deploy</a:t>
            </a:r>
          </a:p>
          <a:p>
            <a:pPr lvl="2"/>
            <a:r>
              <a:rPr lang="en-US" dirty="0"/>
              <a:t>Use hard-to-fake notions of identity, like </a:t>
            </a:r>
            <a:r>
              <a:rPr lang="en-US" b="1" dirty="0"/>
              <a:t>public key cryptography</a:t>
            </a:r>
            <a:r>
              <a:rPr lang="en-US" dirty="0"/>
              <a:t>. But which system? How to upgrade gradually?</a:t>
            </a:r>
          </a:p>
          <a:p>
            <a:endParaRPr lang="en-US" dirty="0"/>
          </a:p>
          <a:p>
            <a:endParaRPr lang="en-US" dirty="0"/>
          </a:p>
        </p:txBody>
      </p:sp>
      <p:pic>
        <p:nvPicPr>
          <p:cNvPr id="354" name="Image" descr="Image">
            <a:extLst>
              <a:ext uri="{FF2B5EF4-FFF2-40B4-BE49-F238E27FC236}">
                <a16:creationId xmlns:a16="http://schemas.microsoft.com/office/drawing/2014/main" id="{46E7D49B-C1E7-AA2C-5154-980CE5FC4E40}"/>
              </a:ext>
            </a:extLst>
          </p:cNvPr>
          <p:cNvPicPr>
            <a:picLocks noChangeAspect="1"/>
          </p:cNvPicPr>
          <p:nvPr/>
        </p:nvPicPr>
        <p:blipFill>
          <a:blip r:embed="rId2"/>
          <a:stretch>
            <a:fillRect/>
          </a:stretch>
        </p:blipFill>
        <p:spPr>
          <a:xfrm>
            <a:off x="2219677" y="5425466"/>
            <a:ext cx="3833256" cy="338522"/>
          </a:xfrm>
          <a:prstGeom prst="rect">
            <a:avLst/>
          </a:prstGeom>
          <a:ln w="12700">
            <a:miter lim="400000"/>
          </a:ln>
        </p:spPr>
      </p:pic>
      <p:pic>
        <p:nvPicPr>
          <p:cNvPr id="355" name="Image" descr="Image">
            <a:extLst>
              <a:ext uri="{FF2B5EF4-FFF2-40B4-BE49-F238E27FC236}">
                <a16:creationId xmlns:a16="http://schemas.microsoft.com/office/drawing/2014/main" id="{7FF21D63-3FE6-73CF-B36F-2D80517006BD}"/>
              </a:ext>
            </a:extLst>
          </p:cNvPr>
          <p:cNvPicPr>
            <a:picLocks noChangeAspect="1"/>
          </p:cNvPicPr>
          <p:nvPr/>
        </p:nvPicPr>
        <p:blipFill>
          <a:blip r:embed="rId3"/>
          <a:stretch>
            <a:fillRect/>
          </a:stretch>
        </p:blipFill>
        <p:spPr>
          <a:xfrm>
            <a:off x="4253130" y="4624158"/>
            <a:ext cx="1830761" cy="667875"/>
          </a:xfrm>
          <a:prstGeom prst="rect">
            <a:avLst/>
          </a:prstGeom>
          <a:ln w="12700">
            <a:miter lim="400000"/>
          </a:ln>
        </p:spPr>
      </p:pic>
      <p:pic>
        <p:nvPicPr>
          <p:cNvPr id="356" name="Image" descr="Image">
            <a:extLst>
              <a:ext uri="{FF2B5EF4-FFF2-40B4-BE49-F238E27FC236}">
                <a16:creationId xmlns:a16="http://schemas.microsoft.com/office/drawing/2014/main" id="{A7859F09-4876-5BCE-999C-67B4F01528B2}"/>
              </a:ext>
            </a:extLst>
          </p:cNvPr>
          <p:cNvPicPr>
            <a:picLocks noChangeAspect="1"/>
          </p:cNvPicPr>
          <p:nvPr/>
        </p:nvPicPr>
        <p:blipFill>
          <a:blip r:embed="rId4"/>
          <a:stretch>
            <a:fillRect/>
          </a:stretch>
        </p:blipFill>
        <p:spPr>
          <a:xfrm>
            <a:off x="6302547" y="3862526"/>
            <a:ext cx="4411223" cy="2663093"/>
          </a:xfrm>
          <a:prstGeom prst="rect">
            <a:avLst/>
          </a:prstGeom>
          <a:ln w="12700">
            <a:miter lim="400000"/>
          </a:ln>
        </p:spPr>
      </p:pic>
    </p:spTree>
    <p:extLst>
      <p:ext uri="{BB962C8B-B14F-4D97-AF65-F5344CB8AC3E}">
        <p14:creationId xmlns:p14="http://schemas.microsoft.com/office/powerpoint/2010/main" val="2035833385"/>
      </p:ext>
    </p:extLst>
  </p:cSld>
  <p:clrMapOvr>
    <a:masterClrMapping/>
  </p:clrMapOvr>
  <p:transition spd="slow">
    <p:cove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dissolve">
                                      <p:cBhvr>
                                        <p:cTn id="7" dur="500"/>
                                        <p:tgtEl>
                                          <p:spTgt spid="2">
                                            <p:txEl>
                                              <p:pRg st="2" end="2"/>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dissolve">
                                      <p:cBhvr>
                                        <p:cTn id="10" dur="500"/>
                                        <p:tgtEl>
                                          <p:spTgt spid="2">
                                            <p:txEl>
                                              <p:pRg st="3" end="3"/>
                                            </p:txEl>
                                          </p:spTgt>
                                        </p:tgtEl>
                                      </p:cBhvr>
                                    </p:animEffect>
                                  </p:childTnLst>
                                </p:cTn>
                              </p:par>
                            </p:childTnLst>
                          </p:cTn>
                        </p:par>
                        <p:par>
                          <p:cTn id="11" fill="hold">
                            <p:stCondLst>
                              <p:cond delay="500"/>
                            </p:stCondLst>
                            <p:childTnLst>
                              <p:par>
                                <p:cTn id="12" presetID="10" presetClass="entr" fill="hold" grpId="0" nodeType="afterEffect">
                                  <p:stCondLst>
                                    <p:cond delay="0"/>
                                  </p:stCondLst>
                                  <p:iterate>
                                    <p:tmAbs val="0"/>
                                  </p:iterate>
                                  <p:childTnLst>
                                    <p:set>
                                      <p:cBhvr>
                                        <p:cTn id="13" fill="hold"/>
                                        <p:tgtEl>
                                          <p:spTgt spid="355"/>
                                        </p:tgtEl>
                                        <p:attrNameLst>
                                          <p:attrName>style.visibility</p:attrName>
                                        </p:attrNameLst>
                                      </p:cBhvr>
                                      <p:to>
                                        <p:strVal val="visible"/>
                                      </p:to>
                                    </p:set>
                                    <p:animEffect transition="in" filter="fade">
                                      <p:cBhvr>
                                        <p:cTn id="14" dur="1000"/>
                                        <p:tgtEl>
                                          <p:spTgt spid="355"/>
                                        </p:tgtEl>
                                      </p:cBhvr>
                                    </p:animEffect>
                                  </p:childTnLst>
                                </p:cTn>
                              </p:par>
                            </p:childTnLst>
                          </p:cTn>
                        </p:par>
                        <p:par>
                          <p:cTn id="15" fill="hold">
                            <p:stCondLst>
                              <p:cond delay="1500"/>
                            </p:stCondLst>
                            <p:childTnLst>
                              <p:par>
                                <p:cTn id="16" presetID="10" presetClass="entr" fill="hold" grpId="0" nodeType="afterEffect">
                                  <p:stCondLst>
                                    <p:cond delay="0"/>
                                  </p:stCondLst>
                                  <p:iterate>
                                    <p:tmAbs val="0"/>
                                  </p:iterate>
                                  <p:childTnLst>
                                    <p:set>
                                      <p:cBhvr>
                                        <p:cTn id="17" fill="hold"/>
                                        <p:tgtEl>
                                          <p:spTgt spid="354"/>
                                        </p:tgtEl>
                                        <p:attrNameLst>
                                          <p:attrName>style.visibility</p:attrName>
                                        </p:attrNameLst>
                                      </p:cBhvr>
                                      <p:to>
                                        <p:strVal val="visible"/>
                                      </p:to>
                                    </p:set>
                                    <p:animEffect transition="in" filter="fade">
                                      <p:cBhvr>
                                        <p:cTn id="18" dur="1000"/>
                                        <p:tgtEl>
                                          <p:spTgt spid="354"/>
                                        </p:tgtEl>
                                      </p:cBhvr>
                                    </p:animEffect>
                                  </p:childTnLst>
                                </p:cTn>
                              </p:par>
                            </p:childTnLst>
                          </p:cTn>
                        </p:par>
                        <p:par>
                          <p:cTn id="19" fill="hold">
                            <p:stCondLst>
                              <p:cond delay="2500"/>
                            </p:stCondLst>
                            <p:childTnLst>
                              <p:par>
                                <p:cTn id="20" presetID="10" presetClass="entr" fill="hold" grpId="0" nodeType="afterEffect">
                                  <p:stCondLst>
                                    <p:cond delay="0"/>
                                  </p:stCondLst>
                                  <p:iterate>
                                    <p:tmAbs val="0"/>
                                  </p:iterate>
                                  <p:childTnLst>
                                    <p:set>
                                      <p:cBhvr>
                                        <p:cTn id="21" fill="hold"/>
                                        <p:tgtEl>
                                          <p:spTgt spid="356"/>
                                        </p:tgtEl>
                                        <p:attrNameLst>
                                          <p:attrName>style.visibility</p:attrName>
                                        </p:attrNameLst>
                                      </p:cBhvr>
                                      <p:to>
                                        <p:strVal val="visible"/>
                                      </p:to>
                                    </p:set>
                                    <p:animEffect transition="in" filter="fade">
                                      <p:cBhvr>
                                        <p:cTn id="22" dur="10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54" grpId="0" animBg="1" advAuto="0"/>
      <p:bldP spid="355" grpId="0" animBg="1" advAuto="0"/>
      <p:bldP spid="356"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3464A-F6CE-0C15-81BA-0BB5254CEA2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93DB48B-21AE-1D7F-A858-4865FB082234}"/>
              </a:ext>
            </a:extLst>
          </p:cNvPr>
          <p:cNvSpPr txBox="1"/>
          <p:nvPr/>
        </p:nvSpPr>
        <p:spPr>
          <a:xfrm>
            <a:off x="2851042" y="860721"/>
            <a:ext cx="2675604" cy="830997"/>
          </a:xfrm>
          <a:prstGeom prst="rect">
            <a:avLst/>
          </a:prstGeom>
          <a:solidFill>
            <a:schemeClr val="bg1"/>
          </a:solidFill>
          <a:ln w="38100">
            <a:noFill/>
          </a:ln>
        </p:spPr>
        <p:txBody>
          <a:bodyPr wrap="none" rtlCol="0">
            <a:spAutoFit/>
          </a:bodyPr>
          <a:lstStyle/>
          <a:p>
            <a:r>
              <a:rPr lang="en-US" sz="4800" dirty="0"/>
              <a:t>' methods</a:t>
            </a:r>
          </a:p>
        </p:txBody>
      </p:sp>
      <p:sp>
        <p:nvSpPr>
          <p:cNvPr id="2" name="TextBox 1">
            <a:extLst>
              <a:ext uri="{FF2B5EF4-FFF2-40B4-BE49-F238E27FC236}">
                <a16:creationId xmlns:a16="http://schemas.microsoft.com/office/drawing/2014/main" id="{721EBD31-C27B-1559-5669-9A0871F32504}"/>
              </a:ext>
            </a:extLst>
          </p:cNvPr>
          <p:cNvSpPr txBox="1"/>
          <p:nvPr/>
        </p:nvSpPr>
        <p:spPr>
          <a:xfrm>
            <a:off x="468426" y="855878"/>
            <a:ext cx="2488502" cy="830997"/>
          </a:xfrm>
          <a:prstGeom prst="rect">
            <a:avLst/>
          </a:prstGeom>
          <a:solidFill>
            <a:schemeClr val="bg1"/>
          </a:solidFill>
        </p:spPr>
        <p:txBody>
          <a:bodyPr wrap="none" rtlCol="0">
            <a:spAutoFit/>
          </a:bodyPr>
          <a:lstStyle/>
          <a:p>
            <a:r>
              <a:rPr lang="en-US" sz="4800" dirty="0">
                <a:solidFill>
                  <a:srgbClr val="FF0000"/>
                </a:solidFill>
              </a:rPr>
              <a:t>Attackers</a:t>
            </a:r>
          </a:p>
        </p:txBody>
      </p:sp>
      <p:sp>
        <p:nvSpPr>
          <p:cNvPr id="3" name="TextBox 2">
            <a:extLst>
              <a:ext uri="{FF2B5EF4-FFF2-40B4-BE49-F238E27FC236}">
                <a16:creationId xmlns:a16="http://schemas.microsoft.com/office/drawing/2014/main" id="{04C889D8-B24C-F66C-B89A-2252DA18CECB}"/>
              </a:ext>
            </a:extLst>
          </p:cNvPr>
          <p:cNvSpPr txBox="1"/>
          <p:nvPr/>
        </p:nvSpPr>
        <p:spPr>
          <a:xfrm>
            <a:off x="4371008" y="3013501"/>
            <a:ext cx="3449983" cy="830997"/>
          </a:xfrm>
          <a:prstGeom prst="rect">
            <a:avLst/>
          </a:prstGeom>
          <a:solidFill>
            <a:srgbClr val="FFFF00"/>
          </a:solidFill>
        </p:spPr>
        <p:txBody>
          <a:bodyPr wrap="none" rtlCol="0">
            <a:spAutoFit/>
          </a:bodyPr>
          <a:lstStyle/>
          <a:p>
            <a:r>
              <a:rPr lang="en-US" sz="2400" dirty="0">
                <a:solidFill>
                  <a:schemeClr val="bg1"/>
                </a:solidFill>
              </a:rPr>
              <a:t>Social engineering-based: </a:t>
            </a:r>
            <a:br>
              <a:rPr lang="en-US" sz="2400" dirty="0">
                <a:solidFill>
                  <a:schemeClr val="bg1"/>
                </a:solidFill>
              </a:rPr>
            </a:br>
            <a:r>
              <a:rPr lang="en-US" sz="2400" dirty="0">
                <a:solidFill>
                  <a:schemeClr val="bg1"/>
                </a:solidFill>
              </a:rPr>
              <a:t>Exploiting the human</a:t>
            </a:r>
          </a:p>
        </p:txBody>
      </p:sp>
      <p:pic>
        <p:nvPicPr>
          <p:cNvPr id="4" name="Picture 14" descr="Picture 14">
            <a:extLst>
              <a:ext uri="{FF2B5EF4-FFF2-40B4-BE49-F238E27FC236}">
                <a16:creationId xmlns:a16="http://schemas.microsoft.com/office/drawing/2014/main" id="{A533B311-D50D-98AF-0E99-6E0FABB2EEE8}"/>
              </a:ext>
            </a:extLst>
          </p:cNvPr>
          <p:cNvPicPr>
            <a:picLocks noChangeAspect="1"/>
          </p:cNvPicPr>
          <p:nvPr/>
        </p:nvPicPr>
        <p:blipFill>
          <a:blip r:embed="rId3"/>
          <a:stretch>
            <a:fillRect/>
          </a:stretch>
        </p:blipFill>
        <p:spPr>
          <a:xfrm>
            <a:off x="10069370" y="2154069"/>
            <a:ext cx="1114332" cy="1114332"/>
          </a:xfrm>
          <a:prstGeom prst="rect">
            <a:avLst/>
          </a:prstGeom>
          <a:ln w="12700">
            <a:miter lim="400000"/>
          </a:ln>
        </p:spPr>
      </p:pic>
      <p:pic>
        <p:nvPicPr>
          <p:cNvPr id="6" name="Picture 17" descr="Picture 17">
            <a:extLst>
              <a:ext uri="{FF2B5EF4-FFF2-40B4-BE49-F238E27FC236}">
                <a16:creationId xmlns:a16="http://schemas.microsoft.com/office/drawing/2014/main" id="{93935062-6E94-274E-FACD-FC2EA5B66115}"/>
              </a:ext>
            </a:extLst>
          </p:cNvPr>
          <p:cNvPicPr>
            <a:picLocks noChangeAspect="1"/>
          </p:cNvPicPr>
          <p:nvPr/>
        </p:nvPicPr>
        <p:blipFill>
          <a:blip r:embed="rId4"/>
          <a:stretch>
            <a:fillRect/>
          </a:stretch>
        </p:blipFill>
        <p:spPr>
          <a:xfrm>
            <a:off x="10069370" y="3397696"/>
            <a:ext cx="1114332" cy="1114332"/>
          </a:xfrm>
          <a:prstGeom prst="rect">
            <a:avLst/>
          </a:prstGeom>
          <a:ln w="12700">
            <a:miter lim="400000"/>
          </a:ln>
        </p:spPr>
      </p:pic>
      <p:sp>
        <p:nvSpPr>
          <p:cNvPr id="8" name="TextBox 7">
            <a:extLst>
              <a:ext uri="{FF2B5EF4-FFF2-40B4-BE49-F238E27FC236}">
                <a16:creationId xmlns:a16="http://schemas.microsoft.com/office/drawing/2014/main" id="{A97D2AE7-26A9-32FD-FA18-C0963E7F2275}"/>
              </a:ext>
            </a:extLst>
          </p:cNvPr>
          <p:cNvSpPr txBox="1"/>
          <p:nvPr/>
        </p:nvSpPr>
        <p:spPr>
          <a:xfrm>
            <a:off x="9726121" y="5142752"/>
            <a:ext cx="1570366" cy="830997"/>
          </a:xfrm>
          <a:prstGeom prst="rect">
            <a:avLst/>
          </a:prstGeom>
          <a:noFill/>
        </p:spPr>
        <p:txBody>
          <a:bodyPr wrap="none" rtlCol="0">
            <a:spAutoFit/>
          </a:bodyPr>
          <a:lstStyle/>
          <a:p>
            <a:r>
              <a:rPr lang="en-US" sz="4800" dirty="0"/>
              <a:t>Users</a:t>
            </a:r>
          </a:p>
        </p:txBody>
      </p:sp>
      <p:pic>
        <p:nvPicPr>
          <p:cNvPr id="9" name="Picture 8">
            <a:extLst>
              <a:ext uri="{FF2B5EF4-FFF2-40B4-BE49-F238E27FC236}">
                <a16:creationId xmlns:a16="http://schemas.microsoft.com/office/drawing/2014/main" id="{7F1C3CEF-DD8D-108E-C783-B94C6E51C3CF}"/>
              </a:ext>
            </a:extLst>
          </p:cNvPr>
          <p:cNvPicPr>
            <a:picLocks noChangeAspect="1"/>
          </p:cNvPicPr>
          <p:nvPr/>
        </p:nvPicPr>
        <p:blipFill>
          <a:blip r:embed="rId5"/>
          <a:stretch>
            <a:fillRect/>
          </a:stretch>
        </p:blipFill>
        <p:spPr>
          <a:xfrm>
            <a:off x="1008298" y="2711235"/>
            <a:ext cx="1602185" cy="1734597"/>
          </a:xfrm>
          <a:prstGeom prst="rect">
            <a:avLst/>
          </a:prstGeom>
        </p:spPr>
      </p:pic>
    </p:spTree>
    <p:extLst>
      <p:ext uri="{BB962C8B-B14F-4D97-AF65-F5344CB8AC3E}">
        <p14:creationId xmlns:p14="http://schemas.microsoft.com/office/powerpoint/2010/main" val="2223255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par>
                                <p:cTn id="12" presetID="9"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DA2CE-C6C3-D614-734E-3F7EAC09CF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A09EE5-05CB-9655-7A6F-29B53C01040F}"/>
              </a:ext>
            </a:extLst>
          </p:cNvPr>
          <p:cNvSpPr>
            <a:spLocks noGrp="1"/>
          </p:cNvSpPr>
          <p:nvPr>
            <p:ph type="title"/>
          </p:nvPr>
        </p:nvSpPr>
        <p:spPr/>
        <p:txBody>
          <a:bodyPr/>
          <a:lstStyle/>
          <a:p>
            <a:r>
              <a:rPr lang="en-US" dirty="0"/>
              <a:t>Social engineering</a:t>
            </a:r>
          </a:p>
        </p:txBody>
      </p:sp>
      <p:sp>
        <p:nvSpPr>
          <p:cNvPr id="3" name="Content Placeholder 2">
            <a:extLst>
              <a:ext uri="{FF2B5EF4-FFF2-40B4-BE49-F238E27FC236}">
                <a16:creationId xmlns:a16="http://schemas.microsoft.com/office/drawing/2014/main" id="{1B26772D-198C-E5DA-E08D-762EBD830EBC}"/>
              </a:ext>
            </a:extLst>
          </p:cNvPr>
          <p:cNvSpPr>
            <a:spLocks noGrp="1"/>
          </p:cNvSpPr>
          <p:nvPr>
            <p:ph idx="1"/>
          </p:nvPr>
        </p:nvSpPr>
        <p:spPr>
          <a:xfrm>
            <a:off x="838200" y="1825625"/>
            <a:ext cx="6036733" cy="4351338"/>
          </a:xfrm>
        </p:spPr>
        <p:txBody>
          <a:bodyPr>
            <a:normAutofit fontScale="92500" lnSpcReduction="20000"/>
          </a:bodyPr>
          <a:lstStyle/>
          <a:p>
            <a:r>
              <a:rPr lang="en-US" dirty="0"/>
              <a:t>Social engineering is a type of psychological attack</a:t>
            </a:r>
          </a:p>
          <a:p>
            <a:pPr lvl="1"/>
            <a:r>
              <a:rPr lang="en-US" dirty="0"/>
              <a:t>Misleads target into doing something the attacker wants</a:t>
            </a:r>
          </a:p>
          <a:p>
            <a:pPr lvl="1"/>
            <a:r>
              <a:rPr lang="en-US" dirty="0"/>
              <a:t>Phishing is a kind of social engineering attack</a:t>
            </a:r>
          </a:p>
          <a:p>
            <a:r>
              <a:rPr lang="en-US" dirty="0"/>
              <a:t>Vectors: Phone call, text message, etc.</a:t>
            </a:r>
          </a:p>
          <a:p>
            <a:r>
              <a:rPr lang="en-US" dirty="0"/>
              <a:t>Signs</a:t>
            </a:r>
          </a:p>
          <a:p>
            <a:pPr lvl="1"/>
            <a:r>
              <a:rPr lang="en-US" dirty="0"/>
              <a:t>They are creating a sense of urgency</a:t>
            </a:r>
          </a:p>
          <a:p>
            <a:pPr lvl="1"/>
            <a:r>
              <a:rPr lang="en-US" dirty="0"/>
              <a:t>They are asking for information they should already have</a:t>
            </a:r>
          </a:p>
          <a:p>
            <a:pPr lvl="1"/>
            <a:r>
              <a:rPr lang="en-US" dirty="0"/>
              <a:t>The situation is too good to be true</a:t>
            </a:r>
          </a:p>
          <a:p>
            <a:r>
              <a:rPr lang="en-US" dirty="0"/>
              <a:t>Defense: contact claimed source directly (bank, gov’t agency, etc.)</a:t>
            </a:r>
          </a:p>
        </p:txBody>
      </p:sp>
      <p:pic>
        <p:nvPicPr>
          <p:cNvPr id="4" name="Picture 3">
            <a:extLst>
              <a:ext uri="{FF2B5EF4-FFF2-40B4-BE49-F238E27FC236}">
                <a16:creationId xmlns:a16="http://schemas.microsoft.com/office/drawing/2014/main" id="{E47DDBED-B663-7A95-C750-6205220F6F07}"/>
              </a:ext>
            </a:extLst>
          </p:cNvPr>
          <p:cNvPicPr>
            <a:picLocks noChangeAspect="1"/>
          </p:cNvPicPr>
          <p:nvPr/>
        </p:nvPicPr>
        <p:blipFill>
          <a:blip r:embed="rId2"/>
          <a:stretch>
            <a:fillRect/>
          </a:stretch>
        </p:blipFill>
        <p:spPr>
          <a:xfrm>
            <a:off x="6874933" y="1690688"/>
            <a:ext cx="4949907" cy="4351338"/>
          </a:xfrm>
          <a:prstGeom prst="rect">
            <a:avLst/>
          </a:prstGeom>
        </p:spPr>
      </p:pic>
    </p:spTree>
    <p:extLst>
      <p:ext uri="{BB962C8B-B14F-4D97-AF65-F5344CB8AC3E}">
        <p14:creationId xmlns:p14="http://schemas.microsoft.com/office/powerpoint/2010/main" val="30622490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9"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dissolv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dissolv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BB4CE-64B7-09EC-674B-F569125FA9E8}"/>
            </a:ext>
          </a:extLst>
        </p:cNvPr>
        <p:cNvGrpSpPr/>
        <p:nvPr/>
      </p:nvGrpSpPr>
      <p:grpSpPr>
        <a:xfrm>
          <a:off x="0" y="0"/>
          <a:ext cx="0" cy="0"/>
          <a:chOff x="0" y="0"/>
          <a:chExt cx="0" cy="0"/>
        </a:xfrm>
      </p:grpSpPr>
      <p:sp>
        <p:nvSpPr>
          <p:cNvPr id="352" name="Phishing">
            <a:extLst>
              <a:ext uri="{FF2B5EF4-FFF2-40B4-BE49-F238E27FC236}">
                <a16:creationId xmlns:a16="http://schemas.microsoft.com/office/drawing/2014/main" id="{5C710EA3-597D-E715-76F1-449C7842A17E}"/>
              </a:ext>
            </a:extLst>
          </p:cNvPr>
          <p:cNvSpPr txBox="1">
            <a:spLocks noGrp="1"/>
          </p:cNvSpPr>
          <p:nvPr>
            <p:ph type="title"/>
          </p:nvPr>
        </p:nvSpPr>
        <p:spPr>
          <a:prstGeom prst="rect">
            <a:avLst/>
          </a:prstGeom>
        </p:spPr>
        <p:txBody>
          <a:bodyPr/>
          <a:lstStyle/>
          <a:p>
            <a:r>
              <a:rPr lang="en-US" dirty="0"/>
              <a:t>“Protect yourself” training: Does it work?</a:t>
            </a:r>
            <a:endParaRPr dirty="0"/>
          </a:p>
        </p:txBody>
      </p:sp>
      <p:pic>
        <p:nvPicPr>
          <p:cNvPr id="6" name="Picture 5">
            <a:extLst>
              <a:ext uri="{FF2B5EF4-FFF2-40B4-BE49-F238E27FC236}">
                <a16:creationId xmlns:a16="http://schemas.microsoft.com/office/drawing/2014/main" id="{A8EBA5A3-F9C9-71E7-B513-DE47973C8688}"/>
              </a:ext>
            </a:extLst>
          </p:cNvPr>
          <p:cNvPicPr>
            <a:picLocks noChangeAspect="1"/>
          </p:cNvPicPr>
          <p:nvPr/>
        </p:nvPicPr>
        <p:blipFill>
          <a:blip r:embed="rId2"/>
          <a:stretch>
            <a:fillRect/>
          </a:stretch>
        </p:blipFill>
        <p:spPr>
          <a:xfrm>
            <a:off x="3402541" y="1887993"/>
            <a:ext cx="5386917" cy="4970007"/>
          </a:xfrm>
          <a:prstGeom prst="rect">
            <a:avLst/>
          </a:prstGeom>
        </p:spPr>
      </p:pic>
    </p:spTree>
    <p:extLst>
      <p:ext uri="{BB962C8B-B14F-4D97-AF65-F5344CB8AC3E}">
        <p14:creationId xmlns:p14="http://schemas.microsoft.com/office/powerpoint/2010/main" val="23497324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4DBEF-E093-CEE9-E773-7927175D57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7FA2BE-3E0E-61E1-77D9-4BC8645D01FC}"/>
              </a:ext>
            </a:extLst>
          </p:cNvPr>
          <p:cNvSpPr>
            <a:spLocks noGrp="1"/>
          </p:cNvSpPr>
          <p:nvPr>
            <p:ph type="title"/>
          </p:nvPr>
        </p:nvSpPr>
        <p:spPr/>
        <p:txBody>
          <a:bodyPr/>
          <a:lstStyle/>
          <a:p>
            <a:r>
              <a:rPr lang="en-US" dirty="0"/>
              <a:t>Reading</a:t>
            </a:r>
          </a:p>
        </p:txBody>
      </p:sp>
      <p:pic>
        <p:nvPicPr>
          <p:cNvPr id="3" name="Picture 2">
            <a:extLst>
              <a:ext uri="{FF2B5EF4-FFF2-40B4-BE49-F238E27FC236}">
                <a16:creationId xmlns:a16="http://schemas.microsoft.com/office/drawing/2014/main" id="{45518CF3-93A6-A6D9-8E79-4D339939C96E}"/>
              </a:ext>
            </a:extLst>
          </p:cNvPr>
          <p:cNvPicPr>
            <a:picLocks noChangeAspect="1"/>
          </p:cNvPicPr>
          <p:nvPr/>
        </p:nvPicPr>
        <p:blipFill>
          <a:blip r:embed="rId3"/>
          <a:stretch>
            <a:fillRect/>
          </a:stretch>
        </p:blipFill>
        <p:spPr>
          <a:xfrm>
            <a:off x="3149600" y="1690688"/>
            <a:ext cx="5892800" cy="7436827"/>
          </a:xfrm>
          <a:prstGeom prst="rect">
            <a:avLst/>
          </a:prstGeom>
        </p:spPr>
      </p:pic>
    </p:spTree>
    <p:extLst>
      <p:ext uri="{BB962C8B-B14F-4D97-AF65-F5344CB8AC3E}">
        <p14:creationId xmlns:p14="http://schemas.microsoft.com/office/powerpoint/2010/main" val="3204670280"/>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9571F-4464-4900-59E5-F73931A2000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2D4AB9E-D02F-5891-6E9E-21A62DA74DC4}"/>
              </a:ext>
            </a:extLst>
          </p:cNvPr>
          <p:cNvSpPr>
            <a:spLocks noGrp="1"/>
          </p:cNvSpPr>
          <p:nvPr>
            <p:ph type="title"/>
          </p:nvPr>
        </p:nvSpPr>
        <p:spPr/>
        <p:txBody>
          <a:bodyPr/>
          <a:lstStyle/>
          <a:p>
            <a:r>
              <a:rPr lang="en-US" dirty="0"/>
              <a:t>Key research questions</a:t>
            </a:r>
          </a:p>
        </p:txBody>
      </p:sp>
      <p:sp>
        <p:nvSpPr>
          <p:cNvPr id="4" name="Content Placeholder 3">
            <a:extLst>
              <a:ext uri="{FF2B5EF4-FFF2-40B4-BE49-F238E27FC236}">
                <a16:creationId xmlns:a16="http://schemas.microsoft.com/office/drawing/2014/main" id="{11DFCC23-0C5B-4867-BC54-6F65576B33DB}"/>
              </a:ext>
            </a:extLst>
          </p:cNvPr>
          <p:cNvSpPr>
            <a:spLocks noGrp="1"/>
          </p:cNvSpPr>
          <p:nvPr>
            <p:ph idx="1"/>
          </p:nvPr>
        </p:nvSpPr>
        <p:spPr/>
        <p:txBody>
          <a:bodyPr>
            <a:normAutofit/>
          </a:bodyPr>
          <a:lstStyle/>
          <a:p>
            <a:r>
              <a:rPr lang="en-US" dirty="0"/>
              <a:t>How well do common trainings protect against phishing attacks?</a:t>
            </a:r>
          </a:p>
          <a:p>
            <a:pPr lvl="1"/>
            <a:r>
              <a:rPr lang="en-US" dirty="0"/>
              <a:t>Annual security awareness training &amp; Embedded phishing training</a:t>
            </a:r>
          </a:p>
          <a:p>
            <a:pPr lvl="1"/>
            <a:endParaRPr lang="en-US" dirty="0"/>
          </a:p>
          <a:p>
            <a:r>
              <a:rPr lang="en-US" dirty="0"/>
              <a:t>Do different forms and styles of training have varying levels of </a:t>
            </a:r>
            <a:br>
              <a:rPr lang="en-US" dirty="0"/>
            </a:br>
            <a:r>
              <a:rPr lang="en-US" dirty="0"/>
              <a:t>anti-phishing protection?</a:t>
            </a:r>
          </a:p>
          <a:p>
            <a:pPr lvl="1"/>
            <a:r>
              <a:rPr lang="en-US" dirty="0"/>
              <a:t>Interactive vs. Static material, Generic vs. Contextualized content, etc.</a:t>
            </a:r>
            <a:br>
              <a:rPr lang="en-US" dirty="0"/>
            </a:br>
            <a:endParaRPr lang="en-US" dirty="0"/>
          </a:p>
          <a:p>
            <a:r>
              <a:rPr lang="en-US" dirty="0"/>
              <a:t>What underlying practical factors decrease training’s efficacy?</a:t>
            </a:r>
          </a:p>
          <a:p>
            <a:endParaRPr lang="en-US" dirty="0"/>
          </a:p>
          <a:p>
            <a:endParaRPr lang="en-US" dirty="0"/>
          </a:p>
        </p:txBody>
      </p:sp>
      <p:sp>
        <p:nvSpPr>
          <p:cNvPr id="2" name="Slide Number Placeholder 1">
            <a:extLst>
              <a:ext uri="{FF2B5EF4-FFF2-40B4-BE49-F238E27FC236}">
                <a16:creationId xmlns:a16="http://schemas.microsoft.com/office/drawing/2014/main" id="{7C90AD0E-2ED2-E65E-28E3-104E3B3D32F6}"/>
              </a:ext>
            </a:extLst>
          </p:cNvPr>
          <p:cNvSpPr>
            <a:spLocks noGrp="1"/>
          </p:cNvSpPr>
          <p:nvPr>
            <p:ph type="sldNum" sz="quarter" idx="12"/>
          </p:nvPr>
        </p:nvSpPr>
        <p:spPr/>
        <p:txBody>
          <a:bodyPr/>
          <a:lstStyle/>
          <a:p>
            <a:fld id="{AE486266-A7CF-3546-8CB5-3783C40EFDDA}" type="slidenum">
              <a:rPr lang="en-US" smtClean="0"/>
              <a:t>43</a:t>
            </a:fld>
            <a:endParaRPr lang="en-US"/>
          </a:p>
        </p:txBody>
      </p:sp>
      <p:sp>
        <p:nvSpPr>
          <p:cNvPr id="6" name="Subtitle 4">
            <a:extLst>
              <a:ext uri="{FF2B5EF4-FFF2-40B4-BE49-F238E27FC236}">
                <a16:creationId xmlns:a16="http://schemas.microsoft.com/office/drawing/2014/main" id="{E6864781-654C-F1F4-96C2-EDD3E2F34581}"/>
              </a:ext>
            </a:extLst>
          </p:cNvPr>
          <p:cNvSpPr txBox="1">
            <a:spLocks/>
          </p:cNvSpPr>
          <p:nvPr/>
        </p:nvSpPr>
        <p:spPr>
          <a:xfrm>
            <a:off x="193605" y="6387571"/>
            <a:ext cx="6228966" cy="2679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These slides are based on ones provided by Grant Ho – thanks!</a:t>
            </a:r>
          </a:p>
        </p:txBody>
      </p:sp>
    </p:spTree>
    <p:custDataLst>
      <p:tags r:id="rId1"/>
    </p:custDataLst>
    <p:extLst>
      <p:ext uri="{BB962C8B-B14F-4D97-AF65-F5344CB8AC3E}">
        <p14:creationId xmlns:p14="http://schemas.microsoft.com/office/powerpoint/2010/main" val="4158218155"/>
      </p:ext>
    </p:extLst>
  </p:cSld>
  <p:clrMapOvr>
    <a:masterClrMapping/>
  </p:clrMapOvr>
  <mc:AlternateContent xmlns:mc="http://schemas.openxmlformats.org/markup-compatibility/2006">
    <mc:Choice xmlns:p14="http://schemas.microsoft.com/office/powerpoint/2010/main" Requires="p14">
      <p:transition spd="slow" p14:dur="800" advTm="23521">
        <p:circle/>
      </p:transition>
    </mc:Choice>
    <mc:Fallback>
      <p:transition spd="slow" advTm="23521">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dissolve">
                                      <p:cBhvr>
                                        <p:cTn id="15" dur="500"/>
                                        <p:tgtEl>
                                          <p:spTgt spid="4">
                                            <p:txEl>
                                              <p:pRg st="3" end="3"/>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dissolve">
                                      <p:cBhvr>
                                        <p:cTn id="18" dur="500"/>
                                        <p:tgtEl>
                                          <p:spTgt spid="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dissolve">
                                      <p:cBhvr>
                                        <p:cTn id="2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7D02A-0F9B-3FC6-2F19-2E5B00F1C63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F413FC1-F4C2-8DCF-E8F9-27136727A7DA}"/>
              </a:ext>
            </a:extLst>
          </p:cNvPr>
          <p:cNvSpPr>
            <a:spLocks noGrp="1"/>
          </p:cNvSpPr>
          <p:nvPr>
            <p:ph type="title"/>
          </p:nvPr>
        </p:nvSpPr>
        <p:spPr/>
        <p:txBody>
          <a:bodyPr>
            <a:normAutofit/>
          </a:bodyPr>
          <a:lstStyle/>
          <a:p>
            <a:r>
              <a:rPr lang="en-US" dirty="0"/>
              <a:t>Study Design: Real-world RCT at UCSD Health</a:t>
            </a:r>
          </a:p>
        </p:txBody>
      </p:sp>
      <p:sp>
        <p:nvSpPr>
          <p:cNvPr id="5" name="Content Placeholder 4">
            <a:extLst>
              <a:ext uri="{FF2B5EF4-FFF2-40B4-BE49-F238E27FC236}">
                <a16:creationId xmlns:a16="http://schemas.microsoft.com/office/drawing/2014/main" id="{AF7400CB-5BE0-A3FD-EABC-BCB3FFF38F61}"/>
              </a:ext>
            </a:extLst>
          </p:cNvPr>
          <p:cNvSpPr>
            <a:spLocks noGrp="1"/>
          </p:cNvSpPr>
          <p:nvPr>
            <p:ph idx="1"/>
          </p:nvPr>
        </p:nvSpPr>
        <p:spPr/>
        <p:txBody>
          <a:bodyPr>
            <a:normAutofit fontScale="92500" lnSpcReduction="10000"/>
          </a:bodyPr>
          <a:lstStyle/>
          <a:p>
            <a:pPr marL="0" indent="0">
              <a:spcBef>
                <a:spcPts val="600"/>
              </a:spcBef>
              <a:spcAft>
                <a:spcPts val="600"/>
              </a:spcAft>
              <a:buNone/>
            </a:pPr>
            <a:r>
              <a:rPr lang="en-US" dirty="0">
                <a:solidFill>
                  <a:srgbClr val="0070C0"/>
                </a:solidFill>
              </a:rPr>
              <a:t>UCSD Health: </a:t>
            </a:r>
            <a:r>
              <a:rPr lang="en-US" dirty="0"/>
              <a:t>e</a:t>
            </a:r>
            <a:r>
              <a:rPr lang="en-US" dirty="0">
                <a:sym typeface="Wingdings" panose="05000000000000000000" pitchFamily="2" charset="2"/>
              </a:rPr>
              <a:t>xisting embedded phishing training -&gt; controlled experiment</a:t>
            </a:r>
          </a:p>
          <a:p>
            <a:pPr lvl="1">
              <a:spcBef>
                <a:spcPts val="600"/>
              </a:spcBef>
            </a:pPr>
            <a:r>
              <a:rPr lang="en-US" sz="2600" dirty="0">
                <a:solidFill>
                  <a:srgbClr val="0070C0"/>
                </a:solidFill>
                <a:sym typeface="Wingdings" panose="05000000000000000000" pitchFamily="2" charset="2"/>
              </a:rPr>
              <a:t>19,500+ employees</a:t>
            </a:r>
            <a:r>
              <a:rPr lang="en-US" sz="2600" dirty="0">
                <a:sym typeface="Wingdings" panose="05000000000000000000" pitchFamily="2" charset="2"/>
              </a:rPr>
              <a:t>: anonymized statistics (</a:t>
            </a:r>
            <a:r>
              <a:rPr lang="en-US" sz="2600" dirty="0"/>
              <a:t>IRB &amp; QI approval)</a:t>
            </a:r>
            <a:endParaRPr lang="en-US" sz="2600" dirty="0">
              <a:sym typeface="Wingdings" panose="05000000000000000000" pitchFamily="2" charset="2"/>
            </a:endParaRPr>
          </a:p>
          <a:p>
            <a:pPr lvl="1">
              <a:spcBef>
                <a:spcPts val="600"/>
              </a:spcBef>
            </a:pPr>
            <a:r>
              <a:rPr lang="en-US" sz="2600" dirty="0">
                <a:solidFill>
                  <a:srgbClr val="0070C0"/>
                </a:solidFill>
                <a:sym typeface="Wingdings" panose="05000000000000000000" pitchFamily="2" charset="2"/>
              </a:rPr>
              <a:t>8 months: 10 different phishing emails </a:t>
            </a:r>
            <a:r>
              <a:rPr lang="en-US" sz="2600" dirty="0">
                <a:sym typeface="Wingdings" panose="05000000000000000000" pitchFamily="2" charset="2"/>
              </a:rPr>
              <a:t>of varying sophistication</a:t>
            </a:r>
          </a:p>
          <a:p>
            <a:pPr lvl="1">
              <a:spcBef>
                <a:spcPts val="600"/>
              </a:spcBef>
            </a:pPr>
            <a:r>
              <a:rPr lang="en-US" sz="2600" dirty="0">
                <a:sym typeface="Wingdings" panose="05000000000000000000" pitchFamily="2" charset="2"/>
              </a:rPr>
              <a:t>Clicking on the embedded phishing link = “failed” simulation</a:t>
            </a:r>
            <a:endParaRPr lang="en-US" sz="2600" dirty="0"/>
          </a:p>
          <a:p>
            <a:pPr marL="0" indent="0">
              <a:spcBef>
                <a:spcPts val="600"/>
              </a:spcBef>
              <a:buNone/>
            </a:pPr>
            <a:endParaRPr lang="en-US" dirty="0"/>
          </a:p>
          <a:p>
            <a:pPr marL="0" indent="0">
              <a:spcBef>
                <a:spcPts val="600"/>
              </a:spcBef>
              <a:spcAft>
                <a:spcPts val="600"/>
              </a:spcAft>
              <a:buNone/>
            </a:pPr>
            <a:r>
              <a:rPr lang="en-US" dirty="0"/>
              <a:t>Randomly partitioned all users into 5 training groups </a:t>
            </a:r>
          </a:p>
          <a:p>
            <a:pPr lvl="1">
              <a:spcBef>
                <a:spcPts val="600"/>
              </a:spcBef>
            </a:pPr>
            <a:r>
              <a:rPr lang="en-US" sz="2600" dirty="0">
                <a:solidFill>
                  <a:srgbClr val="0070C0"/>
                </a:solidFill>
              </a:rPr>
              <a:t>1 control group:</a:t>
            </a:r>
            <a:r>
              <a:rPr lang="en-US" sz="2600" dirty="0"/>
              <a:t> no training (“404 not found page”)</a:t>
            </a:r>
            <a:endParaRPr lang="en-US" sz="2600" dirty="0">
              <a:solidFill>
                <a:srgbClr val="0070C0"/>
              </a:solidFill>
            </a:endParaRPr>
          </a:p>
          <a:p>
            <a:pPr lvl="1">
              <a:spcBef>
                <a:spcPts val="600"/>
              </a:spcBef>
            </a:pPr>
            <a:r>
              <a:rPr lang="en-US" sz="2600" dirty="0">
                <a:solidFill>
                  <a:srgbClr val="0070C0"/>
                </a:solidFill>
              </a:rPr>
              <a:t>2 static training groups: </a:t>
            </a:r>
            <a:r>
              <a:rPr lang="en-US" sz="2600" dirty="0"/>
              <a:t>generic vs. customized educational page</a:t>
            </a:r>
          </a:p>
          <a:p>
            <a:pPr lvl="1">
              <a:spcBef>
                <a:spcPts val="600"/>
              </a:spcBef>
            </a:pPr>
            <a:r>
              <a:rPr lang="en-US" sz="2600" dirty="0">
                <a:solidFill>
                  <a:srgbClr val="0070C0"/>
                </a:solidFill>
              </a:rPr>
              <a:t>2 interactive training groups: </a:t>
            </a:r>
            <a:r>
              <a:rPr lang="en-US" sz="2600" dirty="0"/>
              <a:t>generic &amp; customized content</a:t>
            </a:r>
            <a:br>
              <a:rPr lang="en-US" dirty="0"/>
            </a:br>
            <a:endParaRPr lang="en-US" dirty="0"/>
          </a:p>
          <a:p>
            <a:pPr marL="0" indent="0">
              <a:spcBef>
                <a:spcPts val="600"/>
              </a:spcBef>
              <a:spcAft>
                <a:spcPts val="600"/>
              </a:spcAft>
              <a:buNone/>
            </a:pPr>
            <a:r>
              <a:rPr lang="en-US" dirty="0"/>
              <a:t>Statistical analysis of results w/ GLME models to control for confounders </a:t>
            </a:r>
          </a:p>
        </p:txBody>
      </p:sp>
      <p:sp>
        <p:nvSpPr>
          <p:cNvPr id="2" name="Slide Number Placeholder 1">
            <a:extLst>
              <a:ext uri="{FF2B5EF4-FFF2-40B4-BE49-F238E27FC236}">
                <a16:creationId xmlns:a16="http://schemas.microsoft.com/office/drawing/2014/main" id="{D6DAAE14-CC04-C4CB-4EF4-B3819A8A140E}"/>
              </a:ext>
            </a:extLst>
          </p:cNvPr>
          <p:cNvSpPr>
            <a:spLocks noGrp="1"/>
          </p:cNvSpPr>
          <p:nvPr>
            <p:ph type="sldNum" sz="quarter" idx="12"/>
          </p:nvPr>
        </p:nvSpPr>
        <p:spPr/>
        <p:txBody>
          <a:bodyPr/>
          <a:lstStyle/>
          <a:p>
            <a:fld id="{AE486266-A7CF-3546-8CB5-3783C40EFDDA}" type="slidenum">
              <a:rPr lang="en-US" smtClean="0"/>
              <a:t>44</a:t>
            </a:fld>
            <a:endParaRPr lang="en-US"/>
          </a:p>
        </p:txBody>
      </p:sp>
    </p:spTree>
    <p:custDataLst>
      <p:tags r:id="rId1"/>
    </p:custDataLst>
    <p:extLst>
      <p:ext uri="{BB962C8B-B14F-4D97-AF65-F5344CB8AC3E}">
        <p14:creationId xmlns:p14="http://schemas.microsoft.com/office/powerpoint/2010/main" val="535055187"/>
      </p:ext>
    </p:extLst>
  </p:cSld>
  <p:clrMapOvr>
    <a:masterClrMapping/>
  </p:clrMapOvr>
  <p:transition spd="slow" advTm="23521">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fade">
                                      <p:cBhvr>
                                        <p:cTn id="28" dur="500"/>
                                        <p:tgtEl>
                                          <p:spTgt spid="5">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fade">
                                      <p:cBhvr>
                                        <p:cTn id="31" dur="500"/>
                                        <p:tgtEl>
                                          <p:spTgt spid="5">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9" end="9"/>
                                            </p:txEl>
                                          </p:spTgt>
                                        </p:tgtEl>
                                        <p:attrNameLst>
                                          <p:attrName>style.visibility</p:attrName>
                                        </p:attrNameLst>
                                      </p:cBhvr>
                                      <p:to>
                                        <p:strVal val="visible"/>
                                      </p:to>
                                    </p:set>
                                    <p:animEffect transition="in" filter="fade">
                                      <p:cBhvr>
                                        <p:cTn id="36"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AD390-09E2-88AE-5DA4-382580B354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CEECA20-279C-D604-0651-D9AD500AAE66}"/>
              </a:ext>
            </a:extLst>
          </p:cNvPr>
          <p:cNvSpPr>
            <a:spLocks noGrp="1"/>
          </p:cNvSpPr>
          <p:nvPr>
            <p:ph type="title"/>
          </p:nvPr>
        </p:nvSpPr>
        <p:spPr/>
        <p:txBody>
          <a:bodyPr>
            <a:normAutofit/>
          </a:bodyPr>
          <a:lstStyle/>
          <a:p>
            <a:r>
              <a:rPr lang="en-US" sz="3600" dirty="0"/>
              <a:t>Result: Embedded Phishing Training has Minimal Benefit</a:t>
            </a:r>
          </a:p>
        </p:txBody>
      </p:sp>
      <p:sp>
        <p:nvSpPr>
          <p:cNvPr id="2" name="Slide Number Placeholder 1">
            <a:extLst>
              <a:ext uri="{FF2B5EF4-FFF2-40B4-BE49-F238E27FC236}">
                <a16:creationId xmlns:a16="http://schemas.microsoft.com/office/drawing/2014/main" id="{8FC9100E-6E6A-08B3-A451-EE3D1F648D71}"/>
              </a:ext>
            </a:extLst>
          </p:cNvPr>
          <p:cNvSpPr>
            <a:spLocks noGrp="1"/>
          </p:cNvSpPr>
          <p:nvPr>
            <p:ph type="sldNum" sz="quarter" idx="12"/>
          </p:nvPr>
        </p:nvSpPr>
        <p:spPr/>
        <p:txBody>
          <a:bodyPr/>
          <a:lstStyle/>
          <a:p>
            <a:fld id="{AE486266-A7CF-3546-8CB5-3783C40EFDDA}" type="slidenum">
              <a:rPr lang="en-US" smtClean="0"/>
              <a:t>45</a:t>
            </a:fld>
            <a:endParaRPr lang="en-US"/>
          </a:p>
        </p:txBody>
      </p:sp>
      <p:sp>
        <p:nvSpPr>
          <p:cNvPr id="6" name="Content Placeholder 2">
            <a:extLst>
              <a:ext uri="{FF2B5EF4-FFF2-40B4-BE49-F238E27FC236}">
                <a16:creationId xmlns:a16="http://schemas.microsoft.com/office/drawing/2014/main" id="{0C4E9732-D891-1DBD-B466-D6C8DD91273B}"/>
              </a:ext>
            </a:extLst>
          </p:cNvPr>
          <p:cNvSpPr>
            <a:spLocks noGrp="1"/>
          </p:cNvSpPr>
          <p:nvPr>
            <p:ph idx="4294967295"/>
          </p:nvPr>
        </p:nvSpPr>
        <p:spPr>
          <a:xfrm>
            <a:off x="722291" y="5248275"/>
            <a:ext cx="10937875" cy="1108075"/>
          </a:xfrm>
        </p:spPr>
        <p:txBody>
          <a:bodyPr>
            <a:normAutofit/>
          </a:bodyPr>
          <a:lstStyle/>
          <a:p>
            <a:pPr marL="0" indent="0" algn="ctr">
              <a:spcAft>
                <a:spcPts val="600"/>
              </a:spcAft>
              <a:buNone/>
            </a:pPr>
            <a:r>
              <a:rPr lang="en-US" sz="2600" b="1" dirty="0">
                <a:solidFill>
                  <a:srgbClr val="0070C0"/>
                </a:solidFill>
              </a:rPr>
              <a:t>Overall, training yielded only a 1.7% average improvement over control group</a:t>
            </a:r>
          </a:p>
          <a:p>
            <a:pPr lvl="1">
              <a:spcAft>
                <a:spcPts val="600"/>
              </a:spcAft>
            </a:pPr>
            <a:r>
              <a:rPr lang="en-US" sz="2200" dirty="0"/>
              <a:t>See paper for additional analysis &amp; statistical models</a:t>
            </a:r>
          </a:p>
        </p:txBody>
      </p:sp>
      <p:graphicFrame>
        <p:nvGraphicFramePr>
          <p:cNvPr id="3" name="Table 2">
            <a:extLst>
              <a:ext uri="{FF2B5EF4-FFF2-40B4-BE49-F238E27FC236}">
                <a16:creationId xmlns:a16="http://schemas.microsoft.com/office/drawing/2014/main" id="{326695E3-21A2-AF26-28A9-B350C1C2FA99}"/>
              </a:ext>
            </a:extLst>
          </p:cNvPr>
          <p:cNvGraphicFramePr>
            <a:graphicFrameLocks noGrp="1"/>
          </p:cNvGraphicFramePr>
          <p:nvPr>
            <p:extLst>
              <p:ext uri="{D42A27DB-BD31-4B8C-83A1-F6EECF244321}">
                <p14:modId xmlns:p14="http://schemas.microsoft.com/office/powerpoint/2010/main" val="3548497349"/>
              </p:ext>
            </p:extLst>
          </p:nvPr>
        </p:nvGraphicFramePr>
        <p:xfrm>
          <a:off x="722291" y="1544888"/>
          <a:ext cx="10842746" cy="3566160"/>
        </p:xfrm>
        <a:graphic>
          <a:graphicData uri="http://schemas.openxmlformats.org/drawingml/2006/table">
            <a:tbl>
              <a:tblPr firstRow="1" bandRow="1">
                <a:tableStyleId>{5C22544A-7EE6-4342-B048-85BDC9FD1C3A}</a:tableStyleId>
              </a:tblPr>
              <a:tblGrid>
                <a:gridCol w="1709017">
                  <a:extLst>
                    <a:ext uri="{9D8B030D-6E8A-4147-A177-3AD203B41FA5}">
                      <a16:colId xmlns:a16="http://schemas.microsoft.com/office/drawing/2014/main" val="20000"/>
                    </a:ext>
                  </a:extLst>
                </a:gridCol>
                <a:gridCol w="1137818">
                  <a:extLst>
                    <a:ext uri="{9D8B030D-6E8A-4147-A177-3AD203B41FA5}">
                      <a16:colId xmlns:a16="http://schemas.microsoft.com/office/drawing/2014/main" val="20001"/>
                    </a:ext>
                  </a:extLst>
                </a:gridCol>
                <a:gridCol w="1758137">
                  <a:extLst>
                    <a:ext uri="{9D8B030D-6E8A-4147-A177-3AD203B41FA5}">
                      <a16:colId xmlns:a16="http://schemas.microsoft.com/office/drawing/2014/main" val="20002"/>
                    </a:ext>
                  </a:extLst>
                </a:gridCol>
                <a:gridCol w="1967053">
                  <a:extLst>
                    <a:ext uri="{9D8B030D-6E8A-4147-A177-3AD203B41FA5}">
                      <a16:colId xmlns:a16="http://schemas.microsoft.com/office/drawing/2014/main" val="2993023436"/>
                    </a:ext>
                  </a:extLst>
                </a:gridCol>
                <a:gridCol w="2166533">
                  <a:extLst>
                    <a:ext uri="{9D8B030D-6E8A-4147-A177-3AD203B41FA5}">
                      <a16:colId xmlns:a16="http://schemas.microsoft.com/office/drawing/2014/main" val="20003"/>
                    </a:ext>
                  </a:extLst>
                </a:gridCol>
                <a:gridCol w="2104188">
                  <a:extLst>
                    <a:ext uri="{9D8B030D-6E8A-4147-A177-3AD203B41FA5}">
                      <a16:colId xmlns:a16="http://schemas.microsoft.com/office/drawing/2014/main" val="20005"/>
                    </a:ext>
                  </a:extLst>
                </a:gridCol>
              </a:tblGrid>
              <a:tr h="0">
                <a:tc>
                  <a:txBody>
                    <a:bodyPr/>
                    <a:lstStyle/>
                    <a:p>
                      <a:r>
                        <a:rPr sz="1800" b="1" dirty="0">
                          <a:solidFill>
                            <a:schemeClr val="tx1"/>
                          </a:solidFill>
                        </a:rPr>
                        <a:t>Phishing Lure</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sz="1800" b="1" dirty="0">
                          <a:solidFill>
                            <a:schemeClr val="tx1"/>
                          </a:solidFill>
                        </a:rPr>
                        <a:t>Control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5000"/>
                      </a:schemeClr>
                    </a:solidFill>
                  </a:tcPr>
                </a:tc>
                <a:tc>
                  <a:txBody>
                    <a:bodyPr/>
                    <a:lstStyle/>
                    <a:p>
                      <a:pPr algn="r"/>
                      <a:r>
                        <a:rPr sz="1800" b="1" dirty="0">
                          <a:solidFill>
                            <a:schemeClr val="tx1"/>
                          </a:solidFill>
                        </a:rPr>
                        <a:t>Generic Static</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r>
                        <a:rPr sz="1800" b="1" dirty="0">
                          <a:solidFill>
                            <a:schemeClr val="tx1"/>
                          </a:solidFill>
                        </a:rPr>
                        <a:t>Context</a:t>
                      </a:r>
                      <a:r>
                        <a:rPr lang="en-US" sz="1800" b="1" dirty="0">
                          <a:solidFill>
                            <a:schemeClr val="tx1"/>
                          </a:solidFill>
                        </a:rPr>
                        <a:t>.</a:t>
                      </a:r>
                      <a:r>
                        <a:rPr sz="1800" b="1" dirty="0">
                          <a:solidFill>
                            <a:schemeClr val="tx1"/>
                          </a:solidFill>
                        </a:rPr>
                        <a:t> Static</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r>
                        <a:rPr sz="1800" b="1" dirty="0">
                          <a:solidFill>
                            <a:schemeClr val="tx1"/>
                          </a:solidFill>
                        </a:rPr>
                        <a:t>Generic Interactive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r"/>
                      <a:r>
                        <a:rPr sz="1800" b="1" dirty="0">
                          <a:solidFill>
                            <a:schemeClr val="tx1"/>
                          </a:solidFill>
                        </a:rPr>
                        <a:t>Context</a:t>
                      </a:r>
                      <a:r>
                        <a:rPr lang="en-US" sz="1800" b="1" dirty="0">
                          <a:solidFill>
                            <a:schemeClr val="tx1"/>
                          </a:solidFill>
                        </a:rPr>
                        <a:t>.</a:t>
                      </a:r>
                      <a:r>
                        <a:rPr sz="1800" b="1" dirty="0">
                          <a:solidFill>
                            <a:schemeClr val="tx1"/>
                          </a:solidFill>
                        </a:rPr>
                        <a:t> Interactive</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0">
                <a:tc>
                  <a:txBody>
                    <a:bodyPr/>
                    <a:lstStyle/>
                    <a:p>
                      <a:r>
                        <a:rPr sz="1500" dirty="0">
                          <a:solidFill>
                            <a:schemeClr val="tx1"/>
                          </a:solidFill>
                        </a:rPr>
                        <a:t>Login Account</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sz="1500" dirty="0">
                          <a:solidFill>
                            <a:schemeClr val="tx1"/>
                          </a:solidFill>
                        </a:rPr>
                        <a:t>3.44%</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5000"/>
                      </a:schemeClr>
                    </a:solidFill>
                  </a:tcPr>
                </a:tc>
                <a:tc>
                  <a:txBody>
                    <a:bodyPr/>
                    <a:lstStyle/>
                    <a:p>
                      <a:pPr algn="r"/>
                      <a:r>
                        <a:rPr sz="1500" dirty="0">
                          <a:solidFill>
                            <a:schemeClr val="tx1"/>
                          </a:solidFill>
                        </a:rPr>
                        <a:t>1.14%</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r>
                        <a:rPr sz="1500" dirty="0">
                          <a:solidFill>
                            <a:schemeClr val="tx1"/>
                          </a:solidFill>
                        </a:rPr>
                        <a:t>1.27%</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r>
                        <a:rPr sz="1500" dirty="0">
                          <a:solidFill>
                            <a:schemeClr val="tx1"/>
                          </a:solidFill>
                        </a:rPr>
                        <a:t>0.97%</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r"/>
                      <a:r>
                        <a:rPr sz="1500">
                          <a:solidFill>
                            <a:schemeClr val="tx1"/>
                          </a:solidFill>
                        </a:rPr>
                        <a:t>1.13%</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1"/>
                  </a:ext>
                </a:extLst>
              </a:tr>
              <a:tr h="0">
                <a:tc>
                  <a:txBody>
                    <a:bodyPr/>
                    <a:lstStyle/>
                    <a:p>
                      <a:r>
                        <a:rPr sz="1500">
                          <a:solidFill>
                            <a:schemeClr val="tx1"/>
                          </a:solidFill>
                        </a:rPr>
                        <a:t>Outlook Pwd</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sz="1500" dirty="0">
                          <a:solidFill>
                            <a:schemeClr val="tx1"/>
                          </a:solidFill>
                        </a:rPr>
                        <a:t>1.62%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5000"/>
                      </a:schemeClr>
                    </a:solidFill>
                  </a:tcPr>
                </a:tc>
                <a:tc>
                  <a:txBody>
                    <a:bodyPr/>
                    <a:lstStyle/>
                    <a:p>
                      <a:pPr algn="r"/>
                      <a:r>
                        <a:rPr sz="1500" dirty="0">
                          <a:solidFill>
                            <a:schemeClr val="tx1"/>
                          </a:solidFill>
                        </a:rPr>
                        <a:t>1.72%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r>
                        <a:rPr sz="1500" dirty="0">
                          <a:solidFill>
                            <a:schemeClr val="tx1"/>
                          </a:solidFill>
                        </a:rPr>
                        <a:t>2.41%</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r>
                        <a:rPr sz="1500" dirty="0">
                          <a:solidFill>
                            <a:schemeClr val="tx1"/>
                          </a:solidFill>
                        </a:rPr>
                        <a:t>1.85%</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r"/>
                      <a:r>
                        <a:rPr sz="1500">
                          <a:solidFill>
                            <a:schemeClr val="tx1"/>
                          </a:solidFill>
                        </a:rPr>
                        <a:t>1.52%</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2"/>
                  </a:ext>
                </a:extLst>
              </a:tr>
              <a:tr h="0">
                <a:tc>
                  <a:txBody>
                    <a:bodyPr/>
                    <a:lstStyle/>
                    <a:p>
                      <a:r>
                        <a:rPr sz="1500">
                          <a:solidFill>
                            <a:schemeClr val="tx1"/>
                          </a:solidFill>
                        </a:rPr>
                        <a:t>John Davis</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sz="1500" dirty="0">
                          <a:solidFill>
                            <a:schemeClr val="tx1"/>
                          </a:solidFill>
                        </a:rPr>
                        <a:t>9.56%</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5000"/>
                      </a:schemeClr>
                    </a:solidFill>
                  </a:tcPr>
                </a:tc>
                <a:tc>
                  <a:txBody>
                    <a:bodyPr/>
                    <a:lstStyle/>
                    <a:p>
                      <a:pPr algn="r"/>
                      <a:r>
                        <a:rPr sz="1500" dirty="0">
                          <a:solidFill>
                            <a:schemeClr val="tx1"/>
                          </a:solidFill>
                        </a:rPr>
                        <a:t>7.01%</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r>
                        <a:rPr sz="1500" dirty="0">
                          <a:solidFill>
                            <a:schemeClr val="tx1"/>
                          </a:solidFill>
                        </a:rPr>
                        <a:t>6.38%</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r>
                        <a:rPr sz="1500" dirty="0">
                          <a:solidFill>
                            <a:schemeClr val="tx1"/>
                          </a:solidFill>
                        </a:rPr>
                        <a:t>6.4%</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r"/>
                      <a:r>
                        <a:rPr sz="1500">
                          <a:solidFill>
                            <a:schemeClr val="tx1"/>
                          </a:solidFill>
                        </a:rPr>
                        <a:t>7.45%</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3"/>
                  </a:ext>
                </a:extLst>
              </a:tr>
              <a:tr h="0">
                <a:tc>
                  <a:txBody>
                    <a:bodyPr/>
                    <a:lstStyle/>
                    <a:p>
                      <a:r>
                        <a:rPr sz="1500">
                          <a:solidFill>
                            <a:schemeClr val="tx1"/>
                          </a:solidFill>
                        </a:rPr>
                        <a:t>Docusign</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sz="1500" dirty="0">
                          <a:solidFill>
                            <a:schemeClr val="tx1"/>
                          </a:solidFill>
                        </a:rPr>
                        <a:t>11.06%</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5000"/>
                      </a:schemeClr>
                    </a:solidFill>
                  </a:tcPr>
                </a:tc>
                <a:tc>
                  <a:txBody>
                    <a:bodyPr/>
                    <a:lstStyle/>
                    <a:p>
                      <a:pPr algn="r"/>
                      <a:r>
                        <a:rPr sz="1500" dirty="0">
                          <a:solidFill>
                            <a:schemeClr val="tx1"/>
                          </a:solidFill>
                        </a:rPr>
                        <a:t>9.98%</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r>
                        <a:rPr sz="1500" dirty="0">
                          <a:solidFill>
                            <a:schemeClr val="tx1"/>
                          </a:solidFill>
                        </a:rPr>
                        <a:t>10.2%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r>
                        <a:rPr sz="1500" dirty="0">
                          <a:solidFill>
                            <a:schemeClr val="tx1"/>
                          </a:solidFill>
                        </a:rPr>
                        <a:t>10.05%</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r"/>
                      <a:r>
                        <a:rPr sz="1500">
                          <a:solidFill>
                            <a:schemeClr val="tx1"/>
                          </a:solidFill>
                        </a:rPr>
                        <a:t>9.75%</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4"/>
                  </a:ext>
                </a:extLst>
              </a:tr>
              <a:tr h="0">
                <a:tc>
                  <a:txBody>
                    <a:bodyPr/>
                    <a:lstStyle/>
                    <a:p>
                      <a:r>
                        <a:rPr sz="1500">
                          <a:solidFill>
                            <a:schemeClr val="tx1"/>
                          </a:solidFill>
                        </a:rPr>
                        <a:t>OneDrive Medical</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sz="1500" dirty="0">
                          <a:solidFill>
                            <a:schemeClr val="tx1"/>
                          </a:solidFill>
                        </a:rPr>
                        <a:t>9.89%</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5000"/>
                      </a:schemeClr>
                    </a:solidFill>
                  </a:tcPr>
                </a:tc>
                <a:tc>
                  <a:txBody>
                    <a:bodyPr/>
                    <a:lstStyle/>
                    <a:p>
                      <a:pPr algn="r"/>
                      <a:r>
                        <a:rPr sz="1500" dirty="0">
                          <a:solidFill>
                            <a:schemeClr val="tx1"/>
                          </a:solidFill>
                        </a:rPr>
                        <a:t>9.37%</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r>
                        <a:rPr sz="1500" dirty="0">
                          <a:solidFill>
                            <a:schemeClr val="tx1"/>
                          </a:solidFill>
                        </a:rPr>
                        <a:t>8.54%</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r>
                        <a:rPr sz="1500" dirty="0">
                          <a:solidFill>
                            <a:schemeClr val="tx1"/>
                          </a:solidFill>
                        </a:rPr>
                        <a:t>9.25%</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r"/>
                      <a:r>
                        <a:rPr sz="1500">
                          <a:solidFill>
                            <a:schemeClr val="tx1"/>
                          </a:solidFill>
                        </a:rPr>
                        <a:t>9.16%</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5"/>
                  </a:ext>
                </a:extLst>
              </a:tr>
              <a:tr h="0">
                <a:tc>
                  <a:txBody>
                    <a:bodyPr/>
                    <a:lstStyle/>
                    <a:p>
                      <a:r>
                        <a:rPr sz="1500">
                          <a:solidFill>
                            <a:schemeClr val="tx1"/>
                          </a:solidFill>
                        </a:rPr>
                        <a:t>Open Enroll</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sz="1500" dirty="0">
                          <a:solidFill>
                            <a:schemeClr val="tx1"/>
                          </a:solidFill>
                        </a:rPr>
                        <a:t>9.02%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5000"/>
                      </a:schemeClr>
                    </a:solidFill>
                  </a:tcPr>
                </a:tc>
                <a:tc>
                  <a:txBody>
                    <a:bodyPr/>
                    <a:lstStyle/>
                    <a:p>
                      <a:pPr algn="r"/>
                      <a:r>
                        <a:rPr sz="1500" dirty="0">
                          <a:solidFill>
                            <a:schemeClr val="tx1"/>
                          </a:solidFill>
                        </a:rPr>
                        <a:t>6.67%</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r>
                        <a:rPr sz="1500" dirty="0">
                          <a:solidFill>
                            <a:schemeClr val="tx1"/>
                          </a:solidFill>
                        </a:rPr>
                        <a:t>6.68%</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r>
                        <a:rPr sz="1500">
                          <a:solidFill>
                            <a:schemeClr val="tx1"/>
                          </a:solidFill>
                        </a:rPr>
                        <a:t>7.01%</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r"/>
                      <a:r>
                        <a:rPr sz="1500" dirty="0">
                          <a:solidFill>
                            <a:schemeClr val="tx1"/>
                          </a:solidFill>
                        </a:rPr>
                        <a:t>6.76%</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6"/>
                  </a:ext>
                </a:extLst>
              </a:tr>
              <a:tr h="0">
                <a:tc>
                  <a:txBody>
                    <a:bodyPr/>
                    <a:lstStyle/>
                    <a:p>
                      <a:r>
                        <a:rPr sz="1500">
                          <a:solidFill>
                            <a:schemeClr val="tx1"/>
                          </a:solidFill>
                        </a:rPr>
                        <a:t>Vacation Policy</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sz="1500" dirty="0">
                          <a:solidFill>
                            <a:schemeClr val="tx1"/>
                          </a:solidFill>
                        </a:rPr>
                        <a:t>31.02%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5000"/>
                      </a:schemeClr>
                    </a:solidFill>
                  </a:tcPr>
                </a:tc>
                <a:tc>
                  <a:txBody>
                    <a:bodyPr/>
                    <a:lstStyle/>
                    <a:p>
                      <a:pPr algn="r"/>
                      <a:r>
                        <a:rPr sz="1500" dirty="0">
                          <a:solidFill>
                            <a:schemeClr val="tx1"/>
                          </a:solidFill>
                        </a:rPr>
                        <a:t>30.58%</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r>
                        <a:rPr sz="1500" dirty="0">
                          <a:solidFill>
                            <a:schemeClr val="tx1"/>
                          </a:solidFill>
                        </a:rPr>
                        <a:t>31.99%</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r>
                        <a:rPr sz="1500">
                          <a:solidFill>
                            <a:schemeClr val="tx1"/>
                          </a:solidFill>
                        </a:rPr>
                        <a:t>30.58%</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r"/>
                      <a:r>
                        <a:rPr sz="1500" dirty="0">
                          <a:solidFill>
                            <a:schemeClr val="tx1"/>
                          </a:solidFill>
                        </a:rPr>
                        <a:t>29.85%</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7"/>
                  </a:ext>
                </a:extLst>
              </a:tr>
              <a:tr h="0">
                <a:tc>
                  <a:txBody>
                    <a:bodyPr/>
                    <a:lstStyle/>
                    <a:p>
                      <a:r>
                        <a:rPr sz="1500">
                          <a:solidFill>
                            <a:schemeClr val="tx1"/>
                          </a:solidFill>
                        </a:rPr>
                        <a:t>Traffic Ticket</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sz="1500" dirty="0">
                          <a:solidFill>
                            <a:schemeClr val="tx1"/>
                          </a:solidFill>
                        </a:rPr>
                        <a:t>20.39%</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5000"/>
                      </a:schemeClr>
                    </a:solidFill>
                  </a:tcPr>
                </a:tc>
                <a:tc>
                  <a:txBody>
                    <a:bodyPr/>
                    <a:lstStyle/>
                    <a:p>
                      <a:pPr algn="r"/>
                      <a:r>
                        <a:rPr sz="1500" dirty="0">
                          <a:solidFill>
                            <a:schemeClr val="tx1"/>
                          </a:solidFill>
                        </a:rPr>
                        <a:t>20.07%</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r>
                        <a:rPr sz="1500" dirty="0">
                          <a:solidFill>
                            <a:schemeClr val="tx1"/>
                          </a:solidFill>
                        </a:rPr>
                        <a:t>16.37%</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r>
                        <a:rPr sz="1500">
                          <a:solidFill>
                            <a:schemeClr val="tx1"/>
                          </a:solidFill>
                        </a:rPr>
                        <a:t>17.25%</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r"/>
                      <a:r>
                        <a:rPr sz="1500" dirty="0">
                          <a:solidFill>
                            <a:schemeClr val="tx1"/>
                          </a:solidFill>
                        </a:rPr>
                        <a:t>19.37%</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8"/>
                  </a:ext>
                </a:extLst>
              </a:tr>
              <a:tr h="0">
                <a:tc>
                  <a:txBody>
                    <a:bodyPr/>
                    <a:lstStyle/>
                    <a:p>
                      <a:r>
                        <a:rPr sz="1500">
                          <a:solidFill>
                            <a:schemeClr val="tx1"/>
                          </a:solidFill>
                        </a:rPr>
                        <a:t>Building Evac</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sz="1500" dirty="0">
                          <a:solidFill>
                            <a:schemeClr val="tx1"/>
                          </a:solidFill>
                        </a:rPr>
                        <a:t>11.67%</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5000"/>
                      </a:schemeClr>
                    </a:solidFill>
                  </a:tcPr>
                </a:tc>
                <a:tc>
                  <a:txBody>
                    <a:bodyPr/>
                    <a:lstStyle/>
                    <a:p>
                      <a:pPr algn="r"/>
                      <a:r>
                        <a:rPr sz="1500" dirty="0">
                          <a:solidFill>
                            <a:schemeClr val="tx1"/>
                          </a:solidFill>
                        </a:rPr>
                        <a:t>8.25%</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r>
                        <a:rPr sz="1500" dirty="0">
                          <a:solidFill>
                            <a:schemeClr val="tx1"/>
                          </a:solidFill>
                        </a:rPr>
                        <a:t>8.4%</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r>
                        <a:rPr sz="1500">
                          <a:solidFill>
                            <a:schemeClr val="tx1"/>
                          </a:solidFill>
                        </a:rPr>
                        <a:t>8.55%</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r"/>
                      <a:r>
                        <a:rPr sz="1500" dirty="0">
                          <a:solidFill>
                            <a:schemeClr val="tx1"/>
                          </a:solidFill>
                        </a:rPr>
                        <a:t>9.32%</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9"/>
                  </a:ext>
                </a:extLst>
              </a:tr>
              <a:tr h="0">
                <a:tc>
                  <a:txBody>
                    <a:bodyPr/>
                    <a:lstStyle/>
                    <a:p>
                      <a:r>
                        <a:rPr sz="1500" dirty="0">
                          <a:solidFill>
                            <a:schemeClr val="tx1"/>
                          </a:solidFill>
                        </a:rPr>
                        <a:t>Dress Code</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sz="1500" dirty="0">
                          <a:solidFill>
                            <a:schemeClr val="tx1"/>
                          </a:solidFill>
                        </a:rPr>
                        <a:t>29.96%</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5000"/>
                      </a:schemeClr>
                    </a:solidFill>
                  </a:tcPr>
                </a:tc>
                <a:tc>
                  <a:txBody>
                    <a:bodyPr/>
                    <a:lstStyle/>
                    <a:p>
                      <a:pPr algn="r"/>
                      <a:r>
                        <a:rPr sz="1500" dirty="0">
                          <a:solidFill>
                            <a:schemeClr val="tx1"/>
                          </a:solidFill>
                        </a:rPr>
                        <a:t>27.01%</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r>
                        <a:rPr sz="1500" dirty="0">
                          <a:solidFill>
                            <a:schemeClr val="tx1"/>
                          </a:solidFill>
                        </a:rPr>
                        <a:t>27.41%</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r>
                        <a:rPr sz="1500" dirty="0">
                          <a:solidFill>
                            <a:schemeClr val="tx1"/>
                          </a:solidFill>
                        </a:rPr>
                        <a:t>26.98%</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r"/>
                      <a:r>
                        <a:rPr sz="1500" dirty="0">
                          <a:solidFill>
                            <a:schemeClr val="tx1"/>
                          </a:solidFill>
                        </a:rPr>
                        <a:t>26.88%</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10"/>
                  </a:ext>
                </a:extLst>
              </a:tr>
            </a:tbl>
          </a:graphicData>
        </a:graphic>
      </p:graphicFrame>
    </p:spTree>
    <p:custDataLst>
      <p:tags r:id="rId1"/>
    </p:custDataLst>
    <p:extLst>
      <p:ext uri="{BB962C8B-B14F-4D97-AF65-F5344CB8AC3E}">
        <p14:creationId xmlns:p14="http://schemas.microsoft.com/office/powerpoint/2010/main" val="2247755725"/>
      </p:ext>
    </p:extLst>
  </p:cSld>
  <p:clrMapOvr>
    <a:masterClrMapping/>
  </p:clrMapOvr>
  <mc:AlternateContent xmlns:mc="http://schemas.openxmlformats.org/markup-compatibility/2006">
    <mc:Choice xmlns:p14="http://schemas.microsoft.com/office/powerpoint/2010/main" Requires="p14">
      <p:transition spd="slow" p14:dur="800" advTm="23521">
        <p:circle/>
      </p:transition>
    </mc:Choice>
    <mc:Fallback>
      <p:transition spd="slow" advTm="23521">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E3291-D0B4-4D1D-F04E-25F654EDDB9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86BA954-CC87-B2BF-46FA-B2E5832E1AAC}"/>
              </a:ext>
            </a:extLst>
          </p:cNvPr>
          <p:cNvSpPr>
            <a:spLocks noGrp="1"/>
          </p:cNvSpPr>
          <p:nvPr>
            <p:ph type="title"/>
          </p:nvPr>
        </p:nvSpPr>
        <p:spPr/>
        <p:txBody>
          <a:bodyPr>
            <a:normAutofit/>
          </a:bodyPr>
          <a:lstStyle/>
          <a:p>
            <a:r>
              <a:rPr lang="en-US" sz="3600" dirty="0"/>
              <a:t>Phishing Lure Efficacy Varies &amp; Far Outstrips Protection</a:t>
            </a:r>
          </a:p>
        </p:txBody>
      </p:sp>
      <p:sp>
        <p:nvSpPr>
          <p:cNvPr id="2" name="Slide Number Placeholder 1">
            <a:extLst>
              <a:ext uri="{FF2B5EF4-FFF2-40B4-BE49-F238E27FC236}">
                <a16:creationId xmlns:a16="http://schemas.microsoft.com/office/drawing/2014/main" id="{37DB5BBF-EBBE-5D6A-2942-D0D80DCFE3B4}"/>
              </a:ext>
            </a:extLst>
          </p:cNvPr>
          <p:cNvSpPr>
            <a:spLocks noGrp="1"/>
          </p:cNvSpPr>
          <p:nvPr>
            <p:ph type="sldNum" sz="quarter" idx="12"/>
          </p:nvPr>
        </p:nvSpPr>
        <p:spPr/>
        <p:txBody>
          <a:bodyPr/>
          <a:lstStyle/>
          <a:p>
            <a:fld id="{AE486266-A7CF-3546-8CB5-3783C40EFDDA}" type="slidenum">
              <a:rPr lang="en-US" smtClean="0"/>
              <a:t>46</a:t>
            </a:fld>
            <a:endParaRPr lang="en-US"/>
          </a:p>
        </p:txBody>
      </p:sp>
      <p:pic>
        <p:nvPicPr>
          <p:cNvPr id="3" name="Picture 2">
            <a:extLst>
              <a:ext uri="{FF2B5EF4-FFF2-40B4-BE49-F238E27FC236}">
                <a16:creationId xmlns:a16="http://schemas.microsoft.com/office/drawing/2014/main" id="{A1EBF151-A360-05AC-BE1D-C3095D607693}"/>
              </a:ext>
            </a:extLst>
          </p:cNvPr>
          <p:cNvPicPr>
            <a:picLocks noChangeAspect="1"/>
          </p:cNvPicPr>
          <p:nvPr/>
        </p:nvPicPr>
        <p:blipFill>
          <a:blip r:embed="rId4"/>
          <a:stretch>
            <a:fillRect/>
          </a:stretch>
        </p:blipFill>
        <p:spPr>
          <a:xfrm>
            <a:off x="2670215" y="1690688"/>
            <a:ext cx="6851570" cy="3674970"/>
          </a:xfrm>
          <a:prstGeom prst="rect">
            <a:avLst/>
          </a:prstGeom>
        </p:spPr>
      </p:pic>
      <p:sp>
        <p:nvSpPr>
          <p:cNvPr id="6" name="TextBox 5">
            <a:extLst>
              <a:ext uri="{FF2B5EF4-FFF2-40B4-BE49-F238E27FC236}">
                <a16:creationId xmlns:a16="http://schemas.microsoft.com/office/drawing/2014/main" id="{0BBBBE0F-BC76-2752-4D3C-00969EFC67BB}"/>
              </a:ext>
            </a:extLst>
          </p:cNvPr>
          <p:cNvSpPr txBox="1"/>
          <p:nvPr/>
        </p:nvSpPr>
        <p:spPr>
          <a:xfrm>
            <a:off x="763905" y="5560141"/>
            <a:ext cx="10664190" cy="830997"/>
          </a:xfrm>
          <a:prstGeom prst="rect">
            <a:avLst/>
          </a:prstGeom>
          <a:noFill/>
        </p:spPr>
        <p:txBody>
          <a:bodyPr wrap="square">
            <a:spAutoFit/>
          </a:bodyPr>
          <a:lstStyle/>
          <a:p>
            <a:r>
              <a:rPr lang="en-US" sz="2400" dirty="0">
                <a:solidFill>
                  <a:srgbClr val="0070C0"/>
                </a:solidFill>
              </a:rPr>
              <a:t>The phishing lure used (chosen by attacker) ultimately dictates the attack outcome:</a:t>
            </a:r>
          </a:p>
          <a:p>
            <a:pPr marL="285750" indent="-285750">
              <a:buFont typeface="Arial" panose="020B0604020202020204" pitchFamily="34" charset="0"/>
              <a:buChar char="•"/>
            </a:pPr>
            <a:r>
              <a:rPr lang="en-US" sz="2400" dirty="0"/>
              <a:t>1.7% improvement from training vs. 30.8% clickthrough rate from specific lures</a:t>
            </a:r>
          </a:p>
        </p:txBody>
      </p:sp>
      <p:sp>
        <p:nvSpPr>
          <p:cNvPr id="4" name="Oval 3">
            <a:extLst>
              <a:ext uri="{FF2B5EF4-FFF2-40B4-BE49-F238E27FC236}">
                <a16:creationId xmlns:a16="http://schemas.microsoft.com/office/drawing/2014/main" id="{3913725D-0AED-7E5B-0471-7CEEBD14F36A}"/>
              </a:ext>
            </a:extLst>
          </p:cNvPr>
          <p:cNvSpPr/>
          <p:nvPr/>
        </p:nvSpPr>
        <p:spPr>
          <a:xfrm>
            <a:off x="7802880" y="2821768"/>
            <a:ext cx="2092234" cy="254389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19129107"/>
      </p:ext>
    </p:extLst>
  </p:cSld>
  <p:clrMapOvr>
    <a:masterClrMapping/>
  </p:clrMapOvr>
  <p:transition spd="slow" advTm="23521">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06D2A-9A6E-A8AD-B284-040DA51E133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8EBCE01-480D-908F-C2A9-B6D54F89CCB9}"/>
              </a:ext>
            </a:extLst>
          </p:cNvPr>
          <p:cNvSpPr>
            <a:spLocks noGrp="1"/>
          </p:cNvSpPr>
          <p:nvPr>
            <p:ph type="title"/>
          </p:nvPr>
        </p:nvSpPr>
        <p:spPr/>
        <p:txBody>
          <a:bodyPr>
            <a:normAutofit/>
          </a:bodyPr>
          <a:lstStyle/>
          <a:p>
            <a:r>
              <a:rPr lang="en-US" dirty="0"/>
              <a:t>Limited Engagement w/ Embedded Training</a:t>
            </a:r>
          </a:p>
        </p:txBody>
      </p:sp>
      <p:sp>
        <p:nvSpPr>
          <p:cNvPr id="2" name="Slide Number Placeholder 1">
            <a:extLst>
              <a:ext uri="{FF2B5EF4-FFF2-40B4-BE49-F238E27FC236}">
                <a16:creationId xmlns:a16="http://schemas.microsoft.com/office/drawing/2014/main" id="{226D9498-7FFA-228A-33D3-C0CE424EFDC7}"/>
              </a:ext>
            </a:extLst>
          </p:cNvPr>
          <p:cNvSpPr>
            <a:spLocks noGrp="1"/>
          </p:cNvSpPr>
          <p:nvPr>
            <p:ph type="sldNum" sz="quarter" idx="12"/>
          </p:nvPr>
        </p:nvSpPr>
        <p:spPr/>
        <p:txBody>
          <a:bodyPr/>
          <a:lstStyle/>
          <a:p>
            <a:fld id="{AE486266-A7CF-3546-8CB5-3783C40EFDDA}" type="slidenum">
              <a:rPr lang="en-US" smtClean="0"/>
              <a:t>47</a:t>
            </a:fld>
            <a:endParaRPr lang="en-US"/>
          </a:p>
        </p:txBody>
      </p:sp>
      <p:graphicFrame>
        <p:nvGraphicFramePr>
          <p:cNvPr id="3" name="Table 2">
            <a:extLst>
              <a:ext uri="{FF2B5EF4-FFF2-40B4-BE49-F238E27FC236}">
                <a16:creationId xmlns:a16="http://schemas.microsoft.com/office/drawing/2014/main" id="{AC9B20BF-DC76-924C-FC50-AC80EBFE3588}"/>
              </a:ext>
            </a:extLst>
          </p:cNvPr>
          <p:cNvGraphicFramePr>
            <a:graphicFrameLocks noGrp="1"/>
          </p:cNvGraphicFramePr>
          <p:nvPr>
            <p:extLst>
              <p:ext uri="{D42A27DB-BD31-4B8C-83A1-F6EECF244321}">
                <p14:modId xmlns:p14="http://schemas.microsoft.com/office/powerpoint/2010/main" val="1574551505"/>
              </p:ext>
            </p:extLst>
          </p:nvPr>
        </p:nvGraphicFramePr>
        <p:xfrm>
          <a:off x="708757" y="1494402"/>
          <a:ext cx="10774485" cy="3691025"/>
        </p:xfrm>
        <a:graphic>
          <a:graphicData uri="http://schemas.openxmlformats.org/drawingml/2006/table">
            <a:tbl>
              <a:tblPr firstRow="1" bandRow="1">
                <a:tableStyleId>{5C22544A-7EE6-4342-B048-85BDC9FD1C3A}</a:tableStyleId>
              </a:tblPr>
              <a:tblGrid>
                <a:gridCol w="4637107">
                  <a:extLst>
                    <a:ext uri="{9D8B030D-6E8A-4147-A177-3AD203B41FA5}">
                      <a16:colId xmlns:a16="http://schemas.microsoft.com/office/drawing/2014/main" val="1610157831"/>
                    </a:ext>
                  </a:extLst>
                </a:gridCol>
                <a:gridCol w="6137378">
                  <a:extLst>
                    <a:ext uri="{9D8B030D-6E8A-4147-A177-3AD203B41FA5}">
                      <a16:colId xmlns:a16="http://schemas.microsoft.com/office/drawing/2014/main" val="66142571"/>
                    </a:ext>
                  </a:extLst>
                </a:gridCol>
              </a:tblGrid>
              <a:tr h="736800">
                <a:tc gridSpan="2">
                  <a:txBody>
                    <a:bodyPr/>
                    <a:lstStyle/>
                    <a:p>
                      <a:pPr algn="ctr">
                        <a:spcBef>
                          <a:spcPts val="1200"/>
                        </a:spcBef>
                        <a:spcAft>
                          <a:spcPts val="1800"/>
                        </a:spcAft>
                      </a:pPr>
                      <a:r>
                        <a:rPr lang="en-US" sz="3200" b="0" dirty="0">
                          <a:solidFill>
                            <a:schemeClr val="tx1"/>
                          </a:solidFill>
                        </a:rPr>
                        <a:t>User statistics across training for all simulated phishing emails:</a:t>
                      </a:r>
                      <a:br>
                        <a:rPr lang="en-US" sz="3200" b="0" dirty="0">
                          <a:solidFill>
                            <a:schemeClr val="tx1"/>
                          </a:solidFill>
                        </a:rPr>
                      </a:br>
                      <a:r>
                        <a:rPr lang="en-US" sz="1200" b="0" dirty="0">
                          <a:solidFill>
                            <a:schemeClr val="tx1"/>
                          </a:solidFill>
                        </a:rPr>
                        <a:t>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spcBef>
                          <a:spcPts val="1200"/>
                        </a:spcBef>
                        <a:spcAft>
                          <a:spcPts val="600"/>
                        </a:spcAft>
                      </a:pPr>
                      <a:endParaRPr lang="en-US" sz="2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43538646"/>
                  </a:ext>
                </a:extLst>
              </a:tr>
              <a:tr h="886960">
                <a:tc>
                  <a:txBody>
                    <a:bodyPr/>
                    <a:lstStyle/>
                    <a:p>
                      <a:pPr algn="ctr">
                        <a:spcBef>
                          <a:spcPts val="1200"/>
                        </a:spcBef>
                        <a:spcAft>
                          <a:spcPts val="600"/>
                        </a:spcAft>
                      </a:pPr>
                      <a:r>
                        <a:rPr lang="en-US" sz="4400" b="1" dirty="0">
                          <a:solidFill>
                            <a:schemeClr val="bg1"/>
                          </a:solidFill>
                        </a:rPr>
                        <a:t>&lt; 25%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0C0"/>
                    </a:solidFill>
                  </a:tcPr>
                </a:tc>
                <a:tc>
                  <a:txBody>
                    <a:bodyPr/>
                    <a:lstStyle/>
                    <a:p>
                      <a:pPr>
                        <a:spcBef>
                          <a:spcPts val="1800"/>
                        </a:spcBef>
                        <a:spcAft>
                          <a:spcPts val="600"/>
                        </a:spcAft>
                      </a:pPr>
                      <a:br>
                        <a:rPr lang="en-US" sz="1000" dirty="0">
                          <a:solidFill>
                            <a:schemeClr val="bg1"/>
                          </a:solidFill>
                        </a:rPr>
                      </a:br>
                      <a:r>
                        <a:rPr lang="en-US" sz="2800" dirty="0">
                          <a:solidFill>
                            <a:schemeClr val="bg1"/>
                          </a:solidFill>
                        </a:rPr>
                        <a:t>complete &amp; acknowledge the training</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191011112"/>
                  </a:ext>
                </a:extLst>
              </a:tr>
              <a:tr h="886960">
                <a:tc>
                  <a:txBody>
                    <a:bodyPr/>
                    <a:lstStyle/>
                    <a:p>
                      <a:pPr algn="ctr">
                        <a:spcBef>
                          <a:spcPts val="1200"/>
                        </a:spcBef>
                        <a:spcAft>
                          <a:spcPts val="600"/>
                        </a:spcAft>
                      </a:pPr>
                      <a:r>
                        <a:rPr lang="en-US" sz="4400" b="1" dirty="0">
                          <a:solidFill>
                            <a:schemeClr val="tx1"/>
                          </a:solidFill>
                        </a:rPr>
                        <a:t>&gt; 33%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90000"/>
                      </a:schemeClr>
                    </a:solidFill>
                  </a:tcPr>
                </a:tc>
                <a:tc>
                  <a:txBody>
                    <a:bodyPr/>
                    <a:lstStyle/>
                    <a:p>
                      <a:pPr>
                        <a:spcBef>
                          <a:spcPts val="1200"/>
                        </a:spcBef>
                        <a:spcAft>
                          <a:spcPts val="600"/>
                        </a:spcAft>
                      </a:pPr>
                      <a:br>
                        <a:rPr lang="en-US" sz="600" dirty="0">
                          <a:solidFill>
                            <a:schemeClr val="tx1"/>
                          </a:solidFill>
                        </a:rPr>
                      </a:br>
                      <a:br>
                        <a:rPr lang="en-US" sz="600" dirty="0">
                          <a:solidFill>
                            <a:schemeClr val="tx1"/>
                          </a:solidFill>
                        </a:rPr>
                      </a:br>
                      <a:r>
                        <a:rPr lang="en-US" sz="2800" dirty="0">
                          <a:solidFill>
                            <a:schemeClr val="tx1"/>
                          </a:solidFill>
                        </a:rPr>
                        <a:t>immediately close the training website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3031577278"/>
                  </a:ext>
                </a:extLst>
              </a:tr>
              <a:tr h="1155105">
                <a:tc>
                  <a:txBody>
                    <a:bodyPr/>
                    <a:lstStyle/>
                    <a:p>
                      <a:pPr algn="ctr">
                        <a:spcBef>
                          <a:spcPts val="1200"/>
                        </a:spcBef>
                        <a:spcAft>
                          <a:spcPts val="600"/>
                        </a:spcAft>
                      </a:pPr>
                      <a:br>
                        <a:rPr lang="en-US" sz="1200" dirty="0"/>
                      </a:br>
                      <a:r>
                        <a:rPr lang="en-US" sz="4400" b="1" dirty="0"/>
                        <a:t>&gt; 75%</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spcBef>
                          <a:spcPts val="1200"/>
                        </a:spcBef>
                        <a:spcAft>
                          <a:spcPts val="600"/>
                        </a:spcAft>
                      </a:pPr>
                      <a:br>
                        <a:rPr lang="en-US" sz="600" dirty="0"/>
                      </a:br>
                      <a:r>
                        <a:rPr lang="en-US" sz="2800" dirty="0"/>
                        <a:t>spend &lt; 1 minute on the </a:t>
                      </a:r>
                      <a:br>
                        <a:rPr lang="en-US" sz="2800" dirty="0"/>
                      </a:br>
                      <a:r>
                        <a:rPr lang="en-US" sz="2800" dirty="0"/>
                        <a:t>training website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00057408"/>
                  </a:ext>
                </a:extLst>
              </a:tr>
            </a:tbl>
          </a:graphicData>
        </a:graphic>
      </p:graphicFrame>
      <p:sp>
        <p:nvSpPr>
          <p:cNvPr id="4" name="TextBox 3">
            <a:extLst>
              <a:ext uri="{FF2B5EF4-FFF2-40B4-BE49-F238E27FC236}">
                <a16:creationId xmlns:a16="http://schemas.microsoft.com/office/drawing/2014/main" id="{387874BA-FC94-8789-848B-1BF6495BEDDD}"/>
              </a:ext>
            </a:extLst>
          </p:cNvPr>
          <p:cNvSpPr txBox="1"/>
          <p:nvPr/>
        </p:nvSpPr>
        <p:spPr>
          <a:xfrm>
            <a:off x="708757" y="5433020"/>
            <a:ext cx="10865927" cy="1015663"/>
          </a:xfrm>
          <a:prstGeom prst="rect">
            <a:avLst/>
          </a:prstGeom>
          <a:noFill/>
        </p:spPr>
        <p:txBody>
          <a:bodyPr wrap="square" rtlCol="0">
            <a:spAutoFit/>
          </a:bodyPr>
          <a:lstStyle/>
          <a:p>
            <a:r>
              <a:rPr lang="en-US" sz="2000" dirty="0"/>
              <a:t>Paper has many additional results &amp; further analysis:</a:t>
            </a:r>
          </a:p>
          <a:p>
            <a:pPr marL="285750" indent="-285750">
              <a:buFont typeface="Arial" panose="020B0604020202020204" pitchFamily="34" charset="0"/>
              <a:buChar char="•"/>
            </a:pPr>
            <a:r>
              <a:rPr lang="en-US" sz="2000" dirty="0"/>
              <a:t>Outcomes for users w/ substantial training engagement, premised on inefficient training delivery,</a:t>
            </a:r>
            <a:br>
              <a:rPr lang="en-US" sz="2000" dirty="0"/>
            </a:br>
            <a:r>
              <a:rPr lang="en-US" sz="2000" dirty="0"/>
              <a:t>impact of training material design, etc.</a:t>
            </a:r>
          </a:p>
        </p:txBody>
      </p:sp>
    </p:spTree>
    <p:custDataLst>
      <p:tags r:id="rId1"/>
    </p:custDataLst>
    <p:extLst>
      <p:ext uri="{BB962C8B-B14F-4D97-AF65-F5344CB8AC3E}">
        <p14:creationId xmlns:p14="http://schemas.microsoft.com/office/powerpoint/2010/main" val="4053022238"/>
      </p:ext>
    </p:extLst>
  </p:cSld>
  <p:clrMapOvr>
    <a:masterClrMapping/>
  </p:clrMapOvr>
  <p:transition spd="slow" advTm="23521">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C55FF-702F-86E1-0626-F7F28C6B49E6}"/>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0A3156EA-DB90-5499-6CE0-CC4020CD9CA0}"/>
              </a:ext>
            </a:extLst>
          </p:cNvPr>
          <p:cNvPicPr>
            <a:picLocks noChangeAspect="1"/>
          </p:cNvPicPr>
          <p:nvPr/>
        </p:nvPicPr>
        <p:blipFill>
          <a:blip r:embed="rId4"/>
          <a:stretch>
            <a:fillRect/>
          </a:stretch>
        </p:blipFill>
        <p:spPr>
          <a:xfrm>
            <a:off x="5270991" y="1573530"/>
            <a:ext cx="5983358" cy="4937118"/>
          </a:xfrm>
          <a:prstGeom prst="rect">
            <a:avLst/>
          </a:prstGeom>
        </p:spPr>
      </p:pic>
      <p:sp>
        <p:nvSpPr>
          <p:cNvPr id="4" name="TextBox 3">
            <a:extLst>
              <a:ext uri="{FF2B5EF4-FFF2-40B4-BE49-F238E27FC236}">
                <a16:creationId xmlns:a16="http://schemas.microsoft.com/office/drawing/2014/main" id="{F14D37A1-6387-6775-5E09-C70BFE13855E}"/>
              </a:ext>
            </a:extLst>
          </p:cNvPr>
          <p:cNvSpPr txBox="1"/>
          <p:nvPr/>
        </p:nvSpPr>
        <p:spPr>
          <a:xfrm>
            <a:off x="487596" y="1804617"/>
            <a:ext cx="4654246" cy="3785652"/>
          </a:xfrm>
          <a:prstGeom prst="rect">
            <a:avLst/>
          </a:prstGeom>
          <a:noFill/>
        </p:spPr>
        <p:txBody>
          <a:bodyPr wrap="square" rtlCol="0">
            <a:spAutoFit/>
          </a:bodyPr>
          <a:lstStyle/>
          <a:p>
            <a:r>
              <a:rPr lang="en-US" sz="2400" dirty="0"/>
              <a:t>Mandatory annual security awareness training made by a leading vendor (KnowBe4)</a:t>
            </a:r>
          </a:p>
          <a:p>
            <a:endParaRPr lang="en-US" sz="2400" dirty="0"/>
          </a:p>
          <a:p>
            <a:r>
              <a:rPr lang="en-US" sz="2400" dirty="0"/>
              <a:t>Data and statistical models (GLME) find </a:t>
            </a:r>
            <a:r>
              <a:rPr lang="en-US" sz="2400" b="1" i="1" dirty="0">
                <a:solidFill>
                  <a:srgbClr val="0070C0"/>
                </a:solidFill>
              </a:rPr>
              <a:t>no association </a:t>
            </a:r>
            <a:r>
              <a:rPr lang="en-US" sz="2400" dirty="0"/>
              <a:t>between:</a:t>
            </a:r>
          </a:p>
          <a:p>
            <a:pPr marL="457200" indent="-457200">
              <a:buFont typeface="+mj-lt"/>
              <a:buAutoNum type="arabicPeriod"/>
            </a:pPr>
            <a:r>
              <a:rPr lang="en-US" sz="2400" dirty="0"/>
              <a:t>how long ago a user completed training and</a:t>
            </a:r>
          </a:p>
          <a:p>
            <a:pPr marL="457200" indent="-457200">
              <a:buFont typeface="+mj-lt"/>
              <a:buAutoNum type="arabicPeriod"/>
            </a:pPr>
            <a:r>
              <a:rPr lang="en-US" sz="2400" dirty="0"/>
              <a:t>their likelihood of failing a phishing simulation</a:t>
            </a:r>
          </a:p>
        </p:txBody>
      </p:sp>
      <p:grpSp>
        <p:nvGrpSpPr>
          <p:cNvPr id="2" name="Group 1">
            <a:extLst>
              <a:ext uri="{FF2B5EF4-FFF2-40B4-BE49-F238E27FC236}">
                <a16:creationId xmlns:a16="http://schemas.microsoft.com/office/drawing/2014/main" id="{D22408D9-87EE-1A89-5771-E6FD6223E5F1}"/>
              </a:ext>
            </a:extLst>
          </p:cNvPr>
          <p:cNvGrpSpPr/>
          <p:nvPr/>
        </p:nvGrpSpPr>
        <p:grpSpPr>
          <a:xfrm>
            <a:off x="4649957" y="3697443"/>
            <a:ext cx="7441589" cy="2157502"/>
            <a:chOff x="4649957" y="3697443"/>
            <a:chExt cx="7441589" cy="2157502"/>
          </a:xfrm>
        </p:grpSpPr>
        <p:sp>
          <p:nvSpPr>
            <p:cNvPr id="7" name="TextBox 6">
              <a:extLst>
                <a:ext uri="{FF2B5EF4-FFF2-40B4-BE49-F238E27FC236}">
                  <a16:creationId xmlns:a16="http://schemas.microsoft.com/office/drawing/2014/main" id="{D1FB33FC-E81D-238D-DB13-355D4F23C5E2}"/>
                </a:ext>
              </a:extLst>
            </p:cNvPr>
            <p:cNvSpPr txBox="1"/>
            <p:nvPr/>
          </p:nvSpPr>
          <p:spPr>
            <a:xfrm>
              <a:off x="11276038" y="5485613"/>
              <a:ext cx="815508" cy="369332"/>
            </a:xfrm>
            <a:prstGeom prst="rect">
              <a:avLst/>
            </a:prstGeom>
            <a:noFill/>
          </p:spPr>
          <p:txBody>
            <a:bodyPr wrap="square" rtlCol="0">
              <a:spAutoFit/>
            </a:bodyPr>
            <a:lstStyle/>
            <a:p>
              <a:pPr algn="ctr"/>
              <a:r>
                <a:rPr lang="en-US" dirty="0">
                  <a:solidFill>
                    <a:srgbClr val="CC3300"/>
                  </a:solidFill>
                </a:rPr>
                <a:t>1 Year</a:t>
              </a:r>
            </a:p>
          </p:txBody>
        </p:sp>
        <p:sp>
          <p:nvSpPr>
            <p:cNvPr id="6" name="TextBox 5">
              <a:extLst>
                <a:ext uri="{FF2B5EF4-FFF2-40B4-BE49-F238E27FC236}">
                  <a16:creationId xmlns:a16="http://schemas.microsoft.com/office/drawing/2014/main" id="{FC10B7B9-6350-F3BF-F60B-F1F62B3C88E4}"/>
                </a:ext>
              </a:extLst>
            </p:cNvPr>
            <p:cNvSpPr txBox="1"/>
            <p:nvPr/>
          </p:nvSpPr>
          <p:spPr>
            <a:xfrm>
              <a:off x="4649957" y="5485613"/>
              <a:ext cx="1094072" cy="369332"/>
            </a:xfrm>
            <a:prstGeom prst="rect">
              <a:avLst/>
            </a:prstGeom>
            <a:noFill/>
          </p:spPr>
          <p:txBody>
            <a:bodyPr wrap="square" rtlCol="0">
              <a:spAutoFit/>
            </a:bodyPr>
            <a:lstStyle/>
            <a:p>
              <a:pPr algn="ctr"/>
              <a:r>
                <a:rPr lang="en-US" dirty="0">
                  <a:solidFill>
                    <a:srgbClr val="CC3300"/>
                  </a:solidFill>
                </a:rPr>
                <a:t>1 Month</a:t>
              </a:r>
            </a:p>
          </p:txBody>
        </p:sp>
        <p:cxnSp>
          <p:nvCxnSpPr>
            <p:cNvPr id="8" name="Straight Arrow Connector 7">
              <a:extLst>
                <a:ext uri="{FF2B5EF4-FFF2-40B4-BE49-F238E27FC236}">
                  <a16:creationId xmlns:a16="http://schemas.microsoft.com/office/drawing/2014/main" id="{58063772-1BEA-2586-82FF-597E8F3371AB}"/>
                </a:ext>
              </a:extLst>
            </p:cNvPr>
            <p:cNvCxnSpPr>
              <a:cxnSpLocks/>
            </p:cNvCxnSpPr>
            <p:nvPr/>
          </p:nvCxnSpPr>
          <p:spPr bwMode="auto">
            <a:xfrm flipV="1">
              <a:off x="5384800" y="3697443"/>
              <a:ext cx="609600" cy="1788170"/>
            </a:xfrm>
            <a:prstGeom prst="straightConnector1">
              <a:avLst/>
            </a:prstGeom>
            <a:solidFill>
              <a:schemeClr val="accent1"/>
            </a:solidFill>
            <a:ln w="38100" cap="flat" cmpd="sng" algn="ctr">
              <a:solidFill>
                <a:srgbClr val="C00000"/>
              </a:solidFill>
              <a:prstDash val="solid"/>
              <a:round/>
              <a:headEnd type="none" w="med" len="med"/>
              <a:tailEnd type="stealth" w="med" len="lg"/>
            </a:ln>
            <a:effectLst/>
          </p:spPr>
        </p:cxnSp>
        <p:cxnSp>
          <p:nvCxnSpPr>
            <p:cNvPr id="9" name="Straight Arrow Connector 8">
              <a:extLst>
                <a:ext uri="{FF2B5EF4-FFF2-40B4-BE49-F238E27FC236}">
                  <a16:creationId xmlns:a16="http://schemas.microsoft.com/office/drawing/2014/main" id="{A94F8C20-3215-A51D-2C51-4FC4E2D6DAD0}"/>
                </a:ext>
              </a:extLst>
            </p:cNvPr>
            <p:cNvCxnSpPr>
              <a:cxnSpLocks/>
            </p:cNvCxnSpPr>
            <p:nvPr/>
          </p:nvCxnSpPr>
          <p:spPr bwMode="auto">
            <a:xfrm flipH="1" flipV="1">
              <a:off x="10993581" y="3883983"/>
              <a:ext cx="626523" cy="1514787"/>
            </a:xfrm>
            <a:prstGeom prst="straightConnector1">
              <a:avLst/>
            </a:prstGeom>
            <a:solidFill>
              <a:schemeClr val="accent1"/>
            </a:solidFill>
            <a:ln w="38100" cap="flat" cmpd="sng" algn="ctr">
              <a:solidFill>
                <a:srgbClr val="C00000"/>
              </a:solidFill>
              <a:prstDash val="solid"/>
              <a:round/>
              <a:headEnd type="none" w="med" len="med"/>
              <a:tailEnd type="stealth" w="med" len="lg"/>
            </a:ln>
            <a:effectLst/>
          </p:spPr>
        </p:cxnSp>
      </p:grpSp>
      <p:sp>
        <p:nvSpPr>
          <p:cNvPr id="3" name="Title 2">
            <a:extLst>
              <a:ext uri="{FF2B5EF4-FFF2-40B4-BE49-F238E27FC236}">
                <a16:creationId xmlns:a16="http://schemas.microsoft.com/office/drawing/2014/main" id="{2C797D58-B6E2-16AD-D0D1-61D447ABA57E}"/>
              </a:ext>
            </a:extLst>
          </p:cNvPr>
          <p:cNvSpPr>
            <a:spLocks noGrp="1"/>
          </p:cNvSpPr>
          <p:nvPr>
            <p:ph type="title"/>
          </p:nvPr>
        </p:nvSpPr>
        <p:spPr/>
        <p:txBody>
          <a:bodyPr>
            <a:normAutofit/>
          </a:bodyPr>
          <a:lstStyle/>
          <a:p>
            <a:r>
              <a:rPr lang="en-US" sz="4000" dirty="0"/>
              <a:t>Annual Awareness Training has Minimal Benefit</a:t>
            </a:r>
          </a:p>
        </p:txBody>
      </p:sp>
    </p:spTree>
    <p:custDataLst>
      <p:tags r:id="rId1"/>
    </p:custDataLst>
    <p:extLst>
      <p:ext uri="{BB962C8B-B14F-4D97-AF65-F5344CB8AC3E}">
        <p14:creationId xmlns:p14="http://schemas.microsoft.com/office/powerpoint/2010/main" val="2682307959"/>
      </p:ext>
    </p:extLst>
  </p:cSld>
  <p:clrMapOvr>
    <a:masterClrMapping/>
  </p:clrMapOvr>
  <p:transition spd="slow" advTm="23521">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fade">
                                      <p:cBhvr>
                                        <p:cTn id="1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9632DD-C108-84D0-4DBE-380F3BD941C4}"/>
              </a:ext>
            </a:extLst>
          </p:cNvPr>
          <p:cNvSpPr>
            <a:spLocks noGrp="1"/>
          </p:cNvSpPr>
          <p:nvPr>
            <p:ph type="title"/>
          </p:nvPr>
        </p:nvSpPr>
        <p:spPr/>
        <p:txBody>
          <a:bodyPr>
            <a:normAutofit/>
          </a:bodyPr>
          <a:lstStyle/>
          <a:p>
            <a:r>
              <a:rPr lang="en-US" dirty="0"/>
              <a:t>Summary and reflection</a:t>
            </a:r>
          </a:p>
        </p:txBody>
      </p:sp>
      <p:sp>
        <p:nvSpPr>
          <p:cNvPr id="5" name="Content Placeholder 4">
            <a:extLst>
              <a:ext uri="{FF2B5EF4-FFF2-40B4-BE49-F238E27FC236}">
                <a16:creationId xmlns:a16="http://schemas.microsoft.com/office/drawing/2014/main" id="{AB2AD1D8-DA3C-2903-AFA8-4CC613A783ED}"/>
              </a:ext>
            </a:extLst>
          </p:cNvPr>
          <p:cNvSpPr>
            <a:spLocks noGrp="1"/>
          </p:cNvSpPr>
          <p:nvPr>
            <p:ph idx="1"/>
          </p:nvPr>
        </p:nvSpPr>
        <p:spPr/>
        <p:txBody>
          <a:bodyPr>
            <a:normAutofit/>
          </a:bodyPr>
          <a:lstStyle/>
          <a:p>
            <a:r>
              <a:rPr lang="en-US" dirty="0"/>
              <a:t>Minimal anti-phishing benefits from common security training</a:t>
            </a:r>
          </a:p>
          <a:p>
            <a:pPr lvl="1"/>
            <a:r>
              <a:rPr lang="en-US" dirty="0"/>
              <a:t>Embedded phishing training &amp; Annual cybersecurity awareness training</a:t>
            </a:r>
          </a:p>
          <a:p>
            <a:pPr lvl="1"/>
            <a:r>
              <a:rPr lang="en-US" dirty="0"/>
              <a:t>19.5k employees: 8-months of in-situ, randomized controlled experiments</a:t>
            </a:r>
          </a:p>
          <a:p>
            <a:r>
              <a:rPr lang="en-US" dirty="0"/>
              <a:t>Study limitations: one institution, one type of phishing action</a:t>
            </a:r>
          </a:p>
          <a:p>
            <a:pPr lvl="1"/>
            <a:r>
              <a:rPr lang="en-US" dirty="0"/>
              <a:t>But results consistent with prior large-scale studies</a:t>
            </a:r>
          </a:p>
          <a:p>
            <a:pPr lvl="1"/>
            <a:endParaRPr lang="en-US" dirty="0"/>
          </a:p>
          <a:p>
            <a:r>
              <a:rPr lang="en-US" dirty="0"/>
              <a:t>Realistically, phishing training will continue… so what should we do?</a:t>
            </a:r>
          </a:p>
          <a:p>
            <a:pPr lvl="1"/>
            <a:r>
              <a:rPr lang="en-US" dirty="0"/>
              <a:t>Whatever it is, we should evaluate it rigorously &amp; empirically in-the-wild: </a:t>
            </a:r>
            <a:br>
              <a:rPr lang="en-US" dirty="0"/>
            </a:br>
            <a:r>
              <a:rPr lang="en-US" dirty="0"/>
              <a:t>go beyond marketing claims</a:t>
            </a:r>
          </a:p>
          <a:p>
            <a:endParaRPr lang="en-US" dirty="0"/>
          </a:p>
          <a:p>
            <a:endParaRPr lang="en-US" dirty="0"/>
          </a:p>
        </p:txBody>
      </p:sp>
    </p:spTree>
    <p:custDataLst>
      <p:tags r:id="rId1"/>
    </p:custDataLst>
    <p:extLst>
      <p:ext uri="{BB962C8B-B14F-4D97-AF65-F5344CB8AC3E}">
        <p14:creationId xmlns:p14="http://schemas.microsoft.com/office/powerpoint/2010/main" val="4202456771"/>
      </p:ext>
    </p:extLst>
  </p:cSld>
  <p:clrMapOvr>
    <a:masterClrMapping/>
  </p:clrMapOvr>
  <p:transition spd="slow" advTm="62921">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9978A-B3EB-9B45-CADE-E3C4A1DEB94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6A6A1AB-3D61-0895-4DD8-66EE72158ADC}"/>
              </a:ext>
            </a:extLst>
          </p:cNvPr>
          <p:cNvSpPr>
            <a:spLocks noGrp="1"/>
          </p:cNvSpPr>
          <p:nvPr>
            <p:ph type="title"/>
          </p:nvPr>
        </p:nvSpPr>
        <p:spPr/>
        <p:txBody>
          <a:bodyPr/>
          <a:lstStyle/>
          <a:p>
            <a:r>
              <a:rPr lang="en-US" dirty="0"/>
              <a:t>Top attack vectors</a:t>
            </a:r>
            <a:endParaRPr lang="en-US" sz="2800" dirty="0"/>
          </a:p>
        </p:txBody>
      </p:sp>
      <p:pic>
        <p:nvPicPr>
          <p:cNvPr id="5" name="Picture 4">
            <a:extLst>
              <a:ext uri="{FF2B5EF4-FFF2-40B4-BE49-F238E27FC236}">
                <a16:creationId xmlns:a16="http://schemas.microsoft.com/office/drawing/2014/main" id="{0BF6A140-C413-A568-D896-F46D4D41C202}"/>
              </a:ext>
            </a:extLst>
          </p:cNvPr>
          <p:cNvPicPr>
            <a:picLocks noChangeAspect="1"/>
          </p:cNvPicPr>
          <p:nvPr/>
        </p:nvPicPr>
        <p:blipFill>
          <a:blip r:embed="rId3"/>
          <a:stretch>
            <a:fillRect/>
          </a:stretch>
        </p:blipFill>
        <p:spPr>
          <a:xfrm>
            <a:off x="3906049" y="1881819"/>
            <a:ext cx="7772400" cy="4000677"/>
          </a:xfrm>
          <a:prstGeom prst="rect">
            <a:avLst/>
          </a:prstGeom>
        </p:spPr>
      </p:pic>
      <p:pic>
        <p:nvPicPr>
          <p:cNvPr id="2" name="Picture 1">
            <a:extLst>
              <a:ext uri="{FF2B5EF4-FFF2-40B4-BE49-F238E27FC236}">
                <a16:creationId xmlns:a16="http://schemas.microsoft.com/office/drawing/2014/main" id="{685227ED-1703-1309-CB18-07EE4D965EF8}"/>
              </a:ext>
            </a:extLst>
          </p:cNvPr>
          <p:cNvPicPr>
            <a:picLocks noChangeAspect="1"/>
          </p:cNvPicPr>
          <p:nvPr/>
        </p:nvPicPr>
        <p:blipFill>
          <a:blip r:embed="rId4"/>
          <a:stretch>
            <a:fillRect/>
          </a:stretch>
        </p:blipFill>
        <p:spPr>
          <a:xfrm>
            <a:off x="635464" y="2453496"/>
            <a:ext cx="3072063" cy="3429000"/>
          </a:xfrm>
          <a:prstGeom prst="rect">
            <a:avLst/>
          </a:prstGeom>
        </p:spPr>
      </p:pic>
      <p:sp>
        <p:nvSpPr>
          <p:cNvPr id="3" name="TextBox 2">
            <a:extLst>
              <a:ext uri="{FF2B5EF4-FFF2-40B4-BE49-F238E27FC236}">
                <a16:creationId xmlns:a16="http://schemas.microsoft.com/office/drawing/2014/main" id="{F1F96268-EF12-E067-8E48-C10A6E6D90C0}"/>
              </a:ext>
            </a:extLst>
          </p:cNvPr>
          <p:cNvSpPr txBox="1"/>
          <p:nvPr/>
        </p:nvSpPr>
        <p:spPr>
          <a:xfrm>
            <a:off x="3345672" y="6073627"/>
            <a:ext cx="5500655" cy="369332"/>
          </a:xfrm>
          <a:prstGeom prst="rect">
            <a:avLst/>
          </a:prstGeom>
          <a:noFill/>
        </p:spPr>
        <p:txBody>
          <a:bodyPr wrap="square" rtlCol="0">
            <a:spAutoFit/>
          </a:bodyPr>
          <a:lstStyle/>
          <a:p>
            <a:r>
              <a:rPr lang="en-US" dirty="0"/>
              <a:t>Source: 2025 Verizon Data Breach Investigations Report</a:t>
            </a:r>
          </a:p>
        </p:txBody>
      </p:sp>
      <p:sp>
        <p:nvSpPr>
          <p:cNvPr id="6" name="Rectangle 5">
            <a:extLst>
              <a:ext uri="{FF2B5EF4-FFF2-40B4-BE49-F238E27FC236}">
                <a16:creationId xmlns:a16="http://schemas.microsoft.com/office/drawing/2014/main" id="{A7C749BD-BF7A-8FE6-727B-6DCE3D979936}"/>
              </a:ext>
            </a:extLst>
          </p:cNvPr>
          <p:cNvSpPr/>
          <p:nvPr/>
        </p:nvSpPr>
        <p:spPr>
          <a:xfrm>
            <a:off x="8846327" y="2269067"/>
            <a:ext cx="1787806" cy="6604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1F586C0-A89F-6BF7-5E8A-DE6D473826D5}"/>
              </a:ext>
            </a:extLst>
          </p:cNvPr>
          <p:cNvSpPr/>
          <p:nvPr/>
        </p:nvSpPr>
        <p:spPr>
          <a:xfrm>
            <a:off x="6004443" y="3429000"/>
            <a:ext cx="1787806" cy="6604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58987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5CACF-558D-694C-9D0B-07C30273A70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64225AB-3463-A3ED-A553-F227D2E0B9BD}"/>
              </a:ext>
            </a:extLst>
          </p:cNvPr>
          <p:cNvSpPr/>
          <p:nvPr/>
        </p:nvSpPr>
        <p:spPr>
          <a:xfrm>
            <a:off x="838200" y="681037"/>
            <a:ext cx="3953933" cy="6604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22F972A9-4267-8556-419F-270B3FAB13AB}"/>
              </a:ext>
            </a:extLst>
          </p:cNvPr>
          <p:cNvSpPr>
            <a:spLocks noGrp="1"/>
          </p:cNvSpPr>
          <p:nvPr>
            <p:ph type="title"/>
          </p:nvPr>
        </p:nvSpPr>
        <p:spPr/>
        <p:txBody>
          <a:bodyPr/>
          <a:lstStyle/>
          <a:p>
            <a:r>
              <a:rPr lang="en-US" dirty="0"/>
              <a:t>Credential abuse</a:t>
            </a:r>
          </a:p>
        </p:txBody>
      </p:sp>
      <p:sp>
        <p:nvSpPr>
          <p:cNvPr id="7" name="Content Placeholder 6">
            <a:extLst>
              <a:ext uri="{FF2B5EF4-FFF2-40B4-BE49-F238E27FC236}">
                <a16:creationId xmlns:a16="http://schemas.microsoft.com/office/drawing/2014/main" id="{D3B9B8DE-B280-DC90-B2A2-19777F68B2CB}"/>
              </a:ext>
            </a:extLst>
          </p:cNvPr>
          <p:cNvSpPr>
            <a:spLocks noGrp="1"/>
          </p:cNvSpPr>
          <p:nvPr>
            <p:ph idx="1"/>
          </p:nvPr>
        </p:nvSpPr>
        <p:spPr>
          <a:xfrm>
            <a:off x="567265" y="2538942"/>
            <a:ext cx="5528733" cy="4139142"/>
          </a:xfrm>
        </p:spPr>
        <p:txBody>
          <a:bodyPr>
            <a:normAutofit fontScale="85000" lnSpcReduction="10000"/>
          </a:bodyPr>
          <a:lstStyle/>
          <a:p>
            <a:pPr lvl="1"/>
            <a:r>
              <a:rPr lang="en-US" b="1" dirty="0"/>
              <a:t>Phishing</a:t>
            </a:r>
            <a:r>
              <a:rPr lang="en-US" dirty="0"/>
              <a:t> – tricking users into entering </a:t>
            </a:r>
            <a:br>
              <a:rPr lang="en-US" dirty="0"/>
            </a:br>
            <a:r>
              <a:rPr lang="en-US" dirty="0"/>
              <a:t>credentials on fake pages</a:t>
            </a:r>
          </a:p>
          <a:p>
            <a:pPr lvl="1"/>
            <a:r>
              <a:rPr lang="en-US" b="1" dirty="0"/>
              <a:t>Data breaches </a:t>
            </a:r>
            <a:r>
              <a:rPr lang="en-US" dirty="0"/>
              <a:t>– credentials stolen from one service and sold or leaked</a:t>
            </a:r>
          </a:p>
          <a:p>
            <a:pPr lvl="1"/>
            <a:r>
              <a:rPr lang="en-US" b="1" dirty="0"/>
              <a:t>Credential stuffing </a:t>
            </a:r>
            <a:r>
              <a:rPr lang="en-US" dirty="0"/>
              <a:t>– using breached username/password pairs from one site to try logging into other sites, exploiting </a:t>
            </a:r>
            <a:br>
              <a:rPr lang="en-US" dirty="0"/>
            </a:br>
            <a:r>
              <a:rPr lang="en-US" dirty="0"/>
              <a:t>password reuse</a:t>
            </a:r>
          </a:p>
          <a:p>
            <a:pPr lvl="1"/>
            <a:r>
              <a:rPr lang="en-US" b="1" dirty="0"/>
              <a:t>Brute forcing </a:t>
            </a:r>
            <a:r>
              <a:rPr lang="en-US" dirty="0"/>
              <a:t>– systematically guessing  weak or common passwords</a:t>
            </a:r>
          </a:p>
          <a:p>
            <a:pPr lvl="1"/>
            <a:r>
              <a:rPr lang="en-US" b="1" dirty="0"/>
              <a:t>Infostealers</a:t>
            </a:r>
            <a:r>
              <a:rPr lang="en-US" dirty="0"/>
              <a:t> – malware that harvests saved passwords from browsers or password managers</a:t>
            </a:r>
          </a:p>
          <a:p>
            <a:pPr lvl="1"/>
            <a:r>
              <a:rPr lang="en-US" b="1" dirty="0"/>
              <a:t>Purchasing on dark web markets </a:t>
            </a:r>
            <a:r>
              <a:rPr lang="en-US" dirty="0"/>
              <a:t>– credentials are actively traded commodities</a:t>
            </a:r>
          </a:p>
        </p:txBody>
      </p:sp>
      <p:pic>
        <p:nvPicPr>
          <p:cNvPr id="2" name="Picture 1">
            <a:extLst>
              <a:ext uri="{FF2B5EF4-FFF2-40B4-BE49-F238E27FC236}">
                <a16:creationId xmlns:a16="http://schemas.microsoft.com/office/drawing/2014/main" id="{A6D16CCD-93F4-0E18-ED2D-A69E79C27606}"/>
              </a:ext>
            </a:extLst>
          </p:cNvPr>
          <p:cNvPicPr>
            <a:picLocks noChangeAspect="1"/>
          </p:cNvPicPr>
          <p:nvPr/>
        </p:nvPicPr>
        <p:blipFill>
          <a:blip r:embed="rId2"/>
          <a:stretch>
            <a:fillRect/>
          </a:stretch>
        </p:blipFill>
        <p:spPr>
          <a:xfrm>
            <a:off x="6282266" y="2733146"/>
            <a:ext cx="5626100" cy="3750733"/>
          </a:xfrm>
          <a:prstGeom prst="rect">
            <a:avLst/>
          </a:prstGeom>
        </p:spPr>
      </p:pic>
      <p:sp>
        <p:nvSpPr>
          <p:cNvPr id="5" name="TextBox 4">
            <a:extLst>
              <a:ext uri="{FF2B5EF4-FFF2-40B4-BE49-F238E27FC236}">
                <a16:creationId xmlns:a16="http://schemas.microsoft.com/office/drawing/2014/main" id="{CE6B9C4B-78A6-80EE-CBA7-DE19CDB39EC2}"/>
              </a:ext>
            </a:extLst>
          </p:cNvPr>
          <p:cNvSpPr txBox="1"/>
          <p:nvPr/>
        </p:nvSpPr>
        <p:spPr>
          <a:xfrm>
            <a:off x="838199" y="1614797"/>
            <a:ext cx="10515599" cy="954107"/>
          </a:xfrm>
          <a:prstGeom prst="rect">
            <a:avLst/>
          </a:prstGeom>
          <a:noFill/>
        </p:spPr>
        <p:txBody>
          <a:bodyPr wrap="square">
            <a:spAutoFit/>
          </a:bodyPr>
          <a:lstStyle/>
          <a:p>
            <a:r>
              <a:rPr lang="en-US" sz="2800" dirty="0"/>
              <a:t>Unauthorized use of </a:t>
            </a:r>
            <a:r>
              <a:rPr lang="en-US" sz="2800" b="1" dirty="0"/>
              <a:t>stolen</a:t>
            </a:r>
            <a:r>
              <a:rPr lang="en-US" sz="2800" dirty="0"/>
              <a:t>, </a:t>
            </a:r>
            <a:r>
              <a:rPr lang="en-US" sz="2800" b="1" dirty="0"/>
              <a:t>leaked</a:t>
            </a:r>
            <a:r>
              <a:rPr lang="en-US" sz="2800" dirty="0"/>
              <a:t>, or </a:t>
            </a:r>
            <a:r>
              <a:rPr lang="en-US" sz="2800" b="1" dirty="0"/>
              <a:t>otherwise compromised login credentials</a:t>
            </a:r>
            <a:r>
              <a:rPr lang="en-US" sz="2800" dirty="0"/>
              <a:t> (usernames and passwords). Acquired by:</a:t>
            </a:r>
          </a:p>
        </p:txBody>
      </p:sp>
      <p:sp>
        <p:nvSpPr>
          <p:cNvPr id="3" name="Rectangle 2">
            <a:extLst>
              <a:ext uri="{FF2B5EF4-FFF2-40B4-BE49-F238E27FC236}">
                <a16:creationId xmlns:a16="http://schemas.microsoft.com/office/drawing/2014/main" id="{B1913A88-3A2F-9C85-77B0-6D2E3C84C197}"/>
              </a:ext>
            </a:extLst>
          </p:cNvPr>
          <p:cNvSpPr/>
          <p:nvPr/>
        </p:nvSpPr>
        <p:spPr>
          <a:xfrm>
            <a:off x="6299200" y="2692400"/>
            <a:ext cx="5621867" cy="380047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176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dissolve">
                                      <p:cBhvr>
                                        <p:cTn id="37" dur="500"/>
                                        <p:tgtEl>
                                          <p:spTgt spid="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dissolve">
                                      <p:cBhvr>
                                        <p:cTn id="4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uiExpand="1" build="p"/>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55"/>
          <p:cNvSpPr txBox="1">
            <a:spLocks noGrp="1"/>
          </p:cNvSpPr>
          <p:nvPr>
            <p:ph type="title"/>
          </p:nvPr>
        </p:nvSpPr>
        <p:spPr>
          <a:xfrm>
            <a:off x="6449842" y="242376"/>
            <a:ext cx="5260689" cy="6069069"/>
          </a:xfrm>
          <a:prstGeom prst="rect">
            <a:avLst/>
          </a:prstGeom>
          <a:noFill/>
          <a:ln>
            <a:noFill/>
          </a:ln>
        </p:spPr>
        <p:txBody>
          <a:bodyPr spcFirstLastPara="1" vert="horz" wrap="square" lIns="121900" tIns="60933" rIns="121900" bIns="60933" rtlCol="0" anchor="t" anchorCtr="0">
            <a:noAutofit/>
          </a:bodyPr>
          <a:lstStyle/>
          <a:p>
            <a:r>
              <a:rPr lang="en-US" sz="5333" dirty="0">
                <a:latin typeface="Calibri" panose="020F0502020204030204" pitchFamily="34" charset="0"/>
                <a:cs typeface="Calibri" panose="020F0502020204030204" pitchFamily="34" charset="0"/>
              </a:rPr>
              <a:t>Are you capable of remembering a unique strong password for every account you have?</a:t>
            </a:r>
            <a:br>
              <a:rPr lang="en-US" sz="5333" dirty="0">
                <a:latin typeface="Calibri" panose="020F0502020204030204" pitchFamily="34" charset="0"/>
                <a:cs typeface="Calibri" panose="020F0502020204030204" pitchFamily="34" charset="0"/>
              </a:rPr>
            </a:br>
            <a:endParaRPr sz="5333" dirty="0">
              <a:latin typeface="Calibri" panose="020F0502020204030204" pitchFamily="34" charset="0"/>
              <a:cs typeface="Calibri" panose="020F0502020204030204" pitchFamily="34" charset="0"/>
            </a:endParaRPr>
          </a:p>
        </p:txBody>
      </p:sp>
      <p:pic>
        <p:nvPicPr>
          <p:cNvPr id="248" name="Google Shape;248;p55" descr="Photo of a man sitting in an office that has been covered from floor to ceiling in 2-inch square yellow post-it notes"/>
          <p:cNvPicPr preferRelativeResize="0"/>
          <p:nvPr/>
        </p:nvPicPr>
        <p:blipFill rotWithShape="1">
          <a:blip r:embed="rId3">
            <a:alphaModFix/>
          </a:blip>
          <a:srcRect t="7970" r="3373" b="10448"/>
          <a:stretch/>
        </p:blipFill>
        <p:spPr>
          <a:xfrm>
            <a:off x="1" y="0"/>
            <a:ext cx="6091767" cy="6858000"/>
          </a:xfrm>
          <a:prstGeom prst="rect">
            <a:avLst/>
          </a:prstGeom>
          <a:noFill/>
          <a:ln>
            <a:noFill/>
          </a:ln>
        </p:spPr>
      </p:pic>
    </p:spTree>
    <p:extLst>
      <p:ext uri="{BB962C8B-B14F-4D97-AF65-F5344CB8AC3E}">
        <p14:creationId xmlns:p14="http://schemas.microsoft.com/office/powerpoint/2010/main" val="1631211575"/>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Passwords"/>
          <p:cNvSpPr txBox="1">
            <a:spLocks noGrp="1"/>
          </p:cNvSpPr>
          <p:nvPr>
            <p:ph type="title"/>
          </p:nvPr>
        </p:nvSpPr>
        <p:spPr>
          <a:prstGeom prst="rect">
            <a:avLst/>
          </a:prstGeom>
        </p:spPr>
        <p:txBody>
          <a:bodyPr/>
          <a:lstStyle/>
          <a:p>
            <a:r>
              <a:t>Passwords</a:t>
            </a:r>
          </a:p>
        </p:txBody>
      </p:sp>
      <p:sp>
        <p:nvSpPr>
          <p:cNvPr id="4" name="Content Placeholder 3">
            <a:extLst>
              <a:ext uri="{FF2B5EF4-FFF2-40B4-BE49-F238E27FC236}">
                <a16:creationId xmlns:a16="http://schemas.microsoft.com/office/drawing/2014/main" id="{FD1F783A-5B6E-2993-F567-C3D17B49C204}"/>
              </a:ext>
            </a:extLst>
          </p:cNvPr>
          <p:cNvSpPr>
            <a:spLocks noGrp="1"/>
          </p:cNvSpPr>
          <p:nvPr>
            <p:ph idx="1"/>
          </p:nvPr>
        </p:nvSpPr>
        <p:spPr/>
        <p:txBody>
          <a:bodyPr>
            <a:normAutofit lnSpcReduction="10000"/>
          </a:bodyPr>
          <a:lstStyle/>
          <a:p>
            <a:r>
              <a:rPr lang="en-US" dirty="0"/>
              <a:t>Goal</a:t>
            </a:r>
            <a:r>
              <a:rPr lang="en-US" b="1" dirty="0"/>
              <a:t>: easy to remember </a:t>
            </a:r>
            <a:r>
              <a:rPr lang="en-US" dirty="0"/>
              <a:t>but </a:t>
            </a:r>
            <a:r>
              <a:rPr lang="en-US" b="1" dirty="0"/>
              <a:t>hard to guess</a:t>
            </a:r>
          </a:p>
          <a:p>
            <a:pPr lvl="1"/>
            <a:r>
              <a:rPr lang="en-US" dirty="0"/>
              <a:t>Turns out to be </a:t>
            </a:r>
            <a:r>
              <a:rPr lang="en-US" b="1" dirty="0"/>
              <a:t>wrong</a:t>
            </a:r>
            <a:r>
              <a:rPr lang="en-US" dirty="0"/>
              <a:t> in many cases!</a:t>
            </a:r>
          </a:p>
          <a:p>
            <a:pPr lvl="2"/>
            <a:r>
              <a:rPr lang="en-US" dirty="0"/>
              <a:t>Hard to guess = Hard to remember!</a:t>
            </a:r>
          </a:p>
          <a:p>
            <a:pPr lvl="1"/>
            <a:r>
              <a:rPr lang="en-US" b="1" dirty="0"/>
              <a:t>Compounding problem</a:t>
            </a:r>
            <a:r>
              <a:rPr lang="en-US" dirty="0"/>
              <a:t>: repeated password use</a:t>
            </a:r>
          </a:p>
          <a:p>
            <a:r>
              <a:rPr lang="en-US" b="1" dirty="0"/>
              <a:t>Password cracking tools </a:t>
            </a:r>
            <a:r>
              <a:rPr lang="en-US" dirty="0"/>
              <a:t>train on released data to quickly guess common passwords</a:t>
            </a:r>
          </a:p>
          <a:p>
            <a:pPr lvl="1"/>
            <a:r>
              <a:rPr lang="en-US" dirty="0"/>
              <a:t>John the Ripper, http://</a:t>
            </a:r>
            <a:r>
              <a:rPr lang="en-US" dirty="0" err="1"/>
              <a:t>www.openwall.com</a:t>
            </a:r>
            <a:r>
              <a:rPr lang="en-US" dirty="0"/>
              <a:t>/john/</a:t>
            </a:r>
          </a:p>
          <a:p>
            <a:pPr lvl="1"/>
            <a:r>
              <a:rPr lang="en-US" dirty="0"/>
              <a:t>Project Rainbow, http://project-</a:t>
            </a:r>
            <a:r>
              <a:rPr lang="en-US" dirty="0" err="1"/>
              <a:t>rainbowcrack.com</a:t>
            </a:r>
            <a:r>
              <a:rPr lang="en-US" dirty="0"/>
              <a:t>/</a:t>
            </a:r>
          </a:p>
          <a:p>
            <a:pPr lvl="1"/>
            <a:r>
              <a:rPr lang="en-US" dirty="0"/>
              <a:t>many more …</a:t>
            </a:r>
          </a:p>
          <a:p>
            <a:r>
              <a:rPr lang="en-US" dirty="0"/>
              <a:t>Top 10 worst passwords of 2023: 123456789 Qwerty Password 12345 Qwerty123 1q2w3e 12345678 111111 1234567890</a:t>
            </a:r>
          </a:p>
        </p:txBody>
      </p:sp>
      <p:sp>
        <p:nvSpPr>
          <p:cNvPr id="3" name="TextBox 2">
            <a:extLst>
              <a:ext uri="{FF2B5EF4-FFF2-40B4-BE49-F238E27FC236}">
                <a16:creationId xmlns:a16="http://schemas.microsoft.com/office/drawing/2014/main" id="{3B0A0BD4-BE13-25C5-B9A8-E66B4052FA82}"/>
              </a:ext>
            </a:extLst>
          </p:cNvPr>
          <p:cNvSpPr txBox="1"/>
          <p:nvPr/>
        </p:nvSpPr>
        <p:spPr>
          <a:xfrm>
            <a:off x="1676399" y="5992297"/>
            <a:ext cx="8534401" cy="369332"/>
          </a:xfrm>
          <a:prstGeom prst="rect">
            <a:avLst/>
          </a:prstGeom>
          <a:noFill/>
        </p:spPr>
        <p:txBody>
          <a:bodyPr wrap="square">
            <a:spAutoFit/>
          </a:bodyPr>
          <a:lstStyle/>
          <a:p>
            <a:r>
              <a:rPr lang="en-US" dirty="0"/>
              <a:t>https://</a:t>
            </a:r>
            <a:r>
              <a:rPr lang="en-US" dirty="0" err="1"/>
              <a:t>wesecureapp.com</a:t>
            </a:r>
            <a:r>
              <a:rPr lang="en-US" dirty="0"/>
              <a:t>/blog/worlds-worst-passwords-is-it-time-to-change-yours/</a:t>
            </a:r>
          </a:p>
        </p:txBody>
      </p:sp>
    </p:spTree>
    <p:extLst>
      <p:ext uri="{BB962C8B-B14F-4D97-AF65-F5344CB8AC3E}">
        <p14:creationId xmlns:p14="http://schemas.microsoft.com/office/powerpoint/2010/main" val="234862934"/>
      </p:ext>
    </p:extLst>
  </p:cSld>
  <p:clrMapOvr>
    <a:masterClrMapping/>
  </p:clrMapOvr>
  <p:transition spd="slow">
    <p:cove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500"/>
                                        <p:tgtEl>
                                          <p:spTgt spid="4">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dissolve">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dissolve">
                                      <p:cBhvr>
                                        <p:cTn id="21" dur="500"/>
                                        <p:tgtEl>
                                          <p:spTgt spid="4">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dissolve">
                                      <p:cBhvr>
                                        <p:cTn id="24" dur="500"/>
                                        <p:tgtEl>
                                          <p:spTgt spid="4">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dissolve">
                                      <p:cBhvr>
                                        <p:cTn id="27" dur="500"/>
                                        <p:tgtEl>
                                          <p:spTgt spid="4">
                                            <p:txEl>
                                              <p:pRg st="6" end="6"/>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dissolve">
                                      <p:cBhvr>
                                        <p:cTn id="30" dur="500"/>
                                        <p:tgtEl>
                                          <p:spTgt spid="4">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dissolve">
                                      <p:cBhvr>
                                        <p:cTn id="35" dur="500"/>
                                        <p:tgtEl>
                                          <p:spTgt spid="4">
                                            <p:txEl>
                                              <p:pRg st="8" end="8"/>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dissolv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4BC02-64E2-0520-1312-E0B95AF7A993}"/>
              </a:ext>
            </a:extLst>
          </p:cNvPr>
          <p:cNvSpPr>
            <a:spLocks noGrp="1"/>
          </p:cNvSpPr>
          <p:nvPr>
            <p:ph type="title"/>
          </p:nvPr>
        </p:nvSpPr>
        <p:spPr/>
        <p:txBody>
          <a:bodyPr/>
          <a:lstStyle/>
          <a:p>
            <a:r>
              <a:rPr lang="en-US" dirty="0"/>
              <a:t>Hypothesis: Password reuse is common, improves chances of breach</a:t>
            </a:r>
          </a:p>
        </p:txBody>
      </p:sp>
      <p:sp>
        <p:nvSpPr>
          <p:cNvPr id="3" name="Content Placeholder 2">
            <a:extLst>
              <a:ext uri="{FF2B5EF4-FFF2-40B4-BE49-F238E27FC236}">
                <a16:creationId xmlns:a16="http://schemas.microsoft.com/office/drawing/2014/main" id="{599DA42B-9488-84AB-9F20-BE2C381F4779}"/>
              </a:ext>
            </a:extLst>
          </p:cNvPr>
          <p:cNvSpPr>
            <a:spLocks noGrp="1"/>
          </p:cNvSpPr>
          <p:nvPr>
            <p:ph idx="1"/>
          </p:nvPr>
        </p:nvSpPr>
        <p:spPr>
          <a:xfrm>
            <a:off x="838200" y="1825625"/>
            <a:ext cx="5620473" cy="4351338"/>
          </a:xfrm>
        </p:spPr>
        <p:txBody>
          <a:bodyPr/>
          <a:lstStyle/>
          <a:p>
            <a:r>
              <a:rPr lang="en-US" dirty="0"/>
              <a:t>How would we know if this is true?</a:t>
            </a:r>
          </a:p>
          <a:p>
            <a:r>
              <a:rPr lang="en-US" dirty="0"/>
              <a:t>Do an experimental study!</a:t>
            </a:r>
          </a:p>
          <a:p>
            <a:pPr lvl="1"/>
            <a:r>
              <a:rPr lang="en-US" dirty="0"/>
              <a:t>Find a good source of data</a:t>
            </a:r>
          </a:p>
          <a:p>
            <a:pPr lvl="1"/>
            <a:r>
              <a:rPr lang="en-US" dirty="0"/>
              <a:t>Consider what you’d find in that data if the hypothesis were true</a:t>
            </a:r>
          </a:p>
          <a:p>
            <a:pPr lvl="2"/>
            <a:r>
              <a:rPr lang="en-US" dirty="0"/>
              <a:t>Ideally: Very unlikely to be another explanation</a:t>
            </a:r>
          </a:p>
          <a:p>
            <a:pPr lvl="1"/>
            <a:r>
              <a:rPr lang="en-US" dirty="0"/>
              <a:t>Analyze the data, report the results</a:t>
            </a:r>
          </a:p>
          <a:p>
            <a:pPr lvl="1"/>
            <a:r>
              <a:rPr lang="en-US" dirty="0"/>
              <a:t>Consider consequences of the outcome; do follow-on work</a:t>
            </a:r>
          </a:p>
          <a:p>
            <a:pPr lvl="1"/>
            <a:endParaRPr lang="en-US" dirty="0"/>
          </a:p>
        </p:txBody>
      </p:sp>
      <p:pic>
        <p:nvPicPr>
          <p:cNvPr id="4" name="Picture 2" descr="Download free photo of Think,thinking,person,idea,people - from needpix.com">
            <a:extLst>
              <a:ext uri="{FF2B5EF4-FFF2-40B4-BE49-F238E27FC236}">
                <a16:creationId xmlns:a16="http://schemas.microsoft.com/office/drawing/2014/main" id="{9FF725B0-959C-A247-44CC-D33754C551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4492" y="1825625"/>
            <a:ext cx="4659308" cy="3108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4297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dissolv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dissolv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3|8.2"/>
</p:tagLst>
</file>

<file path=ppt/tags/tag2.xml><?xml version="1.0" encoding="utf-8"?>
<p:tagLst xmlns:a="http://schemas.openxmlformats.org/drawingml/2006/main" xmlns:r="http://schemas.openxmlformats.org/officeDocument/2006/relationships" xmlns:p="http://schemas.openxmlformats.org/presentationml/2006/main">
  <p:tag name="TIMING" val="|28.3|8.2"/>
</p:tagLst>
</file>

<file path=ppt/tags/tag3.xml><?xml version="1.0" encoding="utf-8"?>
<p:tagLst xmlns:a="http://schemas.openxmlformats.org/drawingml/2006/main" xmlns:r="http://schemas.openxmlformats.org/officeDocument/2006/relationships" xmlns:p="http://schemas.openxmlformats.org/presentationml/2006/main">
  <p:tag name="TIMING" val="|28.3|8.2"/>
</p:tagLst>
</file>

<file path=ppt/tags/tag4.xml><?xml version="1.0" encoding="utf-8"?>
<p:tagLst xmlns:a="http://schemas.openxmlformats.org/drawingml/2006/main" xmlns:r="http://schemas.openxmlformats.org/officeDocument/2006/relationships" xmlns:p="http://schemas.openxmlformats.org/presentationml/2006/main">
  <p:tag name="TIMING" val="|28.3|8.2"/>
</p:tagLst>
</file>

<file path=ppt/tags/tag5.xml><?xml version="1.0" encoding="utf-8"?>
<p:tagLst xmlns:a="http://schemas.openxmlformats.org/drawingml/2006/main" xmlns:r="http://schemas.openxmlformats.org/officeDocument/2006/relationships" xmlns:p="http://schemas.openxmlformats.org/presentationml/2006/main">
  <p:tag name="TIMING" val="|28.3|8.2"/>
</p:tagLst>
</file>

<file path=ppt/tags/tag6.xml><?xml version="1.0" encoding="utf-8"?>
<p:tagLst xmlns:a="http://schemas.openxmlformats.org/drawingml/2006/main" xmlns:r="http://schemas.openxmlformats.org/officeDocument/2006/relationships" xmlns:p="http://schemas.openxmlformats.org/presentationml/2006/main">
  <p:tag name="TIMING" val="|28.3|8.2"/>
</p:tagLst>
</file>

<file path=ppt/tags/tag7.xml><?xml version="1.0" encoding="utf-8"?>
<p:tagLst xmlns:a="http://schemas.openxmlformats.org/drawingml/2006/main" xmlns:r="http://schemas.openxmlformats.org/officeDocument/2006/relationships" xmlns:p="http://schemas.openxmlformats.org/presentationml/2006/main">
  <p:tag name="TIMING" val="|1.3|10.8|15|14.7|9.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18918</TotalTime>
  <Words>2967</Words>
  <Application>Microsoft Macintosh PowerPoint</Application>
  <PresentationFormat>Widescreen</PresentationFormat>
  <Paragraphs>430</Paragraphs>
  <Slides>49</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Calibri Light</vt:lpstr>
      <vt:lpstr>Wingdings</vt:lpstr>
      <vt:lpstr>Office Theme</vt:lpstr>
      <vt:lpstr>Secure Systems Engineering and Management</vt:lpstr>
      <vt:lpstr>PowerPoint Presentation</vt:lpstr>
      <vt:lpstr>PowerPoint Presentation</vt:lpstr>
      <vt:lpstr>PowerPoint Presentation</vt:lpstr>
      <vt:lpstr>Top attack vectors</vt:lpstr>
      <vt:lpstr>Credential abuse</vt:lpstr>
      <vt:lpstr>Are you capable of remembering a unique strong password for every account you have? </vt:lpstr>
      <vt:lpstr>Passwords</vt:lpstr>
      <vt:lpstr>Hypothesis: Password reuse is common, improves chances of breach</vt:lpstr>
      <vt:lpstr>Analysis</vt:lpstr>
      <vt:lpstr>Research study on password reuse</vt:lpstr>
      <vt:lpstr>Results</vt:lpstr>
      <vt:lpstr>The human “threat”</vt:lpstr>
      <vt:lpstr>PowerPoint Presentation</vt:lpstr>
      <vt:lpstr>Security is a secondary task</vt:lpstr>
      <vt:lpstr>Concerns may not be aligned</vt:lpstr>
      <vt:lpstr>Password security: Perception vs. reality</vt:lpstr>
      <vt:lpstr>Example question type: Comparison</vt:lpstr>
      <vt:lpstr>Results: Comparison</vt:lpstr>
      <vt:lpstr>Other results</vt:lpstr>
      <vt:lpstr>Password strength meter</vt:lpstr>
      <vt:lpstr>Password manager</vt:lpstr>
      <vt:lpstr>Impact of password managers on security</vt:lpstr>
      <vt:lpstr>Modeling strength</vt:lpstr>
      <vt:lpstr>Modeling reuse</vt:lpstr>
      <vt:lpstr>Summary of PM study results</vt:lpstr>
      <vt:lpstr>Better together</vt:lpstr>
      <vt:lpstr>PM Risk: Central point of failure?</vt:lpstr>
      <vt:lpstr>Understand humans in the loop</vt:lpstr>
      <vt:lpstr>Remember: Convenience always wins</vt:lpstr>
      <vt:lpstr>PowerPoint Presentation</vt:lpstr>
      <vt:lpstr>Human-in-the-loop framework </vt:lpstr>
      <vt:lpstr>Top attack vectors</vt:lpstr>
      <vt:lpstr>Phishing</vt:lpstr>
      <vt:lpstr>Phishing mitigation: Automated detection</vt:lpstr>
      <vt:lpstr>Phishing mitigation: Link-based protection</vt:lpstr>
      <vt:lpstr>Mitigation by training: Spot “bad smells”</vt:lpstr>
      <vt:lpstr>Spear phishing</vt:lpstr>
      <vt:lpstr>No perfect defense</vt:lpstr>
      <vt:lpstr>Social engineering</vt:lpstr>
      <vt:lpstr>“Protect yourself” training: Does it work?</vt:lpstr>
      <vt:lpstr>Reading</vt:lpstr>
      <vt:lpstr>Key research questions</vt:lpstr>
      <vt:lpstr>Study Design: Real-world RCT at UCSD Health</vt:lpstr>
      <vt:lpstr>Result: Embedded Phishing Training has Minimal Benefit</vt:lpstr>
      <vt:lpstr>Phishing Lure Efficacy Varies &amp; Far Outstrips Protection</vt:lpstr>
      <vt:lpstr>Limited Engagement w/ Embedded Training</vt:lpstr>
      <vt:lpstr>Annual Awareness Training has Minimal Benefit</vt:lpstr>
      <vt:lpstr>Summary and reflection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Hicks, Michael W</cp:lastModifiedBy>
  <cp:revision>301</cp:revision>
  <dcterms:created xsi:type="dcterms:W3CDTF">2025-02-03T22:02:42Z</dcterms:created>
  <dcterms:modified xsi:type="dcterms:W3CDTF">2026-01-22T15:39:16Z</dcterms:modified>
</cp:coreProperties>
</file>