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6"/>
  </p:notesMasterIdLst>
  <p:sldIdLst>
    <p:sldId id="256" r:id="rId2"/>
    <p:sldId id="346" r:id="rId3"/>
    <p:sldId id="2147468974" r:id="rId4"/>
    <p:sldId id="433" r:id="rId5"/>
    <p:sldId id="2147468963" r:id="rId6"/>
    <p:sldId id="2147468956" r:id="rId7"/>
    <p:sldId id="2147469023" r:id="rId8"/>
    <p:sldId id="2147468951" r:id="rId9"/>
    <p:sldId id="362" r:id="rId10"/>
    <p:sldId id="2147468953" r:id="rId11"/>
    <p:sldId id="573" r:id="rId12"/>
    <p:sldId id="2147468960" r:id="rId13"/>
    <p:sldId id="2147469043" r:id="rId14"/>
    <p:sldId id="2147468973" r:id="rId15"/>
    <p:sldId id="385" r:id="rId16"/>
    <p:sldId id="387" r:id="rId17"/>
    <p:sldId id="388" r:id="rId18"/>
    <p:sldId id="381" r:id="rId19"/>
    <p:sldId id="386" r:id="rId20"/>
    <p:sldId id="375" r:id="rId21"/>
    <p:sldId id="376" r:id="rId22"/>
    <p:sldId id="380" r:id="rId23"/>
    <p:sldId id="2147469050" r:id="rId24"/>
    <p:sldId id="278" r:id="rId25"/>
    <p:sldId id="2147469030" r:id="rId26"/>
    <p:sldId id="393" r:id="rId27"/>
    <p:sldId id="2147469044" r:id="rId28"/>
    <p:sldId id="397" r:id="rId29"/>
    <p:sldId id="2147469034" r:id="rId30"/>
    <p:sldId id="436" r:id="rId31"/>
    <p:sldId id="419" r:id="rId32"/>
    <p:sldId id="2147469033" r:id="rId33"/>
    <p:sldId id="2147469052" r:id="rId34"/>
    <p:sldId id="394" r:id="rId35"/>
    <p:sldId id="395" r:id="rId36"/>
    <p:sldId id="2147469035" r:id="rId37"/>
    <p:sldId id="357" r:id="rId38"/>
    <p:sldId id="281" r:id="rId39"/>
    <p:sldId id="282" r:id="rId40"/>
    <p:sldId id="284" r:id="rId41"/>
    <p:sldId id="275" r:id="rId42"/>
    <p:sldId id="279" r:id="rId43"/>
    <p:sldId id="407" r:id="rId44"/>
    <p:sldId id="400" r:id="rId45"/>
    <p:sldId id="2147469036" r:id="rId46"/>
    <p:sldId id="2147469037" r:id="rId47"/>
    <p:sldId id="2147469038" r:id="rId48"/>
    <p:sldId id="2147469039" r:id="rId49"/>
    <p:sldId id="401" r:id="rId50"/>
    <p:sldId id="410" r:id="rId51"/>
    <p:sldId id="390" r:id="rId52"/>
    <p:sldId id="2147469040" r:id="rId53"/>
    <p:sldId id="403" r:id="rId54"/>
    <p:sldId id="2147468949" r:id="rId55"/>
    <p:sldId id="396" r:id="rId56"/>
    <p:sldId id="2147469046" r:id="rId57"/>
    <p:sldId id="2147468964" r:id="rId58"/>
    <p:sldId id="2147469047" r:id="rId59"/>
    <p:sldId id="402" r:id="rId60"/>
    <p:sldId id="2147469042" r:id="rId61"/>
    <p:sldId id="2147469029" r:id="rId62"/>
    <p:sldId id="415" r:id="rId63"/>
    <p:sldId id="2147469027" r:id="rId64"/>
    <p:sldId id="2147469048" r:id="rId65"/>
    <p:sldId id="2147469051" r:id="rId66"/>
    <p:sldId id="2147469025" r:id="rId67"/>
    <p:sldId id="389" r:id="rId68"/>
    <p:sldId id="2147469045" r:id="rId69"/>
    <p:sldId id="404" r:id="rId70"/>
    <p:sldId id="2147469049" r:id="rId71"/>
    <p:sldId id="430" r:id="rId72"/>
    <p:sldId id="426" r:id="rId73"/>
    <p:sldId id="429" r:id="rId74"/>
    <p:sldId id="382"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80"/>
    <p:restoredTop sz="65918"/>
  </p:normalViewPr>
  <p:slideViewPr>
    <p:cSldViewPr snapToGrid="0">
      <p:cViewPr varScale="1">
        <p:scale>
          <a:sx n="87" d="100"/>
          <a:sy n="87" d="100"/>
        </p:scale>
        <p:origin x="248"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3077B-A16D-7946-B45A-7953EEF17B81}" type="datetimeFigureOut">
              <a:rPr lang="en-US" smtClean="0"/>
              <a:t>1/14/26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3C96B-2B3F-7242-90A1-56E5F222F20D}" type="slidenum">
              <a:rPr lang="en-US" smtClean="0"/>
              <a:t>‹#›</a:t>
            </a:fld>
            <a:endParaRPr lang="en-US"/>
          </a:p>
        </p:txBody>
      </p:sp>
    </p:spTree>
    <p:extLst>
      <p:ext uri="{BB962C8B-B14F-4D97-AF65-F5344CB8AC3E}">
        <p14:creationId xmlns:p14="http://schemas.microsoft.com/office/powerpoint/2010/main" val="124130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eb.archive.org/web/20160728131324/http:/www.itwire.com/business-it-news/security/73330-angler-exploit-kit-disappears,-neutrino-takes-its-place.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eb.archive.org/web/20160728131324/http:/www.cyber.nj.gov/threat-profiles/exploit-kit-variants/angler" TargetMode="External"/><Relationship Id="rId4" Type="http://schemas.openxmlformats.org/officeDocument/2006/relationships/hyperlink" Target="https://web.archive.org/web/20160728131324/http:/www.cyber.nj.gov/threat-profiles/ransomware-variants/cryptxxx"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oehs.org/node/everything-i-know-about-the-xz-backdoor"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2</a:t>
            </a:fld>
            <a:endParaRPr lang="en-US"/>
          </a:p>
        </p:txBody>
      </p:sp>
    </p:spTree>
    <p:extLst>
      <p:ext uri="{BB962C8B-B14F-4D97-AF65-F5344CB8AC3E}">
        <p14:creationId xmlns:p14="http://schemas.microsoft.com/office/powerpoint/2010/main" val="157266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24</a:t>
            </a:fld>
            <a:endParaRPr lang="en-US"/>
          </a:p>
        </p:txBody>
      </p:sp>
    </p:spTree>
    <p:extLst>
      <p:ext uri="{BB962C8B-B14F-4D97-AF65-F5344CB8AC3E}">
        <p14:creationId xmlns:p14="http://schemas.microsoft.com/office/powerpoint/2010/main" val="3328007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9E62E-5483-5696-2872-4F0C13B4065B}"/>
            </a:ext>
          </a:extLst>
        </p:cNvPr>
        <p:cNvGrpSpPr/>
        <p:nvPr/>
      </p:nvGrpSpPr>
      <p:grpSpPr>
        <a:xfrm>
          <a:off x="0" y="0"/>
          <a:ext cx="0" cy="0"/>
          <a:chOff x="0" y="0"/>
          <a:chExt cx="0" cy="0"/>
        </a:xfrm>
      </p:grpSpPr>
      <p:sp>
        <p:nvSpPr>
          <p:cNvPr id="455" name="Shape 455">
            <a:extLst>
              <a:ext uri="{FF2B5EF4-FFF2-40B4-BE49-F238E27FC236}">
                <a16:creationId xmlns:a16="http://schemas.microsoft.com/office/drawing/2014/main" id="{E7B54152-AAA7-43DA-5198-35CFD3B21623}"/>
              </a:ext>
            </a:extLst>
          </p:cNvPr>
          <p:cNvSpPr>
            <a:spLocks noGrp="1" noRot="1" noChangeAspect="1"/>
          </p:cNvSpPr>
          <p:nvPr>
            <p:ph type="sldImg"/>
          </p:nvPr>
        </p:nvSpPr>
        <p:spPr>
          <a:prstGeom prst="rect">
            <a:avLst/>
          </a:prstGeom>
        </p:spPr>
        <p:txBody>
          <a:bodyPr/>
          <a:lstStyle/>
          <a:p>
            <a:endParaRPr/>
          </a:p>
        </p:txBody>
      </p:sp>
      <p:sp>
        <p:nvSpPr>
          <p:cNvPr id="456" name="Shape 456">
            <a:extLst>
              <a:ext uri="{FF2B5EF4-FFF2-40B4-BE49-F238E27FC236}">
                <a16:creationId xmlns:a16="http://schemas.microsoft.com/office/drawing/2014/main" id="{709440AF-6960-18DC-7098-6E6261C82B0A}"/>
              </a:ext>
            </a:extLst>
          </p:cNvPr>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2213695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1F120-A256-70B3-3EB5-2138EC1A093F}"/>
            </a:ext>
          </a:extLst>
        </p:cNvPr>
        <p:cNvGrpSpPr/>
        <p:nvPr/>
      </p:nvGrpSpPr>
      <p:grpSpPr>
        <a:xfrm>
          <a:off x="0" y="0"/>
          <a:ext cx="0" cy="0"/>
          <a:chOff x="0" y="0"/>
          <a:chExt cx="0" cy="0"/>
        </a:xfrm>
      </p:grpSpPr>
      <p:sp>
        <p:nvSpPr>
          <p:cNvPr id="455" name="Shape 455">
            <a:extLst>
              <a:ext uri="{FF2B5EF4-FFF2-40B4-BE49-F238E27FC236}">
                <a16:creationId xmlns:a16="http://schemas.microsoft.com/office/drawing/2014/main" id="{02A49F66-9679-75F6-D334-2FA094B38B4B}"/>
              </a:ext>
            </a:extLst>
          </p:cNvPr>
          <p:cNvSpPr>
            <a:spLocks noGrp="1" noRot="1" noChangeAspect="1"/>
          </p:cNvSpPr>
          <p:nvPr>
            <p:ph type="sldImg"/>
          </p:nvPr>
        </p:nvSpPr>
        <p:spPr>
          <a:prstGeom prst="rect">
            <a:avLst/>
          </a:prstGeom>
        </p:spPr>
        <p:txBody>
          <a:bodyPr/>
          <a:lstStyle/>
          <a:p>
            <a:endParaRPr/>
          </a:p>
        </p:txBody>
      </p:sp>
      <p:sp>
        <p:nvSpPr>
          <p:cNvPr id="456" name="Shape 456">
            <a:extLst>
              <a:ext uri="{FF2B5EF4-FFF2-40B4-BE49-F238E27FC236}">
                <a16:creationId xmlns:a16="http://schemas.microsoft.com/office/drawing/2014/main" id="{CD88760E-3AF2-F530-7CB8-1E51031F04D2}"/>
              </a:ext>
            </a:extLst>
          </p:cNvPr>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1672396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C5176-D123-8509-ADC3-787B8D7C7E3E}"/>
            </a:ext>
          </a:extLst>
        </p:cNvPr>
        <p:cNvGrpSpPr/>
        <p:nvPr/>
      </p:nvGrpSpPr>
      <p:grpSpPr>
        <a:xfrm>
          <a:off x="0" y="0"/>
          <a:ext cx="0" cy="0"/>
          <a:chOff x="0" y="0"/>
          <a:chExt cx="0" cy="0"/>
        </a:xfrm>
      </p:grpSpPr>
      <p:sp>
        <p:nvSpPr>
          <p:cNvPr id="455" name="Shape 455">
            <a:extLst>
              <a:ext uri="{FF2B5EF4-FFF2-40B4-BE49-F238E27FC236}">
                <a16:creationId xmlns:a16="http://schemas.microsoft.com/office/drawing/2014/main" id="{AF5C6569-34DD-D5FC-7F3E-71BD482B5065}"/>
              </a:ext>
            </a:extLst>
          </p:cNvPr>
          <p:cNvSpPr>
            <a:spLocks noGrp="1" noRot="1" noChangeAspect="1"/>
          </p:cNvSpPr>
          <p:nvPr>
            <p:ph type="sldImg"/>
          </p:nvPr>
        </p:nvSpPr>
        <p:spPr>
          <a:prstGeom prst="rect">
            <a:avLst/>
          </a:prstGeom>
        </p:spPr>
        <p:txBody>
          <a:bodyPr/>
          <a:lstStyle/>
          <a:p>
            <a:endParaRPr/>
          </a:p>
        </p:txBody>
      </p:sp>
      <p:sp>
        <p:nvSpPr>
          <p:cNvPr id="456" name="Shape 456">
            <a:extLst>
              <a:ext uri="{FF2B5EF4-FFF2-40B4-BE49-F238E27FC236}">
                <a16:creationId xmlns:a16="http://schemas.microsoft.com/office/drawing/2014/main" id="{194AD901-35EC-25CB-BE4F-25577AAED4D9}"/>
              </a:ext>
            </a:extLst>
          </p:cNvPr>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3545406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30</a:t>
            </a:fld>
            <a:endParaRPr lang="en-US"/>
          </a:p>
        </p:txBody>
      </p:sp>
    </p:spTree>
    <p:extLst>
      <p:ext uri="{BB962C8B-B14F-4D97-AF65-F5344CB8AC3E}">
        <p14:creationId xmlns:p14="http://schemas.microsoft.com/office/powerpoint/2010/main" val="2598773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573F6-B79C-C635-8865-4104974A9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59E05-D1B1-3C5F-E67B-0B7AB0075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585BB-E55E-D788-BEF2-8DF3DCBD866A}"/>
              </a:ext>
            </a:extLst>
          </p:cNvPr>
          <p:cNvSpPr>
            <a:spLocks noGrp="1"/>
          </p:cNvSpPr>
          <p:nvPr>
            <p:ph type="body" idx="1"/>
          </p:nvPr>
        </p:nvSpPr>
        <p:spPr/>
        <p:txBody>
          <a:bodyPr/>
          <a:lstStyle/>
          <a:p>
            <a:r>
              <a:rPr lang="en-US" dirty="0"/>
              <a:t>Primary:</a:t>
            </a:r>
          </a:p>
          <a:p>
            <a:r>
              <a:rPr lang="en-US" dirty="0"/>
              <a:t>Vulnerability: Technical (memory corruption) and operational (phishing)</a:t>
            </a:r>
          </a:p>
          <a:p>
            <a:r>
              <a:rPr lang="en-US" dirty="0"/>
              <a:t>Exploit development: Creation of exploit kits/packs for exploiting the vulnerability on a target. Includes “social engineering toolkit” via Metasploit!</a:t>
            </a:r>
          </a:p>
          <a:p>
            <a:r>
              <a:rPr lang="en-US" dirty="0"/>
              <a:t>Exploit delivery: Physical infection, electronic contact (email, SMS), drive-by-download (don’t click the link!), software distribution (corrupted install or patch; more clever: supply chain hack in open source)</a:t>
            </a:r>
          </a:p>
          <a:p>
            <a:r>
              <a:rPr lang="en-US" dirty="0"/>
              <a:t>Attack: The affectation of the target system. Purpose: digital gains (espionage, app theft, botnet, mule), direct monetary gains (harm competitor, ransomware 88% successful against healthcare institutions), psych gains (trophy hack)</a:t>
            </a:r>
          </a:p>
          <a:p>
            <a:endParaRPr lang="en-US" dirty="0"/>
          </a:p>
          <a:p>
            <a:r>
              <a:rPr lang="en-US" dirty="0"/>
              <a:t>Support: Goal is to gain greater benefit with less cost</a:t>
            </a:r>
          </a:p>
          <a:p>
            <a:r>
              <a:rPr lang="en-US" dirty="0"/>
              <a:t>Cyber attack ops: </a:t>
            </a:r>
          </a:p>
          <a:p>
            <a:r>
              <a:rPr lang="en-US" dirty="0"/>
              <a:t>- Target selection based on value prop – see next slide</a:t>
            </a:r>
          </a:p>
          <a:p>
            <a:r>
              <a:rPr lang="en-US" dirty="0"/>
              <a:t>- Hacker org – Hierarchy (state sponsored) vs. Aggregate (like Anonymous), and many others</a:t>
            </a:r>
          </a:p>
          <a:p>
            <a:r>
              <a:rPr lang="en-US" dirty="0"/>
              <a:t>- Benefit realization – basically, bitcoin via BTC-E (95% of ransomware, shut down in 2017). DDOS: with proof of participation. Black markets. </a:t>
            </a:r>
          </a:p>
          <a:p>
            <a:r>
              <a:rPr lang="en-US" dirty="0"/>
              <a:t>- Resistance ops: Being able to hide your tracks, recover from takedown</a:t>
            </a:r>
          </a:p>
          <a:p>
            <a:endParaRPr lang="en-US" dirty="0"/>
          </a:p>
          <a:p>
            <a:r>
              <a:rPr lang="en-US" dirty="0"/>
              <a:t>Human Resource</a:t>
            </a:r>
          </a:p>
          <a:p>
            <a:r>
              <a:rPr lang="en-US" dirty="0"/>
              <a:t>- Hacker training: two-way resources! (bug bounties </a:t>
            </a:r>
            <a:r>
              <a:rPr lang="en-US" dirty="0" err="1"/>
              <a:t>etc</a:t>
            </a:r>
            <a:r>
              <a:rPr lang="en-US" dirty="0"/>
              <a:t>) Also Anonymous had own school; nation states</a:t>
            </a:r>
          </a:p>
          <a:p>
            <a:r>
              <a:rPr lang="en-US" dirty="0"/>
              <a:t>- Hacker recruiting: same as legit recruiting! Social networks</a:t>
            </a:r>
          </a:p>
          <a:p>
            <a:endParaRPr lang="en-US" dirty="0"/>
          </a:p>
          <a:p>
            <a:r>
              <a:rPr lang="en-US" dirty="0"/>
              <a:t>Marketing and delivery</a:t>
            </a:r>
          </a:p>
          <a:p>
            <a:r>
              <a:rPr lang="en-US" dirty="0"/>
              <a:t>- Marketplace – used to find experts to fill needed skills, offer services</a:t>
            </a:r>
          </a:p>
          <a:p>
            <a:r>
              <a:rPr lang="en-US" dirty="0"/>
              <a:t>- Reputation – challenge! Need to earn trust (not LE or double dealer)</a:t>
            </a:r>
          </a:p>
          <a:p>
            <a:r>
              <a:rPr lang="en-US" dirty="0"/>
              <a:t>- Value evaluation – pricing, e.g., zero-day vs. one-day, **</a:t>
            </a:r>
          </a:p>
          <a:p>
            <a:r>
              <a:rPr lang="en-US" dirty="0"/>
              <a:t>- Money laundering</a:t>
            </a:r>
          </a:p>
          <a:p>
            <a:br>
              <a:rPr lang="en-US" dirty="0"/>
            </a:br>
            <a:r>
              <a:rPr lang="en-US" dirty="0"/>
              <a:t>Tech support: IRC, Tor, Bitcoin, tools for VD and EK production, etc.</a:t>
            </a:r>
            <a:br>
              <a:rPr lang="en-US" dirty="0"/>
            </a:br>
            <a:endParaRPr lang="en-US" dirty="0"/>
          </a:p>
          <a:p>
            <a:r>
              <a:rPr lang="en-US" dirty="0"/>
              <a:t>** </a:t>
            </a:r>
            <a:r>
              <a:rPr lang="en-US" sz="1200" b="0" i="0" kern="1200" dirty="0">
                <a:solidFill>
                  <a:schemeClr val="tx1"/>
                </a:solidFill>
                <a:effectLst/>
                <a:latin typeface="+mn-lt"/>
                <a:ea typeface="+mn-ea"/>
                <a:cs typeface="+mn-cs"/>
              </a:rPr>
              <a:t>In May, </a:t>
            </a:r>
            <a:r>
              <a:rPr lang="en-US" sz="1200" b="1" i="0" kern="1200" dirty="0">
                <a:solidFill>
                  <a:schemeClr val="tx1"/>
                </a:solidFill>
                <a:effectLst/>
                <a:latin typeface="+mn-lt"/>
                <a:ea typeface="+mn-ea"/>
                <a:cs typeface="+mn-cs"/>
                <a:hlinkClick r:id="rId3"/>
              </a:rPr>
              <a:t>Neutrino</a:t>
            </a:r>
            <a:r>
              <a:rPr lang="en-US" sz="1200" b="0" i="0" kern="1200" dirty="0">
                <a:solidFill>
                  <a:schemeClr val="tx1"/>
                </a:solidFill>
                <a:effectLst/>
                <a:latin typeface="+mn-lt"/>
                <a:ea typeface="+mn-ea"/>
                <a:cs typeface="+mn-cs"/>
              </a:rPr>
              <a:t> became the primary EK distributing </a:t>
            </a:r>
            <a:r>
              <a:rPr lang="en-US" sz="1200" b="1" i="0" kern="1200" dirty="0">
                <a:solidFill>
                  <a:schemeClr val="tx1"/>
                </a:solidFill>
                <a:effectLst/>
                <a:latin typeface="+mn-lt"/>
                <a:ea typeface="+mn-ea"/>
                <a:cs typeface="+mn-cs"/>
                <a:hlinkClick r:id="rId4"/>
              </a:rPr>
              <a:t>CryptXXX</a:t>
            </a:r>
            <a:r>
              <a:rPr lang="en-US" sz="1200" b="0" i="0" kern="1200" dirty="0">
                <a:solidFill>
                  <a:schemeClr val="tx1"/>
                </a:solidFill>
                <a:effectLst/>
                <a:latin typeface="+mn-lt"/>
                <a:ea typeface="+mn-ea"/>
                <a:cs typeface="+mn-cs"/>
              </a:rPr>
              <a:t> ransomware, initiating [rather: due to] a significant decline in </a:t>
            </a:r>
            <a:r>
              <a:rPr lang="en-US" sz="1200" b="1" i="0" kern="1200" dirty="0">
                <a:solidFill>
                  <a:schemeClr val="tx1"/>
                </a:solidFill>
                <a:effectLst/>
                <a:latin typeface="+mn-lt"/>
                <a:ea typeface="+mn-ea"/>
                <a:cs typeface="+mn-cs"/>
                <a:hlinkClick r:id="rId5"/>
              </a:rPr>
              <a:t>Angler</a:t>
            </a:r>
            <a:r>
              <a:rPr lang="en-US" sz="1200" b="0" i="0" kern="1200" dirty="0">
                <a:solidFill>
                  <a:schemeClr val="tx1"/>
                </a:solidFill>
                <a:effectLst/>
                <a:latin typeface="+mn-lt"/>
                <a:ea typeface="+mn-ea"/>
                <a:cs typeface="+mn-cs"/>
              </a:rPr>
              <a:t> EK activity [since Angler was taken down]. As demand for Neutrino EK increased, the developers chose to increase the price of the EK from $880 per week on a shared server and $3500 per month on a dedicated server to $7000 on a dedicated server, discontinuing the shared server option</a:t>
            </a:r>
            <a:endParaRPr lang="en-US" dirty="0"/>
          </a:p>
          <a:p>
            <a:endParaRPr lang="en-US" dirty="0"/>
          </a:p>
        </p:txBody>
      </p:sp>
      <p:sp>
        <p:nvSpPr>
          <p:cNvPr id="4" name="Slide Number Placeholder 3">
            <a:extLst>
              <a:ext uri="{FF2B5EF4-FFF2-40B4-BE49-F238E27FC236}">
                <a16:creationId xmlns:a16="http://schemas.microsoft.com/office/drawing/2014/main" id="{5EFD29EE-D1A2-6A0F-FCBD-321EE6B32432}"/>
              </a:ext>
            </a:extLst>
          </p:cNvPr>
          <p:cNvSpPr>
            <a:spLocks noGrp="1"/>
          </p:cNvSpPr>
          <p:nvPr>
            <p:ph type="sldNum" sz="quarter" idx="5"/>
          </p:nvPr>
        </p:nvSpPr>
        <p:spPr/>
        <p:txBody>
          <a:bodyPr/>
          <a:lstStyle/>
          <a:p>
            <a:fld id="{C123C96B-2B3F-7242-90A1-56E5F222F20D}" type="slidenum">
              <a:rPr lang="en-US" smtClean="0"/>
              <a:t>31</a:t>
            </a:fld>
            <a:endParaRPr lang="en-US"/>
          </a:p>
        </p:txBody>
      </p:sp>
    </p:spTree>
    <p:extLst>
      <p:ext uri="{BB962C8B-B14F-4D97-AF65-F5344CB8AC3E}">
        <p14:creationId xmlns:p14="http://schemas.microsoft.com/office/powerpoint/2010/main" val="1442180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3C305-6847-9CCC-E0A8-EBBAEA5BAE3A}"/>
            </a:ext>
          </a:extLst>
        </p:cNvPr>
        <p:cNvGrpSpPr/>
        <p:nvPr/>
      </p:nvGrpSpPr>
      <p:grpSpPr>
        <a:xfrm>
          <a:off x="0" y="0"/>
          <a:ext cx="0" cy="0"/>
          <a:chOff x="0" y="0"/>
          <a:chExt cx="0" cy="0"/>
        </a:xfrm>
      </p:grpSpPr>
      <p:sp>
        <p:nvSpPr>
          <p:cNvPr id="455" name="Shape 455">
            <a:extLst>
              <a:ext uri="{FF2B5EF4-FFF2-40B4-BE49-F238E27FC236}">
                <a16:creationId xmlns:a16="http://schemas.microsoft.com/office/drawing/2014/main" id="{6E5521C1-139B-5061-C476-C80AF6775552}"/>
              </a:ext>
            </a:extLst>
          </p:cNvPr>
          <p:cNvSpPr>
            <a:spLocks noGrp="1" noRot="1" noChangeAspect="1"/>
          </p:cNvSpPr>
          <p:nvPr>
            <p:ph type="sldImg"/>
          </p:nvPr>
        </p:nvSpPr>
        <p:spPr>
          <a:prstGeom prst="rect">
            <a:avLst/>
          </a:prstGeom>
        </p:spPr>
        <p:txBody>
          <a:bodyPr/>
          <a:lstStyle/>
          <a:p>
            <a:endParaRPr/>
          </a:p>
        </p:txBody>
      </p:sp>
      <p:sp>
        <p:nvSpPr>
          <p:cNvPr id="456" name="Shape 456">
            <a:extLst>
              <a:ext uri="{FF2B5EF4-FFF2-40B4-BE49-F238E27FC236}">
                <a16:creationId xmlns:a16="http://schemas.microsoft.com/office/drawing/2014/main" id="{2FF5D997-8AA5-58FF-A6FF-CCA1A8632ED2}"/>
              </a:ext>
            </a:extLst>
          </p:cNvPr>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1617328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97F55-BD9E-8ECB-CBD9-DA63777B353B}"/>
            </a:ext>
          </a:extLst>
        </p:cNvPr>
        <p:cNvGrpSpPr/>
        <p:nvPr/>
      </p:nvGrpSpPr>
      <p:grpSpPr>
        <a:xfrm>
          <a:off x="0" y="0"/>
          <a:ext cx="0" cy="0"/>
          <a:chOff x="0" y="0"/>
          <a:chExt cx="0" cy="0"/>
        </a:xfrm>
      </p:grpSpPr>
      <p:sp>
        <p:nvSpPr>
          <p:cNvPr id="455" name="Shape 455">
            <a:extLst>
              <a:ext uri="{FF2B5EF4-FFF2-40B4-BE49-F238E27FC236}">
                <a16:creationId xmlns:a16="http://schemas.microsoft.com/office/drawing/2014/main" id="{13B88F21-3898-3242-CB1D-9476A27C3F20}"/>
              </a:ext>
            </a:extLst>
          </p:cNvPr>
          <p:cNvSpPr>
            <a:spLocks noGrp="1" noRot="1" noChangeAspect="1"/>
          </p:cNvSpPr>
          <p:nvPr>
            <p:ph type="sldImg"/>
          </p:nvPr>
        </p:nvSpPr>
        <p:spPr>
          <a:prstGeom prst="rect">
            <a:avLst/>
          </a:prstGeom>
        </p:spPr>
        <p:txBody>
          <a:bodyPr/>
          <a:lstStyle/>
          <a:p>
            <a:endParaRPr/>
          </a:p>
        </p:txBody>
      </p:sp>
      <p:sp>
        <p:nvSpPr>
          <p:cNvPr id="456" name="Shape 456">
            <a:extLst>
              <a:ext uri="{FF2B5EF4-FFF2-40B4-BE49-F238E27FC236}">
                <a16:creationId xmlns:a16="http://schemas.microsoft.com/office/drawing/2014/main" id="{2813E1F7-DD0E-FD16-534D-009A89ED801F}"/>
              </a:ext>
            </a:extLst>
          </p:cNvPr>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2830444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3D30F-EB11-7C5B-D177-3F90AB294C8B}"/>
            </a:ext>
          </a:extLst>
        </p:cNvPr>
        <p:cNvGrpSpPr/>
        <p:nvPr/>
      </p:nvGrpSpPr>
      <p:grpSpPr>
        <a:xfrm>
          <a:off x="0" y="0"/>
          <a:ext cx="0" cy="0"/>
          <a:chOff x="0" y="0"/>
          <a:chExt cx="0" cy="0"/>
        </a:xfrm>
      </p:grpSpPr>
      <p:sp>
        <p:nvSpPr>
          <p:cNvPr id="455" name="Shape 455">
            <a:extLst>
              <a:ext uri="{FF2B5EF4-FFF2-40B4-BE49-F238E27FC236}">
                <a16:creationId xmlns:a16="http://schemas.microsoft.com/office/drawing/2014/main" id="{A0E0D655-6119-577E-9BCB-8BCA33A4E0FC}"/>
              </a:ext>
            </a:extLst>
          </p:cNvPr>
          <p:cNvSpPr>
            <a:spLocks noGrp="1" noRot="1" noChangeAspect="1"/>
          </p:cNvSpPr>
          <p:nvPr>
            <p:ph type="sldImg"/>
          </p:nvPr>
        </p:nvSpPr>
        <p:spPr>
          <a:prstGeom prst="rect">
            <a:avLst/>
          </a:prstGeom>
        </p:spPr>
        <p:txBody>
          <a:bodyPr/>
          <a:lstStyle/>
          <a:p>
            <a:endParaRPr/>
          </a:p>
        </p:txBody>
      </p:sp>
      <p:sp>
        <p:nvSpPr>
          <p:cNvPr id="456" name="Shape 456">
            <a:extLst>
              <a:ext uri="{FF2B5EF4-FFF2-40B4-BE49-F238E27FC236}">
                <a16:creationId xmlns:a16="http://schemas.microsoft.com/office/drawing/2014/main" id="{2CF13BAB-EE6F-4297-BCF3-606EDE79501C}"/>
              </a:ext>
            </a:extLst>
          </p:cNvPr>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864038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F0F24-3B91-022C-8F4F-67754B59B508}"/>
            </a:ext>
          </a:extLst>
        </p:cNvPr>
        <p:cNvGrpSpPr/>
        <p:nvPr/>
      </p:nvGrpSpPr>
      <p:grpSpPr>
        <a:xfrm>
          <a:off x="0" y="0"/>
          <a:ext cx="0" cy="0"/>
          <a:chOff x="0" y="0"/>
          <a:chExt cx="0" cy="0"/>
        </a:xfrm>
      </p:grpSpPr>
      <p:sp>
        <p:nvSpPr>
          <p:cNvPr id="455" name="Shape 455">
            <a:extLst>
              <a:ext uri="{FF2B5EF4-FFF2-40B4-BE49-F238E27FC236}">
                <a16:creationId xmlns:a16="http://schemas.microsoft.com/office/drawing/2014/main" id="{40EF9460-947B-0AD6-D70A-C3582B020695}"/>
              </a:ext>
            </a:extLst>
          </p:cNvPr>
          <p:cNvSpPr>
            <a:spLocks noGrp="1" noRot="1" noChangeAspect="1"/>
          </p:cNvSpPr>
          <p:nvPr>
            <p:ph type="sldImg"/>
          </p:nvPr>
        </p:nvSpPr>
        <p:spPr>
          <a:prstGeom prst="rect">
            <a:avLst/>
          </a:prstGeom>
        </p:spPr>
        <p:txBody>
          <a:bodyPr/>
          <a:lstStyle/>
          <a:p>
            <a:endParaRPr/>
          </a:p>
        </p:txBody>
      </p:sp>
      <p:sp>
        <p:nvSpPr>
          <p:cNvPr id="456" name="Shape 456">
            <a:extLst>
              <a:ext uri="{FF2B5EF4-FFF2-40B4-BE49-F238E27FC236}">
                <a16:creationId xmlns:a16="http://schemas.microsoft.com/office/drawing/2014/main" id="{EEA330A2-18F9-180E-F011-E0DF9F3E815F}"/>
              </a:ext>
            </a:extLst>
          </p:cNvPr>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rPr lang="en-US" dirty="0"/>
              <a:t>Kinds of attackers</a:t>
            </a:r>
          </a:p>
          <a:p>
            <a:pPr defTabSz="914400">
              <a:lnSpc>
                <a:spcPct val="100000"/>
              </a:lnSpc>
              <a:defRPr sz="1200">
                <a:latin typeface="Calibri"/>
                <a:ea typeface="Calibri"/>
                <a:cs typeface="Calibri"/>
                <a:sym typeface="Calibri"/>
              </a:defRPr>
            </a:pPr>
            <a:r>
              <a:rPr lang="en-US" dirty="0"/>
              <a:t>- </a:t>
            </a:r>
            <a:endParaRPr dirty="0"/>
          </a:p>
        </p:txBody>
      </p:sp>
    </p:spTree>
    <p:extLst>
      <p:ext uri="{BB962C8B-B14F-4D97-AF65-F5344CB8AC3E}">
        <p14:creationId xmlns:p14="http://schemas.microsoft.com/office/powerpoint/2010/main" val="1000601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79ABA-6E00-68AB-B830-9384BA5E7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7E857-7C83-97A8-F6CA-EC4CB3167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9A390D-96BD-5C3A-153E-F39DF6DC88CB}"/>
              </a:ext>
            </a:extLst>
          </p:cNvPr>
          <p:cNvSpPr>
            <a:spLocks noGrp="1"/>
          </p:cNvSpPr>
          <p:nvPr>
            <p:ph type="body" idx="1"/>
          </p:nvPr>
        </p:nvSpPr>
        <p:spPr/>
        <p:txBody>
          <a:bodyPr/>
          <a:lstStyle/>
          <a:p>
            <a:r>
              <a:rPr lang="en-US" dirty="0"/>
              <a:t>Probably need to normalize this according to GDP. US GDP grows at ~2.5% per year, but $13B in 2023 to $16.8B in 2024 was a 29.2% increase.</a:t>
            </a:r>
          </a:p>
        </p:txBody>
      </p:sp>
      <p:sp>
        <p:nvSpPr>
          <p:cNvPr id="4" name="Slide Number Placeholder 3">
            <a:extLst>
              <a:ext uri="{FF2B5EF4-FFF2-40B4-BE49-F238E27FC236}">
                <a16:creationId xmlns:a16="http://schemas.microsoft.com/office/drawing/2014/main" id="{8E60D2C2-6117-681D-8426-E9E6B9A625AE}"/>
              </a:ext>
            </a:extLst>
          </p:cNvPr>
          <p:cNvSpPr>
            <a:spLocks noGrp="1"/>
          </p:cNvSpPr>
          <p:nvPr>
            <p:ph type="sldNum" sz="quarter" idx="5"/>
          </p:nvPr>
        </p:nvSpPr>
        <p:spPr/>
        <p:txBody>
          <a:bodyPr/>
          <a:lstStyle/>
          <a:p>
            <a:fld id="{C123C96B-2B3F-7242-90A1-56E5F222F20D}" type="slidenum">
              <a:rPr lang="en-US" smtClean="0"/>
              <a:t>5</a:t>
            </a:fld>
            <a:endParaRPr lang="en-US"/>
          </a:p>
        </p:txBody>
      </p:sp>
    </p:spTree>
    <p:extLst>
      <p:ext uri="{BB962C8B-B14F-4D97-AF65-F5344CB8AC3E}">
        <p14:creationId xmlns:p14="http://schemas.microsoft.com/office/powerpoint/2010/main" val="41070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attacks on the social engineering side:</a:t>
            </a:r>
          </a:p>
          <a:p>
            <a:pPr marL="171450" indent="-171450">
              <a:buFontTx/>
              <a:buChar char="-"/>
            </a:pPr>
            <a:r>
              <a:rPr lang="en-US" dirty="0"/>
              <a:t>Phishing</a:t>
            </a:r>
          </a:p>
          <a:p>
            <a:pPr marL="171450" indent="-171450">
              <a:buFontTx/>
              <a:buChar char="-"/>
            </a:pPr>
            <a:r>
              <a:rPr lang="en-US" dirty="0"/>
              <a:t>Insider attacks</a:t>
            </a:r>
          </a:p>
          <a:p>
            <a:pPr marL="171450" indent="-171450">
              <a:buFontTx/>
              <a:buChar char="-"/>
            </a:pPr>
            <a:r>
              <a:rPr lang="en-US" dirty="0"/>
              <a:t>Baiting (USB drive in parking lot)</a:t>
            </a:r>
          </a:p>
          <a:p>
            <a:pPr marL="171450" indent="-171450">
              <a:buFontTx/>
              <a:buChar char="-"/>
            </a:pPr>
            <a:r>
              <a:rPr lang="en-US" dirty="0"/>
              <a:t>Vishing and Smishing</a:t>
            </a:r>
          </a:p>
          <a:p>
            <a:pPr marL="171450" indent="-171450">
              <a:buFontTx/>
              <a:buChar char="-"/>
            </a:pPr>
            <a:r>
              <a:rPr lang="en-US" dirty="0"/>
              <a:t>Supply chain manipulation</a:t>
            </a:r>
          </a:p>
        </p:txBody>
      </p:sp>
      <p:sp>
        <p:nvSpPr>
          <p:cNvPr id="4" name="Slide Number Placeholder 3"/>
          <p:cNvSpPr>
            <a:spLocks noGrp="1"/>
          </p:cNvSpPr>
          <p:nvPr>
            <p:ph type="sldNum" sz="quarter" idx="5"/>
          </p:nvPr>
        </p:nvSpPr>
        <p:spPr/>
        <p:txBody>
          <a:bodyPr/>
          <a:lstStyle/>
          <a:p>
            <a:fld id="{C123C96B-2B3F-7242-90A1-56E5F222F20D}" type="slidenum">
              <a:rPr lang="en-US" smtClean="0"/>
              <a:t>36</a:t>
            </a:fld>
            <a:endParaRPr lang="en-US"/>
          </a:p>
        </p:txBody>
      </p:sp>
    </p:spTree>
    <p:extLst>
      <p:ext uri="{BB962C8B-B14F-4D97-AF65-F5344CB8AC3E}">
        <p14:creationId xmlns:p14="http://schemas.microsoft.com/office/powerpoint/2010/main" val="3313598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77508-A478-84D8-4DE6-E64CEBF11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473F4-D30E-9E17-18EB-2D092B8973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018385-5A94-C33F-1ECE-4649A5E9D0AF}"/>
              </a:ext>
            </a:extLst>
          </p:cNvPr>
          <p:cNvSpPr>
            <a:spLocks noGrp="1"/>
          </p:cNvSpPr>
          <p:nvPr>
            <p:ph type="body" idx="1"/>
          </p:nvPr>
        </p:nvSpPr>
        <p:spPr/>
        <p:txBody>
          <a:bodyPr/>
          <a:lstStyle/>
          <a:p>
            <a:r>
              <a:rPr lang="en-US" b="0" i="0" dirty="0">
                <a:solidFill>
                  <a:srgbClr val="000000"/>
                </a:solidFill>
                <a:effectLst/>
                <a:latin typeface="Verdana" panose="020B0604030504040204" pitchFamily="34" charset="0"/>
              </a:rPr>
              <a:t>This year’s dataset included 31,770 CVE Records for vulnerabilities published between June 1, 2023 and June 1, 2024. Data was initially pulled on July 30, 2024, to share with CNA community partners for review. Data was pulled again on November 4, 2024, to ensure the most up to date CVE Records information was used in the Top 25 list calculations.</a:t>
            </a:r>
          </a:p>
          <a:p>
            <a:endParaRPr lang="en-US" b="0" i="0" dirty="0">
              <a:solidFill>
                <a:srgbClr val="000000"/>
              </a:solidFill>
              <a:effectLst/>
              <a:latin typeface="Verdana" panose="020B0604030504040204" pitchFamily="34" charset="0"/>
            </a:endParaRPr>
          </a:p>
          <a:p>
            <a:r>
              <a:rPr lang="en-US" dirty="0"/>
              <a:t>https://</a:t>
            </a:r>
            <a:r>
              <a:rPr lang="en-US" dirty="0" err="1"/>
              <a:t>cwe.mitre.org</a:t>
            </a:r>
            <a:r>
              <a:rPr lang="en-US" dirty="0"/>
              <a:t>/top25/archive/2024/2024_methodology.html</a:t>
            </a:r>
            <a:endParaRPr lang="en-US" b="0" i="0" dirty="0">
              <a:solidFill>
                <a:srgbClr val="000000"/>
              </a:solidFill>
              <a:effectLst/>
              <a:latin typeface="Verdana" panose="020B0604030504040204" pitchFamily="34" charset="0"/>
            </a:endParaRPr>
          </a:p>
          <a:p>
            <a:endParaRPr lang="en-US" b="0" i="0" dirty="0">
              <a:solidFill>
                <a:srgbClr val="000000"/>
              </a:solidFill>
              <a:effectLst/>
              <a:latin typeface="Verdana" panose="020B0604030504040204" pitchFamily="34" charset="0"/>
            </a:endParaRPr>
          </a:p>
          <a:p>
            <a:r>
              <a:rPr lang="en-US" b="0" i="0" dirty="0">
                <a:solidFill>
                  <a:srgbClr val="000000"/>
                </a:solidFill>
                <a:effectLst/>
                <a:latin typeface="Verdana" panose="020B0604030504040204" pitchFamily="34" charset="0"/>
              </a:rPr>
              <a:t>Note: CVSS scores are between 0 and 10</a:t>
            </a:r>
          </a:p>
          <a:p>
            <a:endParaRPr lang="en-US" b="0" i="0" dirty="0">
              <a:solidFill>
                <a:srgbClr val="000000"/>
              </a:solidFill>
              <a:effectLst/>
              <a:latin typeface="Verdana" panose="020B0604030504040204" pitchFamily="34" charset="0"/>
            </a:endParaRPr>
          </a:p>
          <a:p>
            <a:r>
              <a:rPr lang="en-US" b="0" i="0" dirty="0">
                <a:solidFill>
                  <a:srgbClr val="000000"/>
                </a:solidFill>
                <a:effectLst/>
                <a:latin typeface="Verdana" panose="020B0604030504040204" pitchFamily="34" charset="0"/>
              </a:rPr>
              <a:t>Beyond Trust CVEs </a:t>
            </a:r>
          </a:p>
          <a:p>
            <a:pPr marL="171450" indent="-171450">
              <a:buFontTx/>
              <a:buChar char="-"/>
            </a:pPr>
            <a:r>
              <a:rPr lang="en-US" b="0" i="0" dirty="0">
                <a:solidFill>
                  <a:srgbClr val="000000"/>
                </a:solidFill>
                <a:effectLst/>
                <a:latin typeface="Verdana" panose="020B0604030504040204" pitchFamily="34" charset="0"/>
              </a:rPr>
              <a:t>https://</a:t>
            </a:r>
            <a:r>
              <a:rPr lang="en-US" b="0" i="0" dirty="0" err="1">
                <a:solidFill>
                  <a:srgbClr val="000000"/>
                </a:solidFill>
                <a:effectLst/>
                <a:latin typeface="Verdana" panose="020B0604030504040204" pitchFamily="34" charset="0"/>
              </a:rPr>
              <a:t>nvd.nist.gov</a:t>
            </a:r>
            <a:r>
              <a:rPr lang="en-US" b="0" i="0" dirty="0">
                <a:solidFill>
                  <a:srgbClr val="000000"/>
                </a:solidFill>
                <a:effectLst/>
                <a:latin typeface="Verdana" panose="020B0604030504040204" pitchFamily="34" charset="0"/>
              </a:rPr>
              <a:t>/vuln/detail/cve-2024-12356 (Command Injection, 9.8 CVSS) to </a:t>
            </a:r>
            <a:r>
              <a:rPr lang="en-US" b="0" i="0" dirty="0" err="1">
                <a:solidFill>
                  <a:srgbClr val="333333"/>
                </a:solidFill>
                <a:effectLst/>
                <a:latin typeface="Source Sans Pro" panose="020F0502020204030204" pitchFamily="34" charset="0"/>
              </a:rPr>
              <a:t>BeyondTrust</a:t>
            </a:r>
            <a:r>
              <a:rPr lang="en-US" b="0" i="0" dirty="0">
                <a:solidFill>
                  <a:srgbClr val="333333"/>
                </a:solidFill>
                <a:effectLst/>
                <a:latin typeface="Source Sans Pro" panose="020F0502020204030204" pitchFamily="34" charset="0"/>
              </a:rPr>
              <a:t> Privileged Remote Access (PRA)</a:t>
            </a:r>
            <a:endParaRPr lang="en-US" b="0" i="0" dirty="0">
              <a:solidFill>
                <a:srgbClr val="000000"/>
              </a:solidFill>
              <a:effectLst/>
              <a:latin typeface="Verdana" panose="020B0604030504040204" pitchFamily="34" charset="0"/>
            </a:endParaRPr>
          </a:p>
          <a:p>
            <a:pPr marL="171450" indent="-171450">
              <a:buFontTx/>
              <a:buChar char="-"/>
            </a:pPr>
            <a:r>
              <a:rPr lang="en-US" dirty="0"/>
              <a:t>https://</a:t>
            </a:r>
            <a:r>
              <a:rPr lang="en-US" dirty="0" err="1"/>
              <a:t>nvd.nist.gov</a:t>
            </a:r>
            <a:r>
              <a:rPr lang="en-US" dirty="0"/>
              <a:t>/vuln/detail/CVE-2024-12686 (Command Injection 7/2 CVSS) </a:t>
            </a:r>
            <a:r>
              <a:rPr lang="en-US" b="0" i="0" dirty="0" err="1">
                <a:solidFill>
                  <a:srgbClr val="333333"/>
                </a:solidFill>
                <a:effectLst/>
                <a:latin typeface="Source Sans Pro" panose="020B0503030403020204" pitchFamily="34" charset="0"/>
              </a:rPr>
              <a:t>BeyondTrust</a:t>
            </a:r>
            <a:r>
              <a:rPr lang="en-US" b="0" i="0" dirty="0">
                <a:solidFill>
                  <a:srgbClr val="333333"/>
                </a:solidFill>
                <a:effectLst/>
                <a:latin typeface="Source Sans Pro" panose="020B0503030403020204" pitchFamily="34" charset="0"/>
              </a:rPr>
              <a:t> Privileged Remote Access (PRA) and Remote Support (RS) OS Command Injection Vulnerability</a:t>
            </a:r>
            <a:endParaRPr lang="en-US" dirty="0"/>
          </a:p>
        </p:txBody>
      </p:sp>
      <p:sp>
        <p:nvSpPr>
          <p:cNvPr id="4" name="Slide Number Placeholder 3">
            <a:extLst>
              <a:ext uri="{FF2B5EF4-FFF2-40B4-BE49-F238E27FC236}">
                <a16:creationId xmlns:a16="http://schemas.microsoft.com/office/drawing/2014/main" id="{3B0C82D1-7042-C233-B217-771F7E20F9F0}"/>
              </a:ext>
            </a:extLst>
          </p:cNvPr>
          <p:cNvSpPr>
            <a:spLocks noGrp="1"/>
          </p:cNvSpPr>
          <p:nvPr>
            <p:ph type="sldNum" sz="quarter" idx="5"/>
          </p:nvPr>
        </p:nvSpPr>
        <p:spPr/>
        <p:txBody>
          <a:bodyPr/>
          <a:lstStyle/>
          <a:p>
            <a:fld id="{C123C96B-2B3F-7242-90A1-56E5F222F20D}" type="slidenum">
              <a:rPr lang="en-US" smtClean="0"/>
              <a:t>37</a:t>
            </a:fld>
            <a:endParaRPr lang="en-US"/>
          </a:p>
        </p:txBody>
      </p:sp>
    </p:spTree>
    <p:extLst>
      <p:ext uri="{BB962C8B-B14F-4D97-AF65-F5344CB8AC3E}">
        <p14:creationId xmlns:p14="http://schemas.microsoft.com/office/powerpoint/2010/main" val="2197827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1F20"/>
                </a:solidFill>
                <a:effectLst/>
                <a:latin typeface="Roboto" panose="02000000000000000000" pitchFamily="2" charset="0"/>
              </a:rPr>
              <a:t>a zero-day vulnerability of a third-party application was used to gain access to an online asset in a </a:t>
            </a:r>
            <a:r>
              <a:rPr lang="en-US" b="0" i="0" dirty="0" err="1">
                <a:solidFill>
                  <a:srgbClr val="231F20"/>
                </a:solidFill>
                <a:effectLst/>
                <a:latin typeface="Roboto" panose="02000000000000000000" pitchFamily="2" charset="0"/>
              </a:rPr>
              <a:t>BeyondTrust</a:t>
            </a:r>
            <a:r>
              <a:rPr lang="en-US" b="0" i="0" dirty="0">
                <a:solidFill>
                  <a:srgbClr val="231F20"/>
                </a:solidFill>
                <a:effectLst/>
                <a:latin typeface="Roboto" panose="02000000000000000000" pitchFamily="2" charset="0"/>
              </a:rPr>
              <a:t> AWS account. Access to that asset then allowed the threat actor to obtain an infrastructure API key that could then be leveraged against a separate AWS account which operated Remote Support infrastructure.</a:t>
            </a:r>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38</a:t>
            </a:fld>
            <a:endParaRPr lang="en-US"/>
          </a:p>
        </p:txBody>
      </p:sp>
    </p:spTree>
    <p:extLst>
      <p:ext uri="{BB962C8B-B14F-4D97-AF65-F5344CB8AC3E}">
        <p14:creationId xmlns:p14="http://schemas.microsoft.com/office/powerpoint/2010/main" val="216913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D97E2-0853-4BCC-64BE-11480F713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C19C2-7FCC-15B4-8D38-F79E0592B6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8DF51-9FB0-83CB-9E4F-C5169A3D2C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724AC1-7CE3-AF06-F686-BD70E8A70382}"/>
              </a:ext>
            </a:extLst>
          </p:cNvPr>
          <p:cNvSpPr>
            <a:spLocks noGrp="1"/>
          </p:cNvSpPr>
          <p:nvPr>
            <p:ph type="sldNum" sz="quarter" idx="5"/>
          </p:nvPr>
        </p:nvSpPr>
        <p:spPr/>
        <p:txBody>
          <a:bodyPr/>
          <a:lstStyle/>
          <a:p>
            <a:fld id="{C123C96B-2B3F-7242-90A1-56E5F222F20D}" type="slidenum">
              <a:rPr lang="en-US" smtClean="0"/>
              <a:t>39</a:t>
            </a:fld>
            <a:endParaRPr lang="en-US"/>
          </a:p>
        </p:txBody>
      </p:sp>
    </p:spTree>
    <p:extLst>
      <p:ext uri="{BB962C8B-B14F-4D97-AF65-F5344CB8AC3E}">
        <p14:creationId xmlns:p14="http://schemas.microsoft.com/office/powerpoint/2010/main" val="1079664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Insider threat blow by blow </a:t>
            </a:r>
            <a:r>
              <a:rPr lang="en-US" sz="1200" b="0" i="0" u="sng" strike="noStrike" dirty="0">
                <a:solidFill>
                  <a:srgbClr val="1155CC"/>
                </a:solidFill>
                <a:effectLst/>
                <a:latin typeface="Arial" panose="020B0604020202020204" pitchFamily="34" charset="0"/>
                <a:hlinkClick r:id="rId3"/>
              </a:rPr>
              <a:t>https://boehs.org/node/everything-i-know-about-the-xz-backdoor</a:t>
            </a:r>
            <a:endParaRPr lang="en-US" dirty="0"/>
          </a:p>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40</a:t>
            </a:fld>
            <a:endParaRPr lang="en-US"/>
          </a:p>
        </p:txBody>
      </p:sp>
    </p:spTree>
    <p:extLst>
      <p:ext uri="{BB962C8B-B14F-4D97-AF65-F5344CB8AC3E}">
        <p14:creationId xmlns:p14="http://schemas.microsoft.com/office/powerpoint/2010/main" val="186130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42</a:t>
            </a:fld>
            <a:endParaRPr lang="en-US"/>
          </a:p>
        </p:txBody>
      </p:sp>
    </p:spTree>
    <p:extLst>
      <p:ext uri="{BB962C8B-B14F-4D97-AF65-F5344CB8AC3E}">
        <p14:creationId xmlns:p14="http://schemas.microsoft.com/office/powerpoint/2010/main" val="82794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AFDB5-1281-E0A6-E1D6-E712D2B061C9}"/>
            </a:ext>
          </a:extLst>
        </p:cNvPr>
        <p:cNvGrpSpPr/>
        <p:nvPr/>
      </p:nvGrpSpPr>
      <p:grpSpPr>
        <a:xfrm>
          <a:off x="0" y="0"/>
          <a:ext cx="0" cy="0"/>
          <a:chOff x="0" y="0"/>
          <a:chExt cx="0" cy="0"/>
        </a:xfrm>
      </p:grpSpPr>
      <p:sp>
        <p:nvSpPr>
          <p:cNvPr id="455" name="Shape 455">
            <a:extLst>
              <a:ext uri="{FF2B5EF4-FFF2-40B4-BE49-F238E27FC236}">
                <a16:creationId xmlns:a16="http://schemas.microsoft.com/office/drawing/2014/main" id="{1742B62C-38C5-E4AD-B043-F18901DF7AAE}"/>
              </a:ext>
            </a:extLst>
          </p:cNvPr>
          <p:cNvSpPr>
            <a:spLocks noGrp="1" noRot="1" noChangeAspect="1"/>
          </p:cNvSpPr>
          <p:nvPr>
            <p:ph type="sldImg"/>
          </p:nvPr>
        </p:nvSpPr>
        <p:spPr>
          <a:prstGeom prst="rect">
            <a:avLst/>
          </a:prstGeom>
        </p:spPr>
        <p:txBody>
          <a:bodyPr/>
          <a:lstStyle/>
          <a:p>
            <a:endParaRPr/>
          </a:p>
        </p:txBody>
      </p:sp>
      <p:sp>
        <p:nvSpPr>
          <p:cNvPr id="456" name="Shape 456">
            <a:extLst>
              <a:ext uri="{FF2B5EF4-FFF2-40B4-BE49-F238E27FC236}">
                <a16:creationId xmlns:a16="http://schemas.microsoft.com/office/drawing/2014/main" id="{BB4426B9-B076-15DB-9EFA-B12D333760B8}"/>
              </a:ext>
            </a:extLst>
          </p:cNvPr>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346315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19D9C-640C-54B1-FEC4-0F2342D7D2A4}"/>
            </a:ext>
          </a:extLst>
        </p:cNvPr>
        <p:cNvGrpSpPr/>
        <p:nvPr/>
      </p:nvGrpSpPr>
      <p:grpSpPr>
        <a:xfrm>
          <a:off x="0" y="0"/>
          <a:ext cx="0" cy="0"/>
          <a:chOff x="0" y="0"/>
          <a:chExt cx="0" cy="0"/>
        </a:xfrm>
      </p:grpSpPr>
      <p:sp>
        <p:nvSpPr>
          <p:cNvPr id="455" name="Shape 455">
            <a:extLst>
              <a:ext uri="{FF2B5EF4-FFF2-40B4-BE49-F238E27FC236}">
                <a16:creationId xmlns:a16="http://schemas.microsoft.com/office/drawing/2014/main" id="{84E56350-8B4E-F09A-3420-EDDE1F04C697}"/>
              </a:ext>
            </a:extLst>
          </p:cNvPr>
          <p:cNvSpPr>
            <a:spLocks noGrp="1" noRot="1" noChangeAspect="1"/>
          </p:cNvSpPr>
          <p:nvPr>
            <p:ph type="sldImg"/>
          </p:nvPr>
        </p:nvSpPr>
        <p:spPr>
          <a:prstGeom prst="rect">
            <a:avLst/>
          </a:prstGeom>
        </p:spPr>
        <p:txBody>
          <a:bodyPr/>
          <a:lstStyle/>
          <a:p>
            <a:endParaRPr/>
          </a:p>
        </p:txBody>
      </p:sp>
      <p:sp>
        <p:nvSpPr>
          <p:cNvPr id="456" name="Shape 456">
            <a:extLst>
              <a:ext uri="{FF2B5EF4-FFF2-40B4-BE49-F238E27FC236}">
                <a16:creationId xmlns:a16="http://schemas.microsoft.com/office/drawing/2014/main" id="{9EF321AA-935F-468C-BB6F-E4A32D785AA2}"/>
              </a:ext>
            </a:extLst>
          </p:cNvPr>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881976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A2F99-D214-F1AB-F83A-C8E7ECD11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C4DB1-7584-DE5E-22F7-11CA8645D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750D7-A032-177A-8D9A-E85A307F87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454AB7-BB1A-6B7E-D4FB-FB3528985022}"/>
              </a:ext>
            </a:extLst>
          </p:cNvPr>
          <p:cNvSpPr>
            <a:spLocks noGrp="1"/>
          </p:cNvSpPr>
          <p:nvPr>
            <p:ph type="sldNum" sz="quarter" idx="5"/>
          </p:nvPr>
        </p:nvSpPr>
        <p:spPr/>
        <p:txBody>
          <a:bodyPr/>
          <a:lstStyle/>
          <a:p>
            <a:fld id="{C123C96B-2B3F-7242-90A1-56E5F222F20D}" type="slidenum">
              <a:rPr lang="en-US" smtClean="0"/>
              <a:t>50</a:t>
            </a:fld>
            <a:endParaRPr lang="en-US"/>
          </a:p>
        </p:txBody>
      </p:sp>
    </p:spTree>
    <p:extLst>
      <p:ext uri="{BB962C8B-B14F-4D97-AF65-F5344CB8AC3E}">
        <p14:creationId xmlns:p14="http://schemas.microsoft.com/office/powerpoint/2010/main" val="868877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327F8-1D5E-FA4B-0977-6FAB6CE3376E}"/>
            </a:ext>
          </a:extLst>
        </p:cNvPr>
        <p:cNvGrpSpPr/>
        <p:nvPr/>
      </p:nvGrpSpPr>
      <p:grpSpPr>
        <a:xfrm>
          <a:off x="0" y="0"/>
          <a:ext cx="0" cy="0"/>
          <a:chOff x="0" y="0"/>
          <a:chExt cx="0" cy="0"/>
        </a:xfrm>
      </p:grpSpPr>
      <p:sp>
        <p:nvSpPr>
          <p:cNvPr id="455" name="Shape 455">
            <a:extLst>
              <a:ext uri="{FF2B5EF4-FFF2-40B4-BE49-F238E27FC236}">
                <a16:creationId xmlns:a16="http://schemas.microsoft.com/office/drawing/2014/main" id="{60B7F532-BB4A-5B63-7C12-1B2192B2B070}"/>
              </a:ext>
            </a:extLst>
          </p:cNvPr>
          <p:cNvSpPr>
            <a:spLocks noGrp="1" noRot="1" noChangeAspect="1"/>
          </p:cNvSpPr>
          <p:nvPr>
            <p:ph type="sldImg"/>
          </p:nvPr>
        </p:nvSpPr>
        <p:spPr>
          <a:prstGeom prst="rect">
            <a:avLst/>
          </a:prstGeom>
        </p:spPr>
        <p:txBody>
          <a:bodyPr/>
          <a:lstStyle/>
          <a:p>
            <a:endParaRPr/>
          </a:p>
        </p:txBody>
      </p:sp>
      <p:sp>
        <p:nvSpPr>
          <p:cNvPr id="456" name="Shape 456">
            <a:extLst>
              <a:ext uri="{FF2B5EF4-FFF2-40B4-BE49-F238E27FC236}">
                <a16:creationId xmlns:a16="http://schemas.microsoft.com/office/drawing/2014/main" id="{B3D48000-F5CE-E75C-436F-3F32671FA862}"/>
              </a:ext>
            </a:extLst>
          </p:cNvPr>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3711816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Cytentia</a:t>
            </a:r>
            <a:r>
              <a:rPr lang="en-US" dirty="0"/>
              <a:t> report: Roughly 30% of all publicly reported security incidents from 2019 through 2023 involved ransomware, earning it a #2 ranking for frequency. Ransomware also ranks #1 for financial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companies are reporting 6.5 times more incidents each quarter, a typical firm is 3.7 times more likely to have an incident, median losses per incident are 15.2 times higher, and median losses relative to a firm’s revenue are nearly eight times higher</a:t>
            </a:r>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6</a:t>
            </a:fld>
            <a:endParaRPr lang="en-US"/>
          </a:p>
        </p:txBody>
      </p:sp>
    </p:spTree>
    <p:extLst>
      <p:ext uri="{BB962C8B-B14F-4D97-AF65-F5344CB8AC3E}">
        <p14:creationId xmlns:p14="http://schemas.microsoft.com/office/powerpoint/2010/main" val="2719365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are internal and external</a:t>
            </a:r>
          </a:p>
        </p:txBody>
      </p:sp>
      <p:sp>
        <p:nvSpPr>
          <p:cNvPr id="4" name="Slide Number Placeholder 3"/>
          <p:cNvSpPr>
            <a:spLocks noGrp="1"/>
          </p:cNvSpPr>
          <p:nvPr>
            <p:ph type="sldNum" sz="quarter" idx="5"/>
          </p:nvPr>
        </p:nvSpPr>
        <p:spPr/>
        <p:txBody>
          <a:bodyPr/>
          <a:lstStyle/>
          <a:p>
            <a:fld id="{C123C96B-2B3F-7242-90A1-56E5F222F20D}" type="slidenum">
              <a:rPr lang="en-US" smtClean="0"/>
              <a:t>53</a:t>
            </a:fld>
            <a:endParaRPr lang="en-US"/>
          </a:p>
        </p:txBody>
      </p:sp>
    </p:spTree>
    <p:extLst>
      <p:ext uri="{BB962C8B-B14F-4D97-AF65-F5344CB8AC3E}">
        <p14:creationId xmlns:p14="http://schemas.microsoft.com/office/powerpoint/2010/main" val="612138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Dotted red line is security level’s influence on loss, conditioned on the high threat scenario</a:t>
            </a:r>
          </a:p>
          <a:p>
            <a:r>
              <a:rPr lang="en-US" dirty="0"/>
              <a:t>The green line is low threat</a:t>
            </a:r>
          </a:p>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54</a:t>
            </a:fld>
            <a:endParaRPr lang="en-US"/>
          </a:p>
        </p:txBody>
      </p:sp>
    </p:spTree>
    <p:extLst>
      <p:ext uri="{BB962C8B-B14F-4D97-AF65-F5344CB8AC3E}">
        <p14:creationId xmlns:p14="http://schemas.microsoft.com/office/powerpoint/2010/main" val="589172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F5A10-DF26-7087-F3C4-C2F6D9F17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1BE00-CC1D-4829-6C42-B07B0B3A4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F5C6B-E396-A9CC-0AC2-6304D700B631}"/>
              </a:ext>
            </a:extLst>
          </p:cNvPr>
          <p:cNvSpPr>
            <a:spLocks noGrp="1"/>
          </p:cNvSpPr>
          <p:nvPr>
            <p:ph type="body" idx="1"/>
          </p:nvPr>
        </p:nvSpPr>
        <p:spPr/>
        <p:txBody>
          <a:bodyPr/>
          <a:lstStyle/>
          <a:p>
            <a:r>
              <a:rPr lang="en-US" dirty="0"/>
              <a:t>Why Latent Variables?</a:t>
            </a:r>
          </a:p>
          <a:p>
            <a:pPr marL="171450" indent="-171450">
              <a:buFont typeface="Arial" panose="020B0604020202020204" pitchFamily="34" charset="0"/>
              <a:buChar char="•"/>
            </a:pPr>
            <a:r>
              <a:rPr lang="en-US" dirty="0"/>
              <a:t>Single indicators are insufficient (e.g., security budget, certifications)</a:t>
            </a:r>
          </a:p>
          <a:p>
            <a:pPr marL="171450" indent="-171450">
              <a:buFont typeface="Arial" panose="020B0604020202020204" pitchFamily="34" charset="0"/>
              <a:buChar char="•"/>
            </a:pPr>
            <a:r>
              <a:rPr lang="en-US" dirty="0"/>
              <a:t>Reflexive indicators I₁, I₂, ..., Iₖ measure underlying constructs</a:t>
            </a:r>
          </a:p>
          <a:p>
            <a:pPr marL="171450" indent="-171450">
              <a:buFont typeface="Arial" panose="020B0604020202020204" pitchFamily="34" charset="0"/>
              <a:buChar char="•"/>
            </a:pPr>
            <a:r>
              <a:rPr lang="en-US" dirty="0"/>
              <a:t>Example: Multiple mismanagement symptoms better predict compromise</a:t>
            </a:r>
          </a:p>
        </p:txBody>
      </p:sp>
      <p:sp>
        <p:nvSpPr>
          <p:cNvPr id="4" name="Slide Number Placeholder 3">
            <a:extLst>
              <a:ext uri="{FF2B5EF4-FFF2-40B4-BE49-F238E27FC236}">
                <a16:creationId xmlns:a16="http://schemas.microsoft.com/office/drawing/2014/main" id="{0344DFB0-0C62-7988-6ABD-4F6B93F7B418}"/>
              </a:ext>
            </a:extLst>
          </p:cNvPr>
          <p:cNvSpPr>
            <a:spLocks noGrp="1"/>
          </p:cNvSpPr>
          <p:nvPr>
            <p:ph type="sldNum" sz="quarter" idx="5"/>
          </p:nvPr>
        </p:nvSpPr>
        <p:spPr/>
        <p:txBody>
          <a:bodyPr/>
          <a:lstStyle/>
          <a:p>
            <a:fld id="{C123C96B-2B3F-7242-90A1-56E5F222F20D}" type="slidenum">
              <a:rPr lang="en-US" smtClean="0"/>
              <a:t>57</a:t>
            </a:fld>
            <a:endParaRPr lang="en-US"/>
          </a:p>
        </p:txBody>
      </p:sp>
    </p:spTree>
    <p:extLst>
      <p:ext uri="{BB962C8B-B14F-4D97-AF65-F5344CB8AC3E}">
        <p14:creationId xmlns:p14="http://schemas.microsoft.com/office/powerpoint/2010/main" val="2814180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0D730-E88D-871C-9C88-269E424EE1DD}"/>
            </a:ext>
          </a:extLst>
        </p:cNvPr>
        <p:cNvGrpSpPr/>
        <p:nvPr/>
      </p:nvGrpSpPr>
      <p:grpSpPr>
        <a:xfrm>
          <a:off x="0" y="0"/>
          <a:ext cx="0" cy="0"/>
          <a:chOff x="0" y="0"/>
          <a:chExt cx="0" cy="0"/>
        </a:xfrm>
      </p:grpSpPr>
      <p:sp>
        <p:nvSpPr>
          <p:cNvPr id="455" name="Shape 455">
            <a:extLst>
              <a:ext uri="{FF2B5EF4-FFF2-40B4-BE49-F238E27FC236}">
                <a16:creationId xmlns:a16="http://schemas.microsoft.com/office/drawing/2014/main" id="{BCE6FC55-6187-6172-340E-F12CD4D6C572}"/>
              </a:ext>
            </a:extLst>
          </p:cNvPr>
          <p:cNvSpPr>
            <a:spLocks noGrp="1" noRot="1" noChangeAspect="1"/>
          </p:cNvSpPr>
          <p:nvPr>
            <p:ph type="sldImg"/>
          </p:nvPr>
        </p:nvSpPr>
        <p:spPr>
          <a:prstGeom prst="rect">
            <a:avLst/>
          </a:prstGeom>
        </p:spPr>
        <p:txBody>
          <a:bodyPr/>
          <a:lstStyle/>
          <a:p>
            <a:endParaRPr/>
          </a:p>
        </p:txBody>
      </p:sp>
      <p:sp>
        <p:nvSpPr>
          <p:cNvPr id="456" name="Shape 456">
            <a:extLst>
              <a:ext uri="{FF2B5EF4-FFF2-40B4-BE49-F238E27FC236}">
                <a16:creationId xmlns:a16="http://schemas.microsoft.com/office/drawing/2014/main" id="{B3C2D7CC-FC9E-2930-9104-6C7B9FBF0DA3}"/>
              </a:ext>
            </a:extLst>
          </p:cNvPr>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2289059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59</a:t>
            </a:fld>
            <a:endParaRPr lang="en-US"/>
          </a:p>
        </p:txBody>
      </p:sp>
    </p:spTree>
    <p:extLst>
      <p:ext uri="{BB962C8B-B14F-4D97-AF65-F5344CB8AC3E}">
        <p14:creationId xmlns:p14="http://schemas.microsoft.com/office/powerpoint/2010/main" val="2898573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EDR: </a:t>
            </a:r>
            <a:r>
              <a:rPr lang="en-US" dirty="0" err="1"/>
              <a:t>Crowdstrike</a:t>
            </a:r>
            <a:r>
              <a:rPr lang="en-US" dirty="0"/>
              <a:t> Falcon, Sentinel One</a:t>
            </a:r>
          </a:p>
        </p:txBody>
      </p:sp>
      <p:sp>
        <p:nvSpPr>
          <p:cNvPr id="4" name="Slide Number Placeholder 3"/>
          <p:cNvSpPr>
            <a:spLocks noGrp="1"/>
          </p:cNvSpPr>
          <p:nvPr>
            <p:ph type="sldNum" sz="quarter" idx="5"/>
          </p:nvPr>
        </p:nvSpPr>
        <p:spPr/>
        <p:txBody>
          <a:bodyPr/>
          <a:lstStyle/>
          <a:p>
            <a:fld id="{C123C96B-2B3F-7242-90A1-56E5F222F20D}" type="slidenum">
              <a:rPr lang="en-US" smtClean="0"/>
              <a:t>60</a:t>
            </a:fld>
            <a:endParaRPr lang="en-US"/>
          </a:p>
        </p:txBody>
      </p:sp>
    </p:spTree>
    <p:extLst>
      <p:ext uri="{BB962C8B-B14F-4D97-AF65-F5344CB8AC3E}">
        <p14:creationId xmlns:p14="http://schemas.microsoft.com/office/powerpoint/2010/main" val="1938341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61</a:t>
            </a:fld>
            <a:endParaRPr lang="en-US"/>
          </a:p>
        </p:txBody>
      </p:sp>
    </p:spTree>
    <p:extLst>
      <p:ext uri="{BB962C8B-B14F-4D97-AF65-F5344CB8AC3E}">
        <p14:creationId xmlns:p14="http://schemas.microsoft.com/office/powerpoint/2010/main" val="1807994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B4029-81F6-EBE7-29ED-FD2A289D1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F9EBF-9E24-E6B8-252B-081B1969A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4E5A6-AA72-7A3C-2D86-ECBE4FFD853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For password reuse a logistical model with all predictors but without interactions described our data best. </a:t>
            </a:r>
          </a:p>
          <a:p>
            <a:endParaRPr lang="en-US" dirty="0"/>
          </a:p>
          <a:p>
            <a:r>
              <a:rPr lang="en-US" dirty="0"/>
              <a:t>Paper reported odds ratios but these are not shown in the table. Not obvious how to compute them from the numbers reported in the table either. Sigh.</a:t>
            </a:r>
          </a:p>
        </p:txBody>
      </p:sp>
      <p:sp>
        <p:nvSpPr>
          <p:cNvPr id="4" name="Slide Number Placeholder 3">
            <a:extLst>
              <a:ext uri="{FF2B5EF4-FFF2-40B4-BE49-F238E27FC236}">
                <a16:creationId xmlns:a16="http://schemas.microsoft.com/office/drawing/2014/main" id="{191EFBB5-557C-FDB6-035D-820B412D025B}"/>
              </a:ext>
            </a:extLst>
          </p:cNvPr>
          <p:cNvSpPr>
            <a:spLocks noGrp="1"/>
          </p:cNvSpPr>
          <p:nvPr>
            <p:ph type="sldNum" sz="quarter" idx="5"/>
          </p:nvPr>
        </p:nvSpPr>
        <p:spPr/>
        <p:txBody>
          <a:bodyPr/>
          <a:lstStyle/>
          <a:p>
            <a:fld id="{C123C96B-2B3F-7242-90A1-56E5F222F20D}" type="slidenum">
              <a:rPr lang="en-US" smtClean="0"/>
              <a:t>62</a:t>
            </a:fld>
            <a:endParaRPr lang="en-US"/>
          </a:p>
        </p:txBody>
      </p:sp>
    </p:spTree>
    <p:extLst>
      <p:ext uri="{BB962C8B-B14F-4D97-AF65-F5344CB8AC3E}">
        <p14:creationId xmlns:p14="http://schemas.microsoft.com/office/powerpoint/2010/main" val="3556205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63</a:t>
            </a:fld>
            <a:endParaRPr lang="en-US"/>
          </a:p>
        </p:txBody>
      </p:sp>
    </p:spTree>
    <p:extLst>
      <p:ext uri="{BB962C8B-B14F-4D97-AF65-F5344CB8AC3E}">
        <p14:creationId xmlns:p14="http://schemas.microsoft.com/office/powerpoint/2010/main" val="3474475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66</a:t>
            </a:fld>
            <a:endParaRPr lang="en-US"/>
          </a:p>
        </p:txBody>
      </p:sp>
    </p:spTree>
    <p:extLst>
      <p:ext uri="{BB962C8B-B14F-4D97-AF65-F5344CB8AC3E}">
        <p14:creationId xmlns:p14="http://schemas.microsoft.com/office/powerpoint/2010/main" val="1545161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Still: Only 20% start with a vulnerability exploitation! </a:t>
            </a:r>
          </a:p>
        </p:txBody>
      </p:sp>
      <p:sp>
        <p:nvSpPr>
          <p:cNvPr id="4" name="Slide Number Placeholder 3"/>
          <p:cNvSpPr>
            <a:spLocks noGrp="1"/>
          </p:cNvSpPr>
          <p:nvPr>
            <p:ph type="sldNum" sz="quarter" idx="5"/>
          </p:nvPr>
        </p:nvSpPr>
        <p:spPr/>
        <p:txBody>
          <a:bodyPr/>
          <a:lstStyle/>
          <a:p>
            <a:fld id="{C123C96B-2B3F-7242-90A1-56E5F222F20D}" type="slidenum">
              <a:rPr lang="en-US" smtClean="0"/>
              <a:t>8</a:t>
            </a:fld>
            <a:endParaRPr lang="en-US"/>
          </a:p>
        </p:txBody>
      </p:sp>
    </p:spTree>
    <p:extLst>
      <p:ext uri="{BB962C8B-B14F-4D97-AF65-F5344CB8AC3E}">
        <p14:creationId xmlns:p14="http://schemas.microsoft.com/office/powerpoint/2010/main" val="143533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107E2-C7B5-1442-5259-5466DF141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0E6B5-4049-A157-E534-D8F82FEC53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475F4-DF65-BDA6-5D4C-C524EEE769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9B7F8B-9C6F-FC6A-861B-6F7E5697BDC8}"/>
              </a:ext>
            </a:extLst>
          </p:cNvPr>
          <p:cNvSpPr>
            <a:spLocks noGrp="1"/>
          </p:cNvSpPr>
          <p:nvPr>
            <p:ph type="sldNum" sz="quarter" idx="5"/>
          </p:nvPr>
        </p:nvSpPr>
        <p:spPr/>
        <p:txBody>
          <a:bodyPr/>
          <a:lstStyle/>
          <a:p>
            <a:fld id="{C123C96B-2B3F-7242-90A1-56E5F222F20D}" type="slidenum">
              <a:rPr lang="en-US" smtClean="0"/>
              <a:t>67</a:t>
            </a:fld>
            <a:endParaRPr lang="en-US"/>
          </a:p>
        </p:txBody>
      </p:sp>
    </p:spTree>
    <p:extLst>
      <p:ext uri="{BB962C8B-B14F-4D97-AF65-F5344CB8AC3E}">
        <p14:creationId xmlns:p14="http://schemas.microsoft.com/office/powerpoint/2010/main" val="3843342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5AA1A-940D-BB68-88CD-2E43667A6F36}"/>
            </a:ext>
          </a:extLst>
        </p:cNvPr>
        <p:cNvGrpSpPr/>
        <p:nvPr/>
      </p:nvGrpSpPr>
      <p:grpSpPr>
        <a:xfrm>
          <a:off x="0" y="0"/>
          <a:ext cx="0" cy="0"/>
          <a:chOff x="0" y="0"/>
          <a:chExt cx="0" cy="0"/>
        </a:xfrm>
      </p:grpSpPr>
      <p:sp>
        <p:nvSpPr>
          <p:cNvPr id="455" name="Shape 455">
            <a:extLst>
              <a:ext uri="{FF2B5EF4-FFF2-40B4-BE49-F238E27FC236}">
                <a16:creationId xmlns:a16="http://schemas.microsoft.com/office/drawing/2014/main" id="{D8A45B3F-43A6-82FE-289F-37C67E0D9A6D}"/>
              </a:ext>
            </a:extLst>
          </p:cNvPr>
          <p:cNvSpPr>
            <a:spLocks noGrp="1" noRot="1" noChangeAspect="1"/>
          </p:cNvSpPr>
          <p:nvPr>
            <p:ph type="sldImg"/>
          </p:nvPr>
        </p:nvSpPr>
        <p:spPr>
          <a:prstGeom prst="rect">
            <a:avLst/>
          </a:prstGeom>
        </p:spPr>
        <p:txBody>
          <a:bodyPr/>
          <a:lstStyle/>
          <a:p>
            <a:endParaRPr/>
          </a:p>
        </p:txBody>
      </p:sp>
      <p:sp>
        <p:nvSpPr>
          <p:cNvPr id="456" name="Shape 456">
            <a:extLst>
              <a:ext uri="{FF2B5EF4-FFF2-40B4-BE49-F238E27FC236}">
                <a16:creationId xmlns:a16="http://schemas.microsoft.com/office/drawing/2014/main" id="{BEE67BB2-B4FC-012A-493C-4D2B02CA929C}"/>
              </a:ext>
            </a:extLst>
          </p:cNvPr>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857727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these programs? Pay “security researchers” for bugs</a:t>
            </a:r>
          </a:p>
        </p:txBody>
      </p:sp>
      <p:sp>
        <p:nvSpPr>
          <p:cNvPr id="4" name="Slide Number Placeholder 3"/>
          <p:cNvSpPr>
            <a:spLocks noGrp="1"/>
          </p:cNvSpPr>
          <p:nvPr>
            <p:ph type="sldNum" sz="quarter" idx="5"/>
          </p:nvPr>
        </p:nvSpPr>
        <p:spPr/>
        <p:txBody>
          <a:bodyPr/>
          <a:lstStyle/>
          <a:p>
            <a:fld id="{C123C96B-2B3F-7242-90A1-56E5F222F20D}" type="slidenum">
              <a:rPr lang="en-US" smtClean="0"/>
              <a:t>71</a:t>
            </a:fld>
            <a:endParaRPr lang="en-US"/>
          </a:p>
        </p:txBody>
      </p:sp>
    </p:spTree>
    <p:extLst>
      <p:ext uri="{BB962C8B-B14F-4D97-AF65-F5344CB8AC3E}">
        <p14:creationId xmlns:p14="http://schemas.microsoft.com/office/powerpoint/2010/main" val="923862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F19DA-54E7-C963-0602-C119C91BB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B225C-3A45-AAA9-3002-1A5FA9A95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E3E5C-6BDC-DDDE-30C6-97841A6B9E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5B8D9D-9A53-9872-B362-3C3ECEFAA490}"/>
              </a:ext>
            </a:extLst>
          </p:cNvPr>
          <p:cNvSpPr>
            <a:spLocks noGrp="1"/>
          </p:cNvSpPr>
          <p:nvPr>
            <p:ph type="sldNum" sz="quarter" idx="5"/>
          </p:nvPr>
        </p:nvSpPr>
        <p:spPr/>
        <p:txBody>
          <a:bodyPr/>
          <a:lstStyle/>
          <a:p>
            <a:fld id="{C123C96B-2B3F-7242-90A1-56E5F222F20D}" type="slidenum">
              <a:rPr lang="en-US" smtClean="0"/>
              <a:t>72</a:t>
            </a:fld>
            <a:endParaRPr lang="en-US"/>
          </a:p>
        </p:txBody>
      </p:sp>
    </p:spTree>
    <p:extLst>
      <p:ext uri="{BB962C8B-B14F-4D97-AF65-F5344CB8AC3E}">
        <p14:creationId xmlns:p14="http://schemas.microsoft.com/office/powerpoint/2010/main" val="3367453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51960-9CD4-227B-BE97-D9B4257B9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2BC51-6AAD-E00D-9C3F-4C8DD1062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FE17A0-F297-FDED-A2B9-6368A3D9CE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26D59E-762D-8EB8-6C58-A535F4721739}"/>
              </a:ext>
            </a:extLst>
          </p:cNvPr>
          <p:cNvSpPr>
            <a:spLocks noGrp="1"/>
          </p:cNvSpPr>
          <p:nvPr>
            <p:ph type="sldNum" sz="quarter" idx="5"/>
          </p:nvPr>
        </p:nvSpPr>
        <p:spPr/>
        <p:txBody>
          <a:bodyPr/>
          <a:lstStyle/>
          <a:p>
            <a:fld id="{C123C96B-2B3F-7242-90A1-56E5F222F20D}" type="slidenum">
              <a:rPr lang="en-US" smtClean="0"/>
              <a:t>73</a:t>
            </a:fld>
            <a:endParaRPr lang="en-US"/>
          </a:p>
        </p:txBody>
      </p:sp>
    </p:spTree>
    <p:extLst>
      <p:ext uri="{BB962C8B-B14F-4D97-AF65-F5344CB8AC3E}">
        <p14:creationId xmlns:p14="http://schemas.microsoft.com/office/powerpoint/2010/main" val="3136873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74</a:t>
            </a:fld>
            <a:endParaRPr lang="en-US"/>
          </a:p>
        </p:txBody>
      </p:sp>
    </p:spTree>
    <p:extLst>
      <p:ext uri="{BB962C8B-B14F-4D97-AF65-F5344CB8AC3E}">
        <p14:creationId xmlns:p14="http://schemas.microsoft.com/office/powerpoint/2010/main" val="94442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10</a:t>
            </a:fld>
            <a:endParaRPr lang="en-US"/>
          </a:p>
        </p:txBody>
      </p:sp>
    </p:spTree>
    <p:extLst>
      <p:ext uri="{BB962C8B-B14F-4D97-AF65-F5344CB8AC3E}">
        <p14:creationId xmlns:p14="http://schemas.microsoft.com/office/powerpoint/2010/main" val="110355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E0EF7-9016-387A-E7D3-B1446262A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65F36-55BA-A926-D44E-888C7936F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305B9-462E-CE08-33ED-3CF91963C9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163660-97BE-B245-8EB1-2E4E2D8F5BF0}"/>
              </a:ext>
            </a:extLst>
          </p:cNvPr>
          <p:cNvSpPr>
            <a:spLocks noGrp="1"/>
          </p:cNvSpPr>
          <p:nvPr>
            <p:ph type="sldNum" sz="quarter" idx="5"/>
          </p:nvPr>
        </p:nvSpPr>
        <p:spPr/>
        <p:txBody>
          <a:bodyPr/>
          <a:lstStyle/>
          <a:p>
            <a:fld id="{51126428-93A5-294C-8B43-157A702F64DA}" type="slidenum">
              <a:rPr lang="en-US" smtClean="0"/>
              <a:t>11</a:t>
            </a:fld>
            <a:endParaRPr lang="en-US"/>
          </a:p>
        </p:txBody>
      </p:sp>
    </p:spTree>
    <p:extLst>
      <p:ext uri="{BB962C8B-B14F-4D97-AF65-F5344CB8AC3E}">
        <p14:creationId xmlns:p14="http://schemas.microsoft.com/office/powerpoint/2010/main" val="626225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A980F-AD4F-5E5E-EF21-6CD08302F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BF474-2CB8-AED2-B8D6-F1C033058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D722F7-2F65-3D63-D185-8FC1D1FB7283}"/>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30 percent reductions in the number of applications with high-severity flaws and in software without a “flaw in an open-source library when they are first scanned.”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Cobalt: However, this progress appears to have plateaued. When we look at the rate for serious findings being resolved in each calendar year, it remains stuck at just 55%. </a:t>
            </a:r>
          </a:p>
        </p:txBody>
      </p:sp>
      <p:sp>
        <p:nvSpPr>
          <p:cNvPr id="4" name="Slide Number Placeholder 3">
            <a:extLst>
              <a:ext uri="{FF2B5EF4-FFF2-40B4-BE49-F238E27FC236}">
                <a16:creationId xmlns:a16="http://schemas.microsoft.com/office/drawing/2014/main" id="{10051086-60F3-D97A-3592-8D0DC73CCC28}"/>
              </a:ext>
            </a:extLst>
          </p:cNvPr>
          <p:cNvSpPr>
            <a:spLocks noGrp="1"/>
          </p:cNvSpPr>
          <p:nvPr>
            <p:ph type="sldNum" sz="quarter" idx="5"/>
          </p:nvPr>
        </p:nvSpPr>
        <p:spPr/>
        <p:txBody>
          <a:bodyPr/>
          <a:lstStyle/>
          <a:p>
            <a:fld id="{C123C96B-2B3F-7242-90A1-56E5F222F20D}" type="slidenum">
              <a:rPr lang="en-US" smtClean="0"/>
              <a:t>12</a:t>
            </a:fld>
            <a:endParaRPr lang="en-US"/>
          </a:p>
        </p:txBody>
      </p:sp>
    </p:spTree>
    <p:extLst>
      <p:ext uri="{BB962C8B-B14F-4D97-AF65-F5344CB8AC3E}">
        <p14:creationId xmlns:p14="http://schemas.microsoft.com/office/powerpoint/2010/main" val="145167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13</a:t>
            </a:fld>
            <a:endParaRPr lang="en-US"/>
          </a:p>
        </p:txBody>
      </p:sp>
    </p:spTree>
    <p:extLst>
      <p:ext uri="{BB962C8B-B14F-4D97-AF65-F5344CB8AC3E}">
        <p14:creationId xmlns:p14="http://schemas.microsoft.com/office/powerpoint/2010/main" val="3641915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14</a:t>
            </a:fld>
            <a:endParaRPr lang="en-US"/>
          </a:p>
        </p:txBody>
      </p:sp>
    </p:spTree>
    <p:extLst>
      <p:ext uri="{BB962C8B-B14F-4D97-AF65-F5344CB8AC3E}">
        <p14:creationId xmlns:p14="http://schemas.microsoft.com/office/powerpoint/2010/main" val="3513559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814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660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7390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007979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C6361F-31DF-994C-9089-BE54C03D95A3}" type="datetimeFigureOut">
              <a:rPr lang="en-US" smtClean="0"/>
              <a:t>1/14/26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835124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C6361F-31DF-994C-9089-BE54C03D95A3}" type="datetimeFigureOut">
              <a:rPr lang="en-US" smtClean="0"/>
              <a:t>1/14/26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91448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C6361F-31DF-994C-9089-BE54C03D95A3}" type="datetimeFigureOut">
              <a:rPr lang="en-US" smtClean="0"/>
              <a:t>1/14/26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3505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C6361F-31DF-994C-9089-BE54C03D95A3}" type="datetimeFigureOut">
              <a:rPr lang="en-US" smtClean="0"/>
              <a:t>1/14/26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9255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6361F-31DF-994C-9089-BE54C03D95A3}" type="datetimeFigureOut">
              <a:rPr lang="en-US" smtClean="0"/>
              <a:t>1/14/26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85703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1/14/26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246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1/14/26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13809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6361F-31DF-994C-9089-BE54C03D95A3}" type="datetimeFigureOut">
              <a:rPr lang="en-US" smtClean="0"/>
              <a:t>1/14/26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DC5EA-A2B1-7B40-9120-F226EF34BE09}" type="slidenum">
              <a:rPr lang="en-US" smtClean="0"/>
              <a:t>‹#›</a:t>
            </a:fld>
            <a:endParaRPr lang="en-US"/>
          </a:p>
        </p:txBody>
      </p:sp>
    </p:spTree>
    <p:extLst>
      <p:ext uri="{BB962C8B-B14F-4D97-AF65-F5344CB8AC3E}">
        <p14:creationId xmlns:p14="http://schemas.microsoft.com/office/powerpoint/2010/main" val="37306932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41.tif"/></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41.tif"/></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usenix.org/conference/usenixsecurity19/presentation/stamos"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usenix.org/conference/usenixsecurity19/presentation/stamo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41.t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1.png"/><Relationship Id="rId5" Type="http://schemas.openxmlformats.org/officeDocument/2006/relationships/image" Target="../media/image32.png"/><Relationship Id="rId10"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41.t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1.png"/><Relationship Id="rId5" Type="http://schemas.openxmlformats.org/officeDocument/2006/relationships/image" Target="../media/image32.png"/><Relationship Id="rId10"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41.ti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1.png"/><Relationship Id="rId5" Type="http://schemas.openxmlformats.org/officeDocument/2006/relationships/image" Target="../media/image32.png"/><Relationship Id="rId10"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3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41.ti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1.png"/><Relationship Id="rId5" Type="http://schemas.openxmlformats.org/officeDocument/2006/relationships/image" Target="../media/image32.png"/><Relationship Id="rId10"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524000" y="564424"/>
            <a:ext cx="9144000" cy="2387600"/>
          </a:xfrm>
        </p:spPr>
        <p:txBody>
          <a:bodyPr/>
          <a:lstStyle/>
          <a:p>
            <a:r>
              <a:rPr lang="en-US" dirty="0"/>
              <a:t>Secure Systems Engineering and Management</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524000" y="3044099"/>
            <a:ext cx="9144000" cy="3147420"/>
          </a:xfrm>
        </p:spPr>
        <p:txBody>
          <a:bodyPr>
            <a:normAutofit/>
          </a:bodyPr>
          <a:lstStyle/>
          <a:p>
            <a:r>
              <a:rPr lang="en-US" sz="3800" dirty="0"/>
              <a:t>A Data-driven Approach</a:t>
            </a:r>
          </a:p>
          <a:p>
            <a:endParaRPr lang="en-US" dirty="0"/>
          </a:p>
          <a:p>
            <a:endParaRPr lang="en-US" sz="3200" dirty="0"/>
          </a:p>
          <a:p>
            <a:endParaRPr lang="en-US" sz="3200" dirty="0"/>
          </a:p>
          <a:p>
            <a:r>
              <a:rPr lang="en-US" sz="32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795" y="2190088"/>
            <a:ext cx="4150925" cy="2768138"/>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524000" y="4535757"/>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dirty="0"/>
              <a:t>Introduction</a:t>
            </a:r>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87822" y="1910746"/>
            <a:ext cx="4556501" cy="3036508"/>
          </a:xfrm>
          <a:prstGeom prst="rect">
            <a:avLst/>
          </a:prstGeom>
        </p:spPr>
      </p:pic>
      <p:sp>
        <p:nvSpPr>
          <p:cNvPr id="7" name="TextBox 6">
            <a:extLst>
              <a:ext uri="{FF2B5EF4-FFF2-40B4-BE49-F238E27FC236}">
                <a16:creationId xmlns:a16="http://schemas.microsoft.com/office/drawing/2014/main" id="{CCEC151D-545E-4E09-6675-9F6696166284}"/>
              </a:ext>
            </a:extLst>
          </p:cNvPr>
          <p:cNvSpPr txBox="1"/>
          <p:nvPr/>
        </p:nvSpPr>
        <p:spPr>
          <a:xfrm>
            <a:off x="9909835" y="5960428"/>
            <a:ext cx="2196885" cy="646331"/>
          </a:xfrm>
          <a:prstGeom prst="rect">
            <a:avLst/>
          </a:prstGeom>
          <a:noFill/>
        </p:spPr>
        <p:txBody>
          <a:bodyPr wrap="square">
            <a:spAutoFit/>
          </a:bodyPr>
          <a:lstStyle/>
          <a:p>
            <a:r>
              <a:rPr lang="en-US" sz="1800" dirty="0"/>
              <a:t>UPenn CIS 7000-003</a:t>
            </a:r>
          </a:p>
          <a:p>
            <a:r>
              <a:rPr lang="en-US" sz="1800" dirty="0"/>
              <a:t>Spring 2026</a:t>
            </a:r>
          </a:p>
        </p:txBody>
      </p:sp>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F4E283-B9D4-3A9E-D379-83F7F8557211}"/>
              </a:ext>
            </a:extLst>
          </p:cNvPr>
          <p:cNvSpPr>
            <a:spLocks noGrp="1"/>
          </p:cNvSpPr>
          <p:nvPr>
            <p:ph idx="1"/>
          </p:nvPr>
        </p:nvSpPr>
        <p:spPr>
          <a:xfrm>
            <a:off x="6464968" y="5227431"/>
            <a:ext cx="5278869" cy="1103214"/>
          </a:xfrm>
        </p:spPr>
        <p:txBody>
          <a:bodyPr>
            <a:normAutofit/>
          </a:bodyPr>
          <a:lstStyle/>
          <a:p>
            <a:pPr marL="0" indent="0">
              <a:buNone/>
            </a:pPr>
            <a:r>
              <a:rPr lang="en-US" dirty="0"/>
              <a:t>Evidence: Adversaries shifting to greater use of 0-day vulnerabilities</a:t>
            </a:r>
          </a:p>
          <a:p>
            <a:pPr marL="0" indent="0">
              <a:buNone/>
            </a:pPr>
            <a:endParaRPr lang="en-US" dirty="0"/>
          </a:p>
        </p:txBody>
      </p:sp>
      <p:pic>
        <p:nvPicPr>
          <p:cNvPr id="4" name="Picture 3">
            <a:extLst>
              <a:ext uri="{FF2B5EF4-FFF2-40B4-BE49-F238E27FC236}">
                <a16:creationId xmlns:a16="http://schemas.microsoft.com/office/drawing/2014/main" id="{13B80A7C-1A27-763C-843D-4E47025FABE5}"/>
              </a:ext>
            </a:extLst>
          </p:cNvPr>
          <p:cNvPicPr>
            <a:picLocks noChangeAspect="1"/>
          </p:cNvPicPr>
          <p:nvPr/>
        </p:nvPicPr>
        <p:blipFill>
          <a:blip r:embed="rId3"/>
          <a:stretch>
            <a:fillRect/>
          </a:stretch>
        </p:blipFill>
        <p:spPr>
          <a:xfrm>
            <a:off x="842263" y="3165293"/>
            <a:ext cx="4990199" cy="3091128"/>
          </a:xfrm>
          <a:prstGeom prst="rect">
            <a:avLst/>
          </a:prstGeom>
        </p:spPr>
      </p:pic>
      <p:sp>
        <p:nvSpPr>
          <p:cNvPr id="5" name="TextBox 4">
            <a:extLst>
              <a:ext uri="{FF2B5EF4-FFF2-40B4-BE49-F238E27FC236}">
                <a16:creationId xmlns:a16="http://schemas.microsoft.com/office/drawing/2014/main" id="{CBA658F8-4DF3-F19D-6B94-C3CB02B77B4A}"/>
              </a:ext>
            </a:extLst>
          </p:cNvPr>
          <p:cNvSpPr txBox="1"/>
          <p:nvPr/>
        </p:nvSpPr>
        <p:spPr>
          <a:xfrm>
            <a:off x="1945155" y="6308209"/>
            <a:ext cx="2791277" cy="369332"/>
          </a:xfrm>
          <a:prstGeom prst="rect">
            <a:avLst/>
          </a:prstGeom>
          <a:noFill/>
        </p:spPr>
        <p:txBody>
          <a:bodyPr wrap="none" rtlCol="0">
            <a:spAutoFit/>
          </a:bodyPr>
          <a:lstStyle/>
          <a:p>
            <a:r>
              <a:rPr lang="en-US" dirty="0"/>
              <a:t>Source: Google Project Zero</a:t>
            </a:r>
          </a:p>
        </p:txBody>
      </p:sp>
      <p:pic>
        <p:nvPicPr>
          <p:cNvPr id="6" name="Picture 5">
            <a:extLst>
              <a:ext uri="{FF2B5EF4-FFF2-40B4-BE49-F238E27FC236}">
                <a16:creationId xmlns:a16="http://schemas.microsoft.com/office/drawing/2014/main" id="{4B434F8C-04F9-8229-B0B9-3162D015B1D8}"/>
              </a:ext>
            </a:extLst>
          </p:cNvPr>
          <p:cNvPicPr>
            <a:picLocks noChangeAspect="1"/>
          </p:cNvPicPr>
          <p:nvPr/>
        </p:nvPicPr>
        <p:blipFill>
          <a:blip r:embed="rId4"/>
          <a:stretch>
            <a:fillRect/>
          </a:stretch>
        </p:blipFill>
        <p:spPr>
          <a:xfrm>
            <a:off x="7048168" y="832103"/>
            <a:ext cx="4695669" cy="3759907"/>
          </a:xfrm>
          <a:prstGeom prst="rect">
            <a:avLst/>
          </a:prstGeom>
        </p:spPr>
      </p:pic>
      <p:sp>
        <p:nvSpPr>
          <p:cNvPr id="7" name="Content Placeholder 2">
            <a:extLst>
              <a:ext uri="{FF2B5EF4-FFF2-40B4-BE49-F238E27FC236}">
                <a16:creationId xmlns:a16="http://schemas.microsoft.com/office/drawing/2014/main" id="{4128B713-6741-46CF-85EC-B0E50D56FF6D}"/>
              </a:ext>
            </a:extLst>
          </p:cNvPr>
          <p:cNvSpPr txBox="1">
            <a:spLocks/>
          </p:cNvSpPr>
          <p:nvPr/>
        </p:nvSpPr>
        <p:spPr>
          <a:xfrm>
            <a:off x="841055" y="1742476"/>
            <a:ext cx="5854713" cy="16130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So: Attackers cannot keep exploiting the same vulnerabilities year after year</a:t>
            </a:r>
          </a:p>
        </p:txBody>
      </p:sp>
      <p:sp>
        <p:nvSpPr>
          <p:cNvPr id="8" name="TextBox 7">
            <a:extLst>
              <a:ext uri="{FF2B5EF4-FFF2-40B4-BE49-F238E27FC236}">
                <a16:creationId xmlns:a16="http://schemas.microsoft.com/office/drawing/2014/main" id="{5818B8A1-DE46-AFA4-6673-1946216A1262}"/>
              </a:ext>
            </a:extLst>
          </p:cNvPr>
          <p:cNvSpPr txBox="1"/>
          <p:nvPr/>
        </p:nvSpPr>
        <p:spPr>
          <a:xfrm>
            <a:off x="6880390" y="4644443"/>
            <a:ext cx="4863447" cy="369332"/>
          </a:xfrm>
          <a:prstGeom prst="rect">
            <a:avLst/>
          </a:prstGeom>
          <a:noFill/>
        </p:spPr>
        <p:txBody>
          <a:bodyPr wrap="none" rtlCol="0">
            <a:spAutoFit/>
          </a:bodyPr>
          <a:lstStyle/>
          <a:p>
            <a:r>
              <a:rPr lang="en-US" dirty="0"/>
              <a:t>Source: Mandiant 2024 Threat Intelligence Report</a:t>
            </a:r>
          </a:p>
        </p:txBody>
      </p:sp>
      <p:sp>
        <p:nvSpPr>
          <p:cNvPr id="2" name="Title 1">
            <a:extLst>
              <a:ext uri="{FF2B5EF4-FFF2-40B4-BE49-F238E27FC236}">
                <a16:creationId xmlns:a16="http://schemas.microsoft.com/office/drawing/2014/main" id="{D6BFED2A-45DC-1BAB-B1B8-4822A6BD803D}"/>
              </a:ext>
            </a:extLst>
          </p:cNvPr>
          <p:cNvSpPr>
            <a:spLocks noGrp="1"/>
          </p:cNvSpPr>
          <p:nvPr>
            <p:ph type="title"/>
          </p:nvPr>
        </p:nvSpPr>
        <p:spPr>
          <a:xfrm>
            <a:off x="838200" y="365125"/>
            <a:ext cx="6202680" cy="1325563"/>
          </a:xfrm>
          <a:solidFill>
            <a:schemeClr val="bg1"/>
          </a:solidFill>
        </p:spPr>
        <p:txBody>
          <a:bodyPr/>
          <a:lstStyle/>
          <a:p>
            <a:r>
              <a:rPr lang="en-US" dirty="0"/>
              <a:t>Method: Patch bugs faster</a:t>
            </a:r>
          </a:p>
        </p:txBody>
      </p:sp>
      <p:sp>
        <p:nvSpPr>
          <p:cNvPr id="10" name="TextBox 9">
            <a:extLst>
              <a:ext uri="{FF2B5EF4-FFF2-40B4-BE49-F238E27FC236}">
                <a16:creationId xmlns:a16="http://schemas.microsoft.com/office/drawing/2014/main" id="{E3A4E3A9-A606-E326-A176-BC5B7DE07046}"/>
              </a:ext>
            </a:extLst>
          </p:cNvPr>
          <p:cNvSpPr txBox="1"/>
          <p:nvPr/>
        </p:nvSpPr>
        <p:spPr>
          <a:xfrm>
            <a:off x="6464968" y="5992091"/>
            <a:ext cx="6098458" cy="523220"/>
          </a:xfrm>
          <a:prstGeom prst="rect">
            <a:avLst/>
          </a:prstGeom>
          <a:noFill/>
        </p:spPr>
        <p:txBody>
          <a:bodyPr wrap="square">
            <a:spAutoFit/>
          </a:bodyPr>
          <a:lstStyle/>
          <a:p>
            <a:r>
              <a:rPr lang="en-US" sz="2800" dirty="0"/>
              <a:t>and exploiting them sooner</a:t>
            </a:r>
          </a:p>
        </p:txBody>
      </p:sp>
    </p:spTree>
    <p:extLst>
      <p:ext uri="{BB962C8B-B14F-4D97-AF65-F5344CB8AC3E}">
        <p14:creationId xmlns:p14="http://schemas.microsoft.com/office/powerpoint/2010/main" val="29574839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C55FF-702F-86E1-0626-F7F28C6B49E6}"/>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0A3156EA-DB90-5499-6CE0-CC4020CD9CA0}"/>
              </a:ext>
            </a:extLst>
          </p:cNvPr>
          <p:cNvPicPr>
            <a:picLocks noChangeAspect="1"/>
          </p:cNvPicPr>
          <p:nvPr/>
        </p:nvPicPr>
        <p:blipFill>
          <a:blip r:embed="rId4"/>
          <a:stretch>
            <a:fillRect/>
          </a:stretch>
        </p:blipFill>
        <p:spPr>
          <a:xfrm>
            <a:off x="5270991" y="1573530"/>
            <a:ext cx="5983358" cy="4937118"/>
          </a:xfrm>
          <a:prstGeom prst="rect">
            <a:avLst/>
          </a:prstGeom>
        </p:spPr>
      </p:pic>
      <p:sp>
        <p:nvSpPr>
          <p:cNvPr id="4" name="TextBox 3">
            <a:extLst>
              <a:ext uri="{FF2B5EF4-FFF2-40B4-BE49-F238E27FC236}">
                <a16:creationId xmlns:a16="http://schemas.microsoft.com/office/drawing/2014/main" id="{F14D37A1-6387-6775-5E09-C70BFE13855E}"/>
              </a:ext>
            </a:extLst>
          </p:cNvPr>
          <p:cNvSpPr txBox="1"/>
          <p:nvPr/>
        </p:nvSpPr>
        <p:spPr>
          <a:xfrm>
            <a:off x="838200" y="1804617"/>
            <a:ext cx="4303642" cy="4093428"/>
          </a:xfrm>
          <a:prstGeom prst="rect">
            <a:avLst/>
          </a:prstGeom>
          <a:noFill/>
        </p:spPr>
        <p:txBody>
          <a:bodyPr wrap="square" rtlCol="0">
            <a:spAutoFit/>
          </a:bodyPr>
          <a:lstStyle/>
          <a:p>
            <a:r>
              <a:rPr lang="en-US" sz="2800" dirty="0"/>
              <a:t>Can help address prevalent phishing attacks?</a:t>
            </a:r>
          </a:p>
          <a:p>
            <a:endParaRPr lang="en-US" sz="1200" dirty="0"/>
          </a:p>
          <a:p>
            <a:r>
              <a:rPr lang="en-US" sz="2400" dirty="0"/>
              <a:t>Evidence: Data and statistical models (GLME) find </a:t>
            </a:r>
            <a:r>
              <a:rPr lang="en-US" sz="2400" b="1" i="1" dirty="0">
                <a:solidFill>
                  <a:srgbClr val="0070C0"/>
                </a:solidFill>
              </a:rPr>
              <a:t>no association </a:t>
            </a:r>
            <a:r>
              <a:rPr lang="en-US" sz="2400" dirty="0"/>
              <a:t>between:</a:t>
            </a:r>
          </a:p>
          <a:p>
            <a:pPr marL="457200" indent="-457200">
              <a:buFont typeface="+mj-lt"/>
              <a:buAutoNum type="arabicPeriod"/>
            </a:pPr>
            <a:r>
              <a:rPr lang="en-US" sz="2400" dirty="0"/>
              <a:t>how long ago a user completed training (KnowBe4) and</a:t>
            </a:r>
          </a:p>
          <a:p>
            <a:pPr marL="457200" indent="-457200">
              <a:buFont typeface="+mj-lt"/>
              <a:buAutoNum type="arabicPeriod"/>
            </a:pPr>
            <a:r>
              <a:rPr lang="en-US" sz="2400" dirty="0"/>
              <a:t>their likelihood of failing a phishing simulation</a:t>
            </a:r>
          </a:p>
        </p:txBody>
      </p:sp>
      <p:grpSp>
        <p:nvGrpSpPr>
          <p:cNvPr id="2" name="Group 1">
            <a:extLst>
              <a:ext uri="{FF2B5EF4-FFF2-40B4-BE49-F238E27FC236}">
                <a16:creationId xmlns:a16="http://schemas.microsoft.com/office/drawing/2014/main" id="{D22408D9-87EE-1A89-5771-E6FD6223E5F1}"/>
              </a:ext>
            </a:extLst>
          </p:cNvPr>
          <p:cNvGrpSpPr/>
          <p:nvPr/>
        </p:nvGrpSpPr>
        <p:grpSpPr>
          <a:xfrm>
            <a:off x="4649957" y="3697443"/>
            <a:ext cx="7441589" cy="2157502"/>
            <a:chOff x="4649957" y="3697443"/>
            <a:chExt cx="7441589" cy="2157502"/>
          </a:xfrm>
        </p:grpSpPr>
        <p:sp>
          <p:nvSpPr>
            <p:cNvPr id="7" name="TextBox 6">
              <a:extLst>
                <a:ext uri="{FF2B5EF4-FFF2-40B4-BE49-F238E27FC236}">
                  <a16:creationId xmlns:a16="http://schemas.microsoft.com/office/drawing/2014/main" id="{D1FB33FC-E81D-238D-DB13-355D4F23C5E2}"/>
                </a:ext>
              </a:extLst>
            </p:cNvPr>
            <p:cNvSpPr txBox="1"/>
            <p:nvPr/>
          </p:nvSpPr>
          <p:spPr>
            <a:xfrm>
              <a:off x="11276038" y="5485613"/>
              <a:ext cx="815508" cy="369332"/>
            </a:xfrm>
            <a:prstGeom prst="rect">
              <a:avLst/>
            </a:prstGeom>
            <a:noFill/>
          </p:spPr>
          <p:txBody>
            <a:bodyPr wrap="square" rtlCol="0">
              <a:spAutoFit/>
            </a:bodyPr>
            <a:lstStyle/>
            <a:p>
              <a:pPr algn="ctr"/>
              <a:r>
                <a:rPr lang="en-US" dirty="0">
                  <a:solidFill>
                    <a:srgbClr val="CC3300"/>
                  </a:solidFill>
                </a:rPr>
                <a:t>1 Year</a:t>
              </a:r>
            </a:p>
          </p:txBody>
        </p:sp>
        <p:sp>
          <p:nvSpPr>
            <p:cNvPr id="6" name="TextBox 5">
              <a:extLst>
                <a:ext uri="{FF2B5EF4-FFF2-40B4-BE49-F238E27FC236}">
                  <a16:creationId xmlns:a16="http://schemas.microsoft.com/office/drawing/2014/main" id="{FC10B7B9-6350-F3BF-F60B-F1F62B3C88E4}"/>
                </a:ext>
              </a:extLst>
            </p:cNvPr>
            <p:cNvSpPr txBox="1"/>
            <p:nvPr/>
          </p:nvSpPr>
          <p:spPr>
            <a:xfrm>
              <a:off x="4649957" y="5485613"/>
              <a:ext cx="1094072" cy="369332"/>
            </a:xfrm>
            <a:prstGeom prst="rect">
              <a:avLst/>
            </a:prstGeom>
            <a:noFill/>
          </p:spPr>
          <p:txBody>
            <a:bodyPr wrap="square" rtlCol="0">
              <a:spAutoFit/>
            </a:bodyPr>
            <a:lstStyle/>
            <a:p>
              <a:pPr algn="ctr"/>
              <a:r>
                <a:rPr lang="en-US" dirty="0">
                  <a:solidFill>
                    <a:srgbClr val="CC3300"/>
                  </a:solidFill>
                </a:rPr>
                <a:t>1 Month</a:t>
              </a:r>
            </a:p>
          </p:txBody>
        </p:sp>
        <p:cxnSp>
          <p:nvCxnSpPr>
            <p:cNvPr id="8" name="Straight Arrow Connector 7">
              <a:extLst>
                <a:ext uri="{FF2B5EF4-FFF2-40B4-BE49-F238E27FC236}">
                  <a16:creationId xmlns:a16="http://schemas.microsoft.com/office/drawing/2014/main" id="{58063772-1BEA-2586-82FF-597E8F3371AB}"/>
                </a:ext>
              </a:extLst>
            </p:cNvPr>
            <p:cNvCxnSpPr>
              <a:cxnSpLocks/>
            </p:cNvCxnSpPr>
            <p:nvPr/>
          </p:nvCxnSpPr>
          <p:spPr bwMode="auto">
            <a:xfrm flipV="1">
              <a:off x="5384800" y="3697443"/>
              <a:ext cx="609600" cy="1788170"/>
            </a:xfrm>
            <a:prstGeom prst="straightConnector1">
              <a:avLst/>
            </a:prstGeom>
            <a:solidFill>
              <a:schemeClr val="accent1"/>
            </a:solidFill>
            <a:ln w="38100" cap="flat" cmpd="sng" algn="ctr">
              <a:solidFill>
                <a:srgbClr val="C00000"/>
              </a:solidFill>
              <a:prstDash val="solid"/>
              <a:round/>
              <a:headEnd type="none" w="med" len="med"/>
              <a:tailEnd type="stealth" w="med" len="lg"/>
            </a:ln>
            <a:effectLst/>
          </p:spPr>
        </p:cxnSp>
        <p:cxnSp>
          <p:nvCxnSpPr>
            <p:cNvPr id="9" name="Straight Arrow Connector 8">
              <a:extLst>
                <a:ext uri="{FF2B5EF4-FFF2-40B4-BE49-F238E27FC236}">
                  <a16:creationId xmlns:a16="http://schemas.microsoft.com/office/drawing/2014/main" id="{A94F8C20-3215-A51D-2C51-4FC4E2D6DAD0}"/>
                </a:ext>
              </a:extLst>
            </p:cNvPr>
            <p:cNvCxnSpPr>
              <a:cxnSpLocks/>
            </p:cNvCxnSpPr>
            <p:nvPr/>
          </p:nvCxnSpPr>
          <p:spPr bwMode="auto">
            <a:xfrm flipH="1" flipV="1">
              <a:off x="10993581" y="3883983"/>
              <a:ext cx="626523" cy="1514787"/>
            </a:xfrm>
            <a:prstGeom prst="straightConnector1">
              <a:avLst/>
            </a:prstGeom>
            <a:solidFill>
              <a:schemeClr val="accent1"/>
            </a:solidFill>
            <a:ln w="38100" cap="flat" cmpd="sng" algn="ctr">
              <a:solidFill>
                <a:srgbClr val="C00000"/>
              </a:solidFill>
              <a:prstDash val="solid"/>
              <a:round/>
              <a:headEnd type="none" w="med" len="med"/>
              <a:tailEnd type="stealth" w="med" len="lg"/>
            </a:ln>
            <a:effectLst/>
          </p:spPr>
        </p:cxnSp>
      </p:grpSp>
      <p:sp>
        <p:nvSpPr>
          <p:cNvPr id="5" name="Title 4">
            <a:extLst>
              <a:ext uri="{FF2B5EF4-FFF2-40B4-BE49-F238E27FC236}">
                <a16:creationId xmlns:a16="http://schemas.microsoft.com/office/drawing/2014/main" id="{2DFC31E0-A3E5-BFBC-B5A5-1CF71115FC5A}"/>
              </a:ext>
            </a:extLst>
          </p:cNvPr>
          <p:cNvSpPr>
            <a:spLocks noGrp="1"/>
          </p:cNvSpPr>
          <p:nvPr>
            <p:ph type="title"/>
          </p:nvPr>
        </p:nvSpPr>
        <p:spPr/>
        <p:txBody>
          <a:bodyPr/>
          <a:lstStyle/>
          <a:p>
            <a:r>
              <a:rPr lang="en-US" dirty="0"/>
              <a:t>Method: Annual security awareness training</a:t>
            </a:r>
          </a:p>
        </p:txBody>
      </p:sp>
      <p:sp>
        <p:nvSpPr>
          <p:cNvPr id="3" name="TextBox 2">
            <a:extLst>
              <a:ext uri="{FF2B5EF4-FFF2-40B4-BE49-F238E27FC236}">
                <a16:creationId xmlns:a16="http://schemas.microsoft.com/office/drawing/2014/main" id="{B1BC908E-7043-7AC0-987A-BD21B90E1D5A}"/>
              </a:ext>
            </a:extLst>
          </p:cNvPr>
          <p:cNvSpPr txBox="1"/>
          <p:nvPr/>
        </p:nvSpPr>
        <p:spPr>
          <a:xfrm>
            <a:off x="780435" y="5959601"/>
            <a:ext cx="4419171" cy="646331"/>
          </a:xfrm>
          <a:prstGeom prst="rect">
            <a:avLst/>
          </a:prstGeom>
          <a:noFill/>
        </p:spPr>
        <p:txBody>
          <a:bodyPr wrap="square" rtlCol="0">
            <a:spAutoFit/>
          </a:bodyPr>
          <a:lstStyle/>
          <a:p>
            <a:r>
              <a:rPr lang="en-US" dirty="0"/>
              <a:t>Source: Ho et al, “Understanding the efficacy of phishing training in practice.” S&amp;P 2025.</a:t>
            </a:r>
          </a:p>
        </p:txBody>
      </p:sp>
    </p:spTree>
    <p:custDataLst>
      <p:tags r:id="rId1"/>
    </p:custDataLst>
    <p:extLst>
      <p:ext uri="{BB962C8B-B14F-4D97-AF65-F5344CB8AC3E}">
        <p14:creationId xmlns:p14="http://schemas.microsoft.com/office/powerpoint/2010/main" val="2682307959"/>
      </p:ext>
    </p:extLst>
  </p:cSld>
  <p:clrMapOvr>
    <a:masterClrMapping/>
  </p:clrMapOvr>
  <p:transition spd="slow" advTm="23521">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cTn>
                              </p:par>
                              <p:par>
                                <p:cTn id="18" presetID="9"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par>
                          <p:cTn id="21" fill="hold">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066C08-A28E-3F9E-11DF-5D97DCF5D7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6ED08B-233B-FE29-6D2D-40BB6702AE77}"/>
              </a:ext>
            </a:extLst>
          </p:cNvPr>
          <p:cNvSpPr>
            <a:spLocks noGrp="1"/>
          </p:cNvSpPr>
          <p:nvPr>
            <p:ph type="title"/>
          </p:nvPr>
        </p:nvSpPr>
        <p:spPr/>
        <p:txBody>
          <a:bodyPr/>
          <a:lstStyle/>
          <a:p>
            <a:r>
              <a:rPr lang="en-US" dirty="0"/>
              <a:t>Vulnerability prevalence, resolution</a:t>
            </a:r>
            <a:endParaRPr lang="en-US" sz="2800" dirty="0"/>
          </a:p>
        </p:txBody>
      </p:sp>
      <p:sp>
        <p:nvSpPr>
          <p:cNvPr id="10" name="Content Placeholder 9">
            <a:extLst>
              <a:ext uri="{FF2B5EF4-FFF2-40B4-BE49-F238E27FC236}">
                <a16:creationId xmlns:a16="http://schemas.microsoft.com/office/drawing/2014/main" id="{195B593B-DAB9-EE3E-213C-548B1DCC5F1E}"/>
              </a:ext>
            </a:extLst>
          </p:cNvPr>
          <p:cNvSpPr>
            <a:spLocks noGrp="1"/>
          </p:cNvSpPr>
          <p:nvPr>
            <p:ph idx="1"/>
          </p:nvPr>
        </p:nvSpPr>
        <p:spPr>
          <a:xfrm>
            <a:off x="838200" y="1825625"/>
            <a:ext cx="4942668" cy="4351338"/>
          </a:xfrm>
        </p:spPr>
        <p:txBody>
          <a:bodyPr>
            <a:normAutofit/>
          </a:bodyPr>
          <a:lstStyle/>
          <a:p>
            <a:pPr marL="0" indent="0">
              <a:buNone/>
            </a:pPr>
            <a:r>
              <a:rPr lang="en-US" dirty="0"/>
              <a:t>Cobalt (pen testing co.):</a:t>
            </a:r>
          </a:p>
          <a:p>
            <a:r>
              <a:rPr lang="en-US" dirty="0"/>
              <a:t>The proportion of serious findings in </a:t>
            </a:r>
            <a:r>
              <a:rPr lang="en-US" dirty="0" err="1"/>
              <a:t>pentests</a:t>
            </a:r>
            <a:r>
              <a:rPr lang="en-US" dirty="0"/>
              <a:t> has declined from 20% to 11% over 10 years</a:t>
            </a:r>
          </a:p>
          <a:p>
            <a:r>
              <a:rPr lang="en-US" dirty="0"/>
              <a:t>Since 2017, the median time to resolve serious vulnerabilities has decreased from 112 days down to 37 days</a:t>
            </a:r>
          </a:p>
        </p:txBody>
      </p:sp>
      <p:sp>
        <p:nvSpPr>
          <p:cNvPr id="12" name="TextBox 11">
            <a:extLst>
              <a:ext uri="{FF2B5EF4-FFF2-40B4-BE49-F238E27FC236}">
                <a16:creationId xmlns:a16="http://schemas.microsoft.com/office/drawing/2014/main" id="{4F37A963-60C6-E82E-2492-525421BC0C1F}"/>
              </a:ext>
            </a:extLst>
          </p:cNvPr>
          <p:cNvSpPr txBox="1"/>
          <p:nvPr/>
        </p:nvSpPr>
        <p:spPr>
          <a:xfrm>
            <a:off x="4982884" y="5557031"/>
            <a:ext cx="7103035" cy="369332"/>
          </a:xfrm>
          <a:prstGeom prst="rect">
            <a:avLst/>
          </a:prstGeom>
          <a:noFill/>
        </p:spPr>
        <p:txBody>
          <a:bodyPr wrap="square" rtlCol="0">
            <a:spAutoFit/>
          </a:bodyPr>
          <a:lstStyle/>
          <a:p>
            <a:r>
              <a:rPr lang="en-US" dirty="0"/>
              <a:t>Source: Veracode 2025 Annual Report on the State of Application Security</a:t>
            </a:r>
          </a:p>
        </p:txBody>
      </p:sp>
      <p:pic>
        <p:nvPicPr>
          <p:cNvPr id="14" name="Picture 13">
            <a:extLst>
              <a:ext uri="{FF2B5EF4-FFF2-40B4-BE49-F238E27FC236}">
                <a16:creationId xmlns:a16="http://schemas.microsoft.com/office/drawing/2014/main" id="{10AF05D9-A70C-0765-A6C5-8A28263E92EC}"/>
              </a:ext>
            </a:extLst>
          </p:cNvPr>
          <p:cNvPicPr>
            <a:picLocks noChangeAspect="1"/>
          </p:cNvPicPr>
          <p:nvPr/>
        </p:nvPicPr>
        <p:blipFill>
          <a:blip r:embed="rId3"/>
          <a:stretch>
            <a:fillRect/>
          </a:stretch>
        </p:blipFill>
        <p:spPr>
          <a:xfrm>
            <a:off x="6096000" y="1939719"/>
            <a:ext cx="5238233" cy="3617311"/>
          </a:xfrm>
          <a:prstGeom prst="rect">
            <a:avLst/>
          </a:prstGeom>
        </p:spPr>
      </p:pic>
      <p:sp>
        <p:nvSpPr>
          <p:cNvPr id="18" name="Rectangle 17">
            <a:extLst>
              <a:ext uri="{FF2B5EF4-FFF2-40B4-BE49-F238E27FC236}">
                <a16:creationId xmlns:a16="http://schemas.microsoft.com/office/drawing/2014/main" id="{6D286536-473B-0F49-B2D9-5FF175B45B11}"/>
              </a:ext>
            </a:extLst>
          </p:cNvPr>
          <p:cNvSpPr/>
          <p:nvPr/>
        </p:nvSpPr>
        <p:spPr>
          <a:xfrm>
            <a:off x="10042844" y="378796"/>
            <a:ext cx="897872" cy="166636"/>
          </a:xfrm>
          <a:prstGeom prst="rect">
            <a:avLst/>
          </a:prstGeom>
          <a:solidFill>
            <a:schemeClr val="accent2">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46512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dissolve">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dissolv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ircular Arrow 4">
            <a:extLst>
              <a:ext uri="{FF2B5EF4-FFF2-40B4-BE49-F238E27FC236}">
                <a16:creationId xmlns:a16="http://schemas.microsoft.com/office/drawing/2014/main" id="{99373268-8B95-1F43-1346-F9A7E266506C}"/>
              </a:ext>
            </a:extLst>
          </p:cNvPr>
          <p:cNvSpPr/>
          <p:nvPr/>
        </p:nvSpPr>
        <p:spPr>
          <a:xfrm rot="9526649">
            <a:off x="2827283" y="2785241"/>
            <a:ext cx="2743200" cy="2743200"/>
          </a:xfrm>
          <a:prstGeom prst="circularArrow">
            <a:avLst>
              <a:gd name="adj1" fmla="val 14408"/>
              <a:gd name="adj2" fmla="val 749737"/>
              <a:gd name="adj3" fmla="val 20929182"/>
              <a:gd name="adj4" fmla="val 1344202"/>
              <a:gd name="adj5" fmla="val 1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23BCB0B3-6959-D9CA-9AE9-801D4399DE68}"/>
              </a:ext>
            </a:extLst>
          </p:cNvPr>
          <p:cNvSpPr txBox="1"/>
          <p:nvPr/>
        </p:nvSpPr>
        <p:spPr>
          <a:xfrm>
            <a:off x="5597375" y="4353090"/>
            <a:ext cx="1785874" cy="1477328"/>
          </a:xfrm>
          <a:prstGeom prst="rect">
            <a:avLst/>
          </a:prstGeom>
          <a:noFill/>
        </p:spPr>
        <p:txBody>
          <a:bodyPr wrap="none" rtlCol="0">
            <a:spAutoFit/>
          </a:bodyPr>
          <a:lstStyle/>
          <a:p>
            <a:r>
              <a:rPr lang="en-US" b="1" u="sng" dirty="0">
                <a:solidFill>
                  <a:schemeClr val="accent6"/>
                </a:solidFill>
              </a:rPr>
              <a:t>Intervention</a:t>
            </a:r>
            <a:endParaRPr lang="en-US" u="sng" dirty="0">
              <a:solidFill>
                <a:schemeClr val="accent6"/>
              </a:solidFill>
            </a:endParaRPr>
          </a:p>
          <a:p>
            <a:pPr marL="285750" indent="-285750">
              <a:buFont typeface="Arial" panose="020B0604020202020204" pitchFamily="34" charset="0"/>
              <a:buChar char="•"/>
            </a:pPr>
            <a:r>
              <a:rPr lang="en-US" dirty="0"/>
              <a:t>Engineering,</a:t>
            </a:r>
          </a:p>
          <a:p>
            <a:pPr marL="285750" indent="-285750">
              <a:buFont typeface="Arial" panose="020B0604020202020204" pitchFamily="34" charset="0"/>
              <a:buChar char="•"/>
            </a:pPr>
            <a:r>
              <a:rPr lang="en-US" dirty="0"/>
              <a:t>Operations,</a:t>
            </a:r>
          </a:p>
          <a:p>
            <a:pPr marL="285750" indent="-285750">
              <a:buFont typeface="Arial" panose="020B0604020202020204" pitchFamily="34" charset="0"/>
              <a:buChar char="•"/>
            </a:pPr>
            <a:r>
              <a:rPr lang="en-US" dirty="0"/>
              <a:t>Policy,</a:t>
            </a:r>
          </a:p>
          <a:p>
            <a:pPr marL="285750" indent="-285750">
              <a:buFont typeface="Arial" panose="020B0604020202020204" pitchFamily="34" charset="0"/>
              <a:buChar char="•"/>
            </a:pPr>
            <a:r>
              <a:rPr lang="en-US" dirty="0"/>
              <a:t>Education, …</a:t>
            </a:r>
          </a:p>
        </p:txBody>
      </p:sp>
      <p:sp>
        <p:nvSpPr>
          <p:cNvPr id="8" name="TextBox 7">
            <a:extLst>
              <a:ext uri="{FF2B5EF4-FFF2-40B4-BE49-F238E27FC236}">
                <a16:creationId xmlns:a16="http://schemas.microsoft.com/office/drawing/2014/main" id="{8F9B2CBD-79F3-7058-9A3E-1FF73F6BDB71}"/>
              </a:ext>
            </a:extLst>
          </p:cNvPr>
          <p:cNvSpPr txBox="1"/>
          <p:nvPr/>
        </p:nvSpPr>
        <p:spPr>
          <a:xfrm>
            <a:off x="598379" y="3227871"/>
            <a:ext cx="2228904" cy="1754326"/>
          </a:xfrm>
          <a:prstGeom prst="rect">
            <a:avLst/>
          </a:prstGeom>
          <a:noFill/>
        </p:spPr>
        <p:txBody>
          <a:bodyPr wrap="square" rtlCol="0">
            <a:spAutoFit/>
          </a:bodyPr>
          <a:lstStyle/>
          <a:p>
            <a:r>
              <a:rPr lang="en-US" b="1" u="sng" dirty="0">
                <a:solidFill>
                  <a:schemeClr val="accent2"/>
                </a:solidFill>
              </a:rPr>
              <a:t>Outcomes</a:t>
            </a:r>
            <a:endParaRPr lang="en-US" dirty="0">
              <a:solidFill>
                <a:schemeClr val="accent2"/>
              </a:solidFill>
            </a:endParaRPr>
          </a:p>
          <a:p>
            <a:pPr marL="285750" indent="-285750">
              <a:buFont typeface="Arial" panose="020B0604020202020204" pitchFamily="34" charset="0"/>
              <a:buChar char="•"/>
            </a:pPr>
            <a:r>
              <a:rPr lang="en-US" dirty="0"/>
              <a:t>Data breached,</a:t>
            </a:r>
          </a:p>
          <a:p>
            <a:pPr marL="285750" indent="-285750">
              <a:buFont typeface="Arial" panose="020B0604020202020204" pitchFamily="34" charset="0"/>
              <a:buChar char="•"/>
            </a:pPr>
            <a:r>
              <a:rPr lang="en-US" dirty="0"/>
              <a:t>Vulnerabilities exploited, </a:t>
            </a:r>
          </a:p>
          <a:p>
            <a:pPr marL="285750" indent="-285750">
              <a:buFont typeface="Arial" panose="020B0604020202020204" pitchFamily="34" charset="0"/>
              <a:buChar char="•"/>
            </a:pPr>
            <a:r>
              <a:rPr lang="en-US" dirty="0"/>
              <a:t>Revenue lost, </a:t>
            </a:r>
          </a:p>
          <a:p>
            <a:pPr marL="285750" indent="-285750">
              <a:buFont typeface="Arial" panose="020B0604020202020204" pitchFamily="34" charset="0"/>
              <a:buChar char="•"/>
            </a:pPr>
            <a:r>
              <a:rPr lang="en-US" dirty="0"/>
              <a:t>…</a:t>
            </a:r>
          </a:p>
        </p:txBody>
      </p:sp>
      <p:sp>
        <p:nvSpPr>
          <p:cNvPr id="10" name="TextBox 9">
            <a:extLst>
              <a:ext uri="{FF2B5EF4-FFF2-40B4-BE49-F238E27FC236}">
                <a16:creationId xmlns:a16="http://schemas.microsoft.com/office/drawing/2014/main" id="{5327BFA6-CC74-DD9C-BB2F-AB02EE4D0A87}"/>
              </a:ext>
            </a:extLst>
          </p:cNvPr>
          <p:cNvSpPr txBox="1"/>
          <p:nvPr/>
        </p:nvSpPr>
        <p:spPr>
          <a:xfrm>
            <a:off x="4824389" y="1750543"/>
            <a:ext cx="3363169" cy="1754326"/>
          </a:xfrm>
          <a:prstGeom prst="rect">
            <a:avLst/>
          </a:prstGeom>
          <a:noFill/>
        </p:spPr>
        <p:txBody>
          <a:bodyPr wrap="square" rtlCol="0">
            <a:spAutoFit/>
          </a:bodyPr>
          <a:lstStyle/>
          <a:p>
            <a:r>
              <a:rPr lang="en-US" b="1" u="sng" dirty="0">
                <a:solidFill>
                  <a:schemeClr val="accent4"/>
                </a:solidFill>
              </a:rPr>
              <a:t>Analysis</a:t>
            </a:r>
            <a:endParaRPr lang="en-US" dirty="0">
              <a:solidFill>
                <a:schemeClr val="accent4"/>
              </a:solidFill>
            </a:endParaRPr>
          </a:p>
          <a:p>
            <a:pPr marL="285750" indent="-285750">
              <a:buFont typeface="Arial" panose="020B0604020202020204" pitchFamily="34" charset="0"/>
              <a:buChar char="•"/>
            </a:pPr>
            <a:r>
              <a:rPr lang="en-US" dirty="0"/>
              <a:t>What are the (still) successful vectors of attack?</a:t>
            </a:r>
          </a:p>
          <a:p>
            <a:pPr marL="285750" indent="-285750">
              <a:buFont typeface="Arial" panose="020B0604020202020204" pitchFamily="34" charset="0"/>
              <a:buChar char="•"/>
            </a:pPr>
            <a:r>
              <a:rPr lang="en-US" dirty="0"/>
              <a:t>Where is risk (still) greatest? </a:t>
            </a:r>
          </a:p>
          <a:p>
            <a:pPr marL="285750" indent="-285750">
              <a:buFont typeface="Arial" panose="020B0604020202020204" pitchFamily="34" charset="0"/>
              <a:buChar char="•"/>
            </a:pPr>
            <a:r>
              <a:rPr lang="en-US" dirty="0"/>
              <a:t>What interventions could be deployed cost-effectively?</a:t>
            </a:r>
          </a:p>
        </p:txBody>
      </p:sp>
      <p:sp>
        <p:nvSpPr>
          <p:cNvPr id="11" name="Oval 10">
            <a:extLst>
              <a:ext uri="{FF2B5EF4-FFF2-40B4-BE49-F238E27FC236}">
                <a16:creationId xmlns:a16="http://schemas.microsoft.com/office/drawing/2014/main" id="{691BBCCA-9362-D219-0067-BFC619CEF54A}"/>
              </a:ext>
            </a:extLst>
          </p:cNvPr>
          <p:cNvSpPr/>
          <p:nvPr/>
        </p:nvSpPr>
        <p:spPr>
          <a:xfrm>
            <a:off x="4824390" y="4328112"/>
            <a:ext cx="605480" cy="600164"/>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700AC2F-9B14-CFDD-D629-F55871ED9A92}"/>
              </a:ext>
            </a:extLst>
          </p:cNvPr>
          <p:cNvSpPr/>
          <p:nvPr/>
        </p:nvSpPr>
        <p:spPr>
          <a:xfrm>
            <a:off x="2854175" y="3856759"/>
            <a:ext cx="605480" cy="600164"/>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A59A8EE-FC07-2E01-5441-B452B686BCB3}"/>
              </a:ext>
            </a:extLst>
          </p:cNvPr>
          <p:cNvSpPr/>
          <p:nvPr/>
        </p:nvSpPr>
        <p:spPr>
          <a:xfrm>
            <a:off x="4141788" y="2822312"/>
            <a:ext cx="605480" cy="600164"/>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73FF0DC-575F-00D5-B5F0-A4D48846BB94}"/>
              </a:ext>
            </a:extLst>
          </p:cNvPr>
          <p:cNvSpPr>
            <a:spLocks noGrp="1"/>
          </p:cNvSpPr>
          <p:nvPr>
            <p:ph type="title"/>
          </p:nvPr>
        </p:nvSpPr>
        <p:spPr/>
        <p:txBody>
          <a:bodyPr/>
          <a:lstStyle/>
          <a:p>
            <a:r>
              <a:rPr lang="en-US" dirty="0"/>
              <a:t>Evidence-based security</a:t>
            </a:r>
          </a:p>
        </p:txBody>
      </p:sp>
      <p:sp>
        <p:nvSpPr>
          <p:cNvPr id="4" name="Content Placeholder 3">
            <a:extLst>
              <a:ext uri="{FF2B5EF4-FFF2-40B4-BE49-F238E27FC236}">
                <a16:creationId xmlns:a16="http://schemas.microsoft.com/office/drawing/2014/main" id="{39176A9F-3776-FA87-6DC6-CD508161BAB2}"/>
              </a:ext>
            </a:extLst>
          </p:cNvPr>
          <p:cNvSpPr>
            <a:spLocks noGrp="1"/>
          </p:cNvSpPr>
          <p:nvPr>
            <p:ph idx="1"/>
          </p:nvPr>
        </p:nvSpPr>
        <p:spPr>
          <a:xfrm>
            <a:off x="8427379" y="1750543"/>
            <a:ext cx="3166242" cy="4351338"/>
          </a:xfrm>
        </p:spPr>
        <p:txBody>
          <a:bodyPr>
            <a:normAutofit fontScale="92500" lnSpcReduction="20000"/>
          </a:bodyPr>
          <a:lstStyle/>
          <a:p>
            <a:pPr marL="0" indent="0">
              <a:buNone/>
            </a:pPr>
            <a:r>
              <a:rPr lang="en-US" dirty="0"/>
              <a:t>If it’s working,</a:t>
            </a:r>
            <a:br>
              <a:rPr lang="en-US" u="sng" dirty="0"/>
            </a:br>
            <a:r>
              <a:rPr lang="en-US" u="sng" dirty="0"/>
              <a:t>we should see:</a:t>
            </a:r>
          </a:p>
          <a:p>
            <a:r>
              <a:rPr lang="en-US" dirty="0"/>
              <a:t>A decline in successful attacks, according to a consistent data collection system</a:t>
            </a:r>
          </a:p>
          <a:p>
            <a:r>
              <a:rPr lang="en-US" dirty="0"/>
              <a:t>Updated best practices to remove demonstrably ineﬀective techniques, like password rotation</a:t>
            </a:r>
          </a:p>
        </p:txBody>
      </p:sp>
    </p:spTree>
    <p:extLst>
      <p:ext uri="{BB962C8B-B14F-4D97-AF65-F5344CB8AC3E}">
        <p14:creationId xmlns:p14="http://schemas.microsoft.com/office/powerpoint/2010/main" val="21993146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par>
                          <p:cTn id="27" fill="hold">
                            <p:stCondLst>
                              <p:cond delay="500"/>
                            </p:stCondLst>
                            <p:childTnLst>
                              <p:par>
                                <p:cTn id="28" presetID="21" presetClass="entr" presetSubtype="1"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1000"/>
                                        <p:tgtEl>
                                          <p:spTgt spid="5"/>
                                        </p:tgtEl>
                                      </p:cBhvr>
                                    </p:animEffect>
                                  </p:childTnLst>
                                </p:cTn>
                              </p:par>
                            </p:childTnLst>
                          </p:cTn>
                        </p:par>
                        <p:par>
                          <p:cTn id="31" fill="hold">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dissolve">
                                      <p:cBhvr>
                                        <p:cTn id="34" dur="500"/>
                                        <p:tgtEl>
                                          <p:spTgt spid="4">
                                            <p:txEl>
                                              <p:pRg st="0" end="0"/>
                                            </p:txEl>
                                          </p:spTgt>
                                        </p:tgtEl>
                                      </p:cBhvr>
                                    </p:animEffect>
                                  </p:childTnLst>
                                </p:cTn>
                              </p:par>
                            </p:childTnLst>
                          </p:cTn>
                        </p:par>
                        <p:par>
                          <p:cTn id="35" fill="hold">
                            <p:stCondLst>
                              <p:cond delay="2000"/>
                            </p:stCondLst>
                            <p:childTnLst>
                              <p:par>
                                <p:cTn id="36" presetID="9" presetClass="entr" presetSubtype="0" fill="hold" grpId="0" nodeType="after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dissolve">
                                      <p:cBhvr>
                                        <p:cTn id="38" dur="500"/>
                                        <p:tgtEl>
                                          <p:spTgt spid="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dissolve">
                                      <p:cBhvr>
                                        <p:cTn id="4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10" grpId="0"/>
      <p:bldP spid="11" grpId="0" animBg="1"/>
      <p:bldP spid="12" grpId="0" animBg="1"/>
      <p:bldP spid="13" grpId="0" animBg="1"/>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19C90A-B034-1375-2B47-97A468B2B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9E2AAE-5ECF-1852-1932-8F1C3A101DF0}"/>
              </a:ext>
            </a:extLst>
          </p:cNvPr>
          <p:cNvSpPr>
            <a:spLocks noGrp="1"/>
          </p:cNvSpPr>
          <p:nvPr>
            <p:ph type="title"/>
          </p:nvPr>
        </p:nvSpPr>
        <p:spPr/>
        <p:txBody>
          <a:bodyPr/>
          <a:lstStyle/>
          <a:p>
            <a:r>
              <a:rPr lang="en-US" dirty="0"/>
              <a:t>Why Information Security is Hard</a:t>
            </a:r>
            <a:br>
              <a:rPr lang="en-US" dirty="0"/>
            </a:br>
            <a:r>
              <a:rPr lang="en-US" sz="3200" dirty="0"/>
              <a:t>An Economic Perspective</a:t>
            </a:r>
          </a:p>
        </p:txBody>
      </p:sp>
      <p:sp>
        <p:nvSpPr>
          <p:cNvPr id="3" name="Content Placeholder 2">
            <a:extLst>
              <a:ext uri="{FF2B5EF4-FFF2-40B4-BE49-F238E27FC236}">
                <a16:creationId xmlns:a16="http://schemas.microsoft.com/office/drawing/2014/main" id="{BC0C6DFE-3ACF-78D6-86A7-CE22AB0515BF}"/>
              </a:ext>
            </a:extLst>
          </p:cNvPr>
          <p:cNvSpPr>
            <a:spLocks noGrp="1"/>
          </p:cNvSpPr>
          <p:nvPr>
            <p:ph idx="1"/>
          </p:nvPr>
        </p:nvSpPr>
        <p:spPr/>
        <p:txBody>
          <a:bodyPr>
            <a:normAutofit fontScale="92500" lnSpcReduction="10000"/>
          </a:bodyPr>
          <a:lstStyle/>
          <a:p>
            <a:r>
              <a:rPr lang="en-US" dirty="0"/>
              <a:t>Party best-placed to improve security should be incentivized to do so</a:t>
            </a:r>
          </a:p>
          <a:p>
            <a:pPr lvl="1"/>
            <a:r>
              <a:rPr lang="en-US" dirty="0"/>
              <a:t>Liability</a:t>
            </a:r>
          </a:p>
          <a:p>
            <a:pPr lvl="1"/>
            <a:r>
              <a:rPr lang="en-US" dirty="0"/>
              <a:t>Tragedy of the commons</a:t>
            </a:r>
          </a:p>
          <a:p>
            <a:pPr lvl="1"/>
            <a:r>
              <a:rPr lang="en-US" dirty="0"/>
              <a:t>First-mover and network externalities vs. security</a:t>
            </a:r>
          </a:p>
          <a:p>
            <a:pPr lvl="1"/>
            <a:r>
              <a:rPr lang="en-US" dirty="0"/>
              <a:t>3</a:t>
            </a:r>
            <a:r>
              <a:rPr lang="en-US" baseline="30000" dirty="0"/>
              <a:t>rd</a:t>
            </a:r>
            <a:r>
              <a:rPr lang="en-US" dirty="0"/>
              <a:t> party evaluators paid by seller vs. direct user evaluation</a:t>
            </a:r>
          </a:p>
          <a:p>
            <a:r>
              <a:rPr lang="en-US" dirty="0"/>
              <a:t>Costs of attack vs. defense</a:t>
            </a:r>
          </a:p>
          <a:p>
            <a:pPr lvl="1"/>
            <a:r>
              <a:rPr lang="en-US" dirty="0"/>
              <a:t>“Even a very moderately resourced attacker can break anything that’s at all large and complex”</a:t>
            </a:r>
          </a:p>
          <a:p>
            <a:r>
              <a:rPr lang="en-US" dirty="0"/>
              <a:t>Market forces: end-user security vs. developer pain</a:t>
            </a:r>
          </a:p>
          <a:p>
            <a:r>
              <a:rPr lang="en-US" dirty="0"/>
              <a:t>“In an ideal world, the removal of perverse economic incentives to </a:t>
            </a:r>
            <a:br>
              <a:rPr lang="en-US" dirty="0"/>
            </a:br>
            <a:r>
              <a:rPr lang="en-US" dirty="0"/>
              <a:t>create insecure systems would depoliticize most issues.”</a:t>
            </a:r>
          </a:p>
          <a:p>
            <a:endParaRPr lang="en-US" dirty="0"/>
          </a:p>
          <a:p>
            <a:endParaRPr lang="en-US" dirty="0"/>
          </a:p>
        </p:txBody>
      </p:sp>
      <p:pic>
        <p:nvPicPr>
          <p:cNvPr id="4" name="Picture 3">
            <a:extLst>
              <a:ext uri="{FF2B5EF4-FFF2-40B4-BE49-F238E27FC236}">
                <a16:creationId xmlns:a16="http://schemas.microsoft.com/office/drawing/2014/main" id="{07C70169-D6FC-7E95-2847-14DFE7FFFB8D}"/>
              </a:ext>
            </a:extLst>
          </p:cNvPr>
          <p:cNvPicPr>
            <a:picLocks noChangeAspect="1"/>
          </p:cNvPicPr>
          <p:nvPr/>
        </p:nvPicPr>
        <p:blipFill>
          <a:blip r:embed="rId3"/>
          <a:stretch>
            <a:fillRect/>
          </a:stretch>
        </p:blipFill>
        <p:spPr>
          <a:xfrm>
            <a:off x="10327103" y="4971163"/>
            <a:ext cx="1864897" cy="1886837"/>
          </a:xfrm>
          <a:prstGeom prst="rect">
            <a:avLst/>
          </a:prstGeom>
        </p:spPr>
      </p:pic>
    </p:spTree>
    <p:extLst>
      <p:ext uri="{BB962C8B-B14F-4D97-AF65-F5344CB8AC3E}">
        <p14:creationId xmlns:p14="http://schemas.microsoft.com/office/powerpoint/2010/main" val="3851788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7C708-7A18-1FC7-15A2-F690B6A99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8836F-A6F0-DE69-3BDA-2842294E76D1}"/>
              </a:ext>
            </a:extLst>
          </p:cNvPr>
          <p:cNvSpPr>
            <a:spLocks noGrp="1"/>
          </p:cNvSpPr>
          <p:nvPr>
            <p:ph type="title"/>
          </p:nvPr>
        </p:nvSpPr>
        <p:spPr/>
        <p:txBody>
          <a:bodyPr/>
          <a:lstStyle/>
          <a:p>
            <a:r>
              <a:rPr lang="en-US" dirty="0"/>
              <a:t>Course goals: You will be able to</a:t>
            </a:r>
          </a:p>
        </p:txBody>
      </p:sp>
      <p:sp>
        <p:nvSpPr>
          <p:cNvPr id="3" name="Content Placeholder 2">
            <a:extLst>
              <a:ext uri="{FF2B5EF4-FFF2-40B4-BE49-F238E27FC236}">
                <a16:creationId xmlns:a16="http://schemas.microsoft.com/office/drawing/2014/main" id="{8E60D247-DA84-BCDC-F1BE-578C12A3C911}"/>
              </a:ext>
            </a:extLst>
          </p:cNvPr>
          <p:cNvSpPr>
            <a:spLocks noGrp="1"/>
          </p:cNvSpPr>
          <p:nvPr>
            <p:ph idx="1"/>
          </p:nvPr>
        </p:nvSpPr>
        <p:spPr>
          <a:xfrm>
            <a:off x="838200" y="1825625"/>
            <a:ext cx="10515600" cy="4073730"/>
          </a:xfrm>
        </p:spPr>
        <p:txBody>
          <a:bodyPr>
            <a:normAutofit fontScale="77500" lnSpcReduction="20000"/>
          </a:bodyPr>
          <a:lstStyle/>
          <a:p>
            <a:r>
              <a:rPr lang="en-US" b="1" dirty="0"/>
              <a:t>Understand cybersecurity from a data-driven and economic perspective</a:t>
            </a:r>
            <a:r>
              <a:rPr lang="en-US" dirty="0"/>
              <a:t>, learning to make decisions based on empirical evidence, following good science</a:t>
            </a:r>
          </a:p>
          <a:p>
            <a:r>
              <a:rPr lang="en-US" b="1" dirty="0"/>
              <a:t>Identify key vulnerabilities and threats</a:t>
            </a:r>
            <a:r>
              <a:rPr lang="en-US" dirty="0"/>
              <a:t>, especially when considering the </a:t>
            </a:r>
            <a:r>
              <a:rPr lang="en-US" b="1" dirty="0"/>
              <a:t>impact of humans</a:t>
            </a:r>
            <a:r>
              <a:rPr lang="en-US" dirty="0"/>
              <a:t>, both when they are attack targets and when the play a role in ensuring a system’s security</a:t>
            </a:r>
          </a:p>
          <a:p>
            <a:r>
              <a:rPr lang="en-US" b="1" dirty="0"/>
              <a:t>Follow a well-designed process for secure systems construction</a:t>
            </a:r>
            <a:r>
              <a:rPr lang="en-US" dirty="0"/>
              <a:t>, from threat modeling to building to testing to maintenance</a:t>
            </a:r>
          </a:p>
          <a:p>
            <a:r>
              <a:rPr lang="en-US" b="1" dirty="0"/>
              <a:t>Manage security operations </a:t>
            </a:r>
            <a:r>
              <a:rPr lang="en-US" dirty="0"/>
              <a:t>– preventing, detecting, mitigating, and recovering from incidents – and gather data to improve future posture</a:t>
            </a:r>
          </a:p>
          <a:p>
            <a:r>
              <a:rPr lang="en-US" b="1" dirty="0"/>
              <a:t>Make risk-informed decisions</a:t>
            </a:r>
            <a:r>
              <a:rPr lang="en-US" dirty="0"/>
              <a:t>: Assess designs and </a:t>
            </a:r>
            <a:br>
              <a:rPr lang="en-US" dirty="0"/>
            </a:br>
            <a:r>
              <a:rPr lang="en-US" dirty="0"/>
              <a:t>technologies according to how they mitigate security risk,</a:t>
            </a:r>
            <a:br>
              <a:rPr lang="en-US" dirty="0"/>
            </a:br>
            <a:r>
              <a:rPr lang="en-US" dirty="0"/>
              <a:t>while leveraging </a:t>
            </a:r>
            <a:r>
              <a:rPr lang="en-US" b="1" dirty="0"/>
              <a:t>insurance</a:t>
            </a:r>
            <a:r>
              <a:rPr lang="en-US" dirty="0"/>
              <a:t> and responding to </a:t>
            </a:r>
            <a:r>
              <a:rPr lang="en-US" b="1" dirty="0"/>
              <a:t>regulation</a:t>
            </a:r>
          </a:p>
          <a:p>
            <a:r>
              <a:rPr lang="en-US" b="1" dirty="0"/>
              <a:t>Communicate effectively and with empathy </a:t>
            </a:r>
            <a:r>
              <a:rPr lang="en-US" dirty="0"/>
              <a:t>to key </a:t>
            </a:r>
            <a:br>
              <a:rPr lang="en-US" dirty="0"/>
            </a:br>
            <a:r>
              <a:rPr lang="en-US" dirty="0"/>
              <a:t>stakeholders about security options and recommendations</a:t>
            </a:r>
          </a:p>
        </p:txBody>
      </p:sp>
      <p:pic>
        <p:nvPicPr>
          <p:cNvPr id="1026" name="Picture 2" descr="Data Analytics for Business Growth: Insights from EAG Inc.">
            <a:extLst>
              <a:ext uri="{FF2B5EF4-FFF2-40B4-BE49-F238E27FC236}">
                <a16:creationId xmlns:a16="http://schemas.microsoft.com/office/drawing/2014/main" id="{E7803E6E-8B49-5C61-5C6B-537BBCC54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7575" y="4479824"/>
            <a:ext cx="3834383" cy="20130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B5C30C-D147-F7D3-427C-3F7677F3ADC7}"/>
              </a:ext>
            </a:extLst>
          </p:cNvPr>
          <p:cNvSpPr txBox="1"/>
          <p:nvPr/>
        </p:nvSpPr>
        <p:spPr>
          <a:xfrm>
            <a:off x="3862799" y="6176963"/>
            <a:ext cx="4174776" cy="369332"/>
          </a:xfrm>
          <a:prstGeom prst="rect">
            <a:avLst/>
          </a:prstGeom>
          <a:noFill/>
        </p:spPr>
        <p:txBody>
          <a:bodyPr wrap="square" rtlCol="0">
            <a:spAutoFit/>
          </a:bodyPr>
          <a:lstStyle/>
          <a:p>
            <a:r>
              <a:rPr lang="en-US" dirty="0"/>
              <a:t>All while taking a data-informed approach</a:t>
            </a:r>
          </a:p>
        </p:txBody>
      </p:sp>
    </p:spTree>
    <p:extLst>
      <p:ext uri="{BB962C8B-B14F-4D97-AF65-F5344CB8AC3E}">
        <p14:creationId xmlns:p14="http://schemas.microsoft.com/office/powerpoint/2010/main" val="1675996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par>
                                <p:cTn id="38" presetID="9" presetClass="entr" presetSubtype="0" fill="hold" nodeType="with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dissolve">
                                      <p:cBhvr>
                                        <p:cTn id="4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140D3-6379-AD24-628D-944C791883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3C5390-7245-2963-7876-9F86225BCAF0}"/>
              </a:ext>
            </a:extLst>
          </p:cNvPr>
          <p:cNvSpPr>
            <a:spLocks noGrp="1"/>
          </p:cNvSpPr>
          <p:nvPr>
            <p:ph type="title"/>
          </p:nvPr>
        </p:nvSpPr>
        <p:spPr/>
        <p:txBody>
          <a:bodyPr/>
          <a:lstStyle/>
          <a:p>
            <a:r>
              <a:rPr lang="en-US" dirty="0"/>
              <a:t>Schedule</a:t>
            </a:r>
          </a:p>
        </p:txBody>
      </p:sp>
      <p:sp>
        <p:nvSpPr>
          <p:cNvPr id="6" name="Text Placeholder 5">
            <a:extLst>
              <a:ext uri="{FF2B5EF4-FFF2-40B4-BE49-F238E27FC236}">
                <a16:creationId xmlns:a16="http://schemas.microsoft.com/office/drawing/2014/main" id="{4E61A706-3318-2A8D-581B-648C474D6679}"/>
              </a:ext>
            </a:extLst>
          </p:cNvPr>
          <p:cNvSpPr>
            <a:spLocks noGrp="1"/>
          </p:cNvSpPr>
          <p:nvPr>
            <p:ph type="body" idx="1"/>
          </p:nvPr>
        </p:nvSpPr>
        <p:spPr/>
        <p:txBody>
          <a:bodyPr/>
          <a:lstStyle/>
          <a:p>
            <a:r>
              <a:rPr lang="en-US" dirty="0"/>
              <a:t>Today – 12 Feb (weeks 1-6)</a:t>
            </a:r>
          </a:p>
        </p:txBody>
      </p:sp>
      <p:sp>
        <p:nvSpPr>
          <p:cNvPr id="4" name="Content Placeholder 3">
            <a:extLst>
              <a:ext uri="{FF2B5EF4-FFF2-40B4-BE49-F238E27FC236}">
                <a16:creationId xmlns:a16="http://schemas.microsoft.com/office/drawing/2014/main" id="{7F2C208D-2EF4-6F51-70A8-3DE89FBC19AE}"/>
              </a:ext>
            </a:extLst>
          </p:cNvPr>
          <p:cNvSpPr>
            <a:spLocks noGrp="1"/>
          </p:cNvSpPr>
          <p:nvPr>
            <p:ph sz="half" idx="2"/>
          </p:nvPr>
        </p:nvSpPr>
        <p:spPr>
          <a:xfrm>
            <a:off x="839788" y="2505075"/>
            <a:ext cx="5256212" cy="3684588"/>
          </a:xfrm>
        </p:spPr>
        <p:txBody>
          <a:bodyPr/>
          <a:lstStyle/>
          <a:p>
            <a:r>
              <a:rPr lang="en-US" dirty="0"/>
              <a:t>Threat review: vulnerabilities and social engineering</a:t>
            </a:r>
          </a:p>
          <a:p>
            <a:r>
              <a:rPr lang="en-US" dirty="0"/>
              <a:t>Speaking and writing well</a:t>
            </a:r>
          </a:p>
          <a:p>
            <a:r>
              <a:rPr lang="en-US" dirty="0"/>
              <a:t>Empirical cybersecurity</a:t>
            </a:r>
          </a:p>
          <a:p>
            <a:pPr lvl="1"/>
            <a:r>
              <a:rPr lang="en-US" dirty="0"/>
              <a:t>Economics of cybersecurity</a:t>
            </a:r>
          </a:p>
          <a:p>
            <a:pPr lvl="1"/>
            <a:r>
              <a:rPr lang="en-US" dirty="0"/>
              <a:t>Cybersecurity as a scientific pursuit</a:t>
            </a:r>
          </a:p>
          <a:p>
            <a:pPr lvl="1"/>
            <a:r>
              <a:rPr lang="en-US" dirty="0"/>
              <a:t>Measuring and analyzing security</a:t>
            </a:r>
          </a:p>
          <a:p>
            <a:endParaRPr lang="en-US" dirty="0"/>
          </a:p>
          <a:p>
            <a:endParaRPr lang="en-US" dirty="0"/>
          </a:p>
        </p:txBody>
      </p:sp>
      <p:sp>
        <p:nvSpPr>
          <p:cNvPr id="7" name="Text Placeholder 6">
            <a:extLst>
              <a:ext uri="{FF2B5EF4-FFF2-40B4-BE49-F238E27FC236}">
                <a16:creationId xmlns:a16="http://schemas.microsoft.com/office/drawing/2014/main" id="{8CC0F70E-27ED-437A-6907-818629802A49}"/>
              </a:ext>
            </a:extLst>
          </p:cNvPr>
          <p:cNvSpPr>
            <a:spLocks noGrp="1"/>
          </p:cNvSpPr>
          <p:nvPr>
            <p:ph type="body" sz="quarter" idx="3"/>
          </p:nvPr>
        </p:nvSpPr>
        <p:spPr/>
        <p:txBody>
          <a:bodyPr/>
          <a:lstStyle/>
          <a:p>
            <a:r>
              <a:rPr lang="en-US" dirty="0"/>
              <a:t>17 Feb – 24 Mar (weeks 6-10)</a:t>
            </a:r>
          </a:p>
        </p:txBody>
      </p:sp>
      <p:sp>
        <p:nvSpPr>
          <p:cNvPr id="5" name="Content Placeholder 4">
            <a:extLst>
              <a:ext uri="{FF2B5EF4-FFF2-40B4-BE49-F238E27FC236}">
                <a16:creationId xmlns:a16="http://schemas.microsoft.com/office/drawing/2014/main" id="{87A1ED8C-DE63-83CA-5CB0-BAEB97658AA7}"/>
              </a:ext>
            </a:extLst>
          </p:cNvPr>
          <p:cNvSpPr>
            <a:spLocks noGrp="1"/>
          </p:cNvSpPr>
          <p:nvPr>
            <p:ph sz="quarter" idx="4"/>
          </p:nvPr>
        </p:nvSpPr>
        <p:spPr/>
        <p:txBody>
          <a:bodyPr/>
          <a:lstStyle/>
          <a:p>
            <a:r>
              <a:rPr lang="en-US" dirty="0"/>
              <a:t>Secure software development</a:t>
            </a:r>
          </a:p>
          <a:p>
            <a:pPr lvl="1"/>
            <a:r>
              <a:rPr lang="en-US" dirty="0"/>
              <a:t>Threat modeling</a:t>
            </a:r>
          </a:p>
          <a:p>
            <a:pPr lvl="1"/>
            <a:r>
              <a:rPr lang="en-US" dirty="0"/>
              <a:t>Secure system design</a:t>
            </a:r>
          </a:p>
          <a:p>
            <a:pPr lvl="1"/>
            <a:r>
              <a:rPr lang="en-US" dirty="0"/>
              <a:t>Programming (memory safety!)</a:t>
            </a:r>
          </a:p>
          <a:p>
            <a:pPr lvl="1"/>
            <a:r>
              <a:rPr lang="en-US" dirty="0"/>
              <a:t>Pen testing (fuzzing)</a:t>
            </a:r>
          </a:p>
          <a:p>
            <a:pPr lvl="1"/>
            <a:r>
              <a:rPr lang="en-US" dirty="0"/>
              <a:t>Supply chain, patching, vulnerability remediation</a:t>
            </a:r>
          </a:p>
        </p:txBody>
      </p:sp>
    </p:spTree>
    <p:extLst>
      <p:ext uri="{BB962C8B-B14F-4D97-AF65-F5344CB8AC3E}">
        <p14:creationId xmlns:p14="http://schemas.microsoft.com/office/powerpoint/2010/main" val="32307091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dissolve">
                                      <p:cBhvr>
                                        <p:cTn id="2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31C75-8AAD-F23E-CC4C-FA4B6E51C0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42B5B-439D-EB63-2EDF-12F738AA6369}"/>
              </a:ext>
            </a:extLst>
          </p:cNvPr>
          <p:cNvSpPr>
            <a:spLocks noGrp="1"/>
          </p:cNvSpPr>
          <p:nvPr>
            <p:ph type="title"/>
          </p:nvPr>
        </p:nvSpPr>
        <p:spPr/>
        <p:txBody>
          <a:bodyPr/>
          <a:lstStyle/>
          <a:p>
            <a:r>
              <a:rPr lang="en-US" dirty="0"/>
              <a:t>Schedule</a:t>
            </a:r>
          </a:p>
        </p:txBody>
      </p:sp>
      <p:sp>
        <p:nvSpPr>
          <p:cNvPr id="3" name="Text Placeholder 2">
            <a:extLst>
              <a:ext uri="{FF2B5EF4-FFF2-40B4-BE49-F238E27FC236}">
                <a16:creationId xmlns:a16="http://schemas.microsoft.com/office/drawing/2014/main" id="{5C4A47B5-41E4-A63B-C903-89FD047CD61C}"/>
              </a:ext>
            </a:extLst>
          </p:cNvPr>
          <p:cNvSpPr>
            <a:spLocks noGrp="1"/>
          </p:cNvSpPr>
          <p:nvPr>
            <p:ph type="body" idx="1"/>
          </p:nvPr>
        </p:nvSpPr>
        <p:spPr/>
        <p:txBody>
          <a:bodyPr/>
          <a:lstStyle/>
          <a:p>
            <a:r>
              <a:rPr lang="en-US" dirty="0"/>
              <a:t>17 Feb – 24 Mar (weeks 6-10)</a:t>
            </a:r>
          </a:p>
        </p:txBody>
      </p:sp>
      <p:sp>
        <p:nvSpPr>
          <p:cNvPr id="4" name="Content Placeholder 3">
            <a:extLst>
              <a:ext uri="{FF2B5EF4-FFF2-40B4-BE49-F238E27FC236}">
                <a16:creationId xmlns:a16="http://schemas.microsoft.com/office/drawing/2014/main" id="{CC17018F-41FC-6EAB-71A6-4BAB6BB33FB7}"/>
              </a:ext>
            </a:extLst>
          </p:cNvPr>
          <p:cNvSpPr>
            <a:spLocks noGrp="1"/>
          </p:cNvSpPr>
          <p:nvPr>
            <p:ph sz="half" idx="2"/>
          </p:nvPr>
        </p:nvSpPr>
        <p:spPr/>
        <p:txBody>
          <a:bodyPr/>
          <a:lstStyle/>
          <a:p>
            <a:r>
              <a:rPr lang="en-US" dirty="0"/>
              <a:t>Secure software development</a:t>
            </a:r>
          </a:p>
          <a:p>
            <a:pPr lvl="1"/>
            <a:r>
              <a:rPr lang="en-US" dirty="0"/>
              <a:t>Threat modeling</a:t>
            </a:r>
          </a:p>
          <a:p>
            <a:pPr lvl="1"/>
            <a:r>
              <a:rPr lang="en-US" dirty="0"/>
              <a:t>Secure system design</a:t>
            </a:r>
          </a:p>
          <a:p>
            <a:pPr lvl="1"/>
            <a:r>
              <a:rPr lang="en-US" dirty="0"/>
              <a:t>Programming (memory safety!)</a:t>
            </a:r>
          </a:p>
          <a:p>
            <a:pPr lvl="1"/>
            <a:r>
              <a:rPr lang="en-US" dirty="0"/>
              <a:t>Pen testing (fuzzing)</a:t>
            </a:r>
          </a:p>
          <a:p>
            <a:pPr lvl="1"/>
            <a:r>
              <a:rPr lang="en-US" dirty="0"/>
              <a:t>Supply chain, patching, vulnerability remediation</a:t>
            </a:r>
          </a:p>
        </p:txBody>
      </p:sp>
      <p:sp>
        <p:nvSpPr>
          <p:cNvPr id="6" name="Text Placeholder 5">
            <a:extLst>
              <a:ext uri="{FF2B5EF4-FFF2-40B4-BE49-F238E27FC236}">
                <a16:creationId xmlns:a16="http://schemas.microsoft.com/office/drawing/2014/main" id="{FAA38A3B-698C-A890-AE3C-045B8C590ECC}"/>
              </a:ext>
            </a:extLst>
          </p:cNvPr>
          <p:cNvSpPr>
            <a:spLocks noGrp="1"/>
          </p:cNvSpPr>
          <p:nvPr>
            <p:ph type="body" sz="quarter" idx="3"/>
          </p:nvPr>
        </p:nvSpPr>
        <p:spPr/>
        <p:txBody>
          <a:bodyPr/>
          <a:lstStyle/>
          <a:p>
            <a:r>
              <a:rPr lang="en-US" dirty="0"/>
              <a:t>26 Mar – 28 Apr (weeks 10-14)</a:t>
            </a:r>
          </a:p>
        </p:txBody>
      </p:sp>
      <p:sp>
        <p:nvSpPr>
          <p:cNvPr id="5" name="Content Placeholder 4">
            <a:extLst>
              <a:ext uri="{FF2B5EF4-FFF2-40B4-BE49-F238E27FC236}">
                <a16:creationId xmlns:a16="http://schemas.microsoft.com/office/drawing/2014/main" id="{4FA76090-507D-1AF1-70EC-774FB83D43A8}"/>
              </a:ext>
            </a:extLst>
          </p:cNvPr>
          <p:cNvSpPr>
            <a:spLocks noGrp="1"/>
          </p:cNvSpPr>
          <p:nvPr>
            <p:ph sz="quarter" idx="4"/>
          </p:nvPr>
        </p:nvSpPr>
        <p:spPr/>
        <p:txBody>
          <a:bodyPr/>
          <a:lstStyle/>
          <a:p>
            <a:r>
              <a:rPr lang="en-US" dirty="0"/>
              <a:t>Security operations</a:t>
            </a:r>
          </a:p>
          <a:p>
            <a:pPr lvl="1"/>
            <a:r>
              <a:rPr lang="en-US" dirty="0"/>
              <a:t>Incident detection and response</a:t>
            </a:r>
          </a:p>
          <a:p>
            <a:pPr lvl="1"/>
            <a:r>
              <a:rPr lang="en-US" dirty="0"/>
              <a:t>Management</a:t>
            </a:r>
          </a:p>
          <a:p>
            <a:pPr lvl="1"/>
            <a:r>
              <a:rPr lang="en-US" dirty="0"/>
              <a:t>Making risk informed decisions</a:t>
            </a:r>
          </a:p>
          <a:p>
            <a:pPr lvl="1"/>
            <a:r>
              <a:rPr lang="en-US" dirty="0"/>
              <a:t>The role and activities of the CISO</a:t>
            </a:r>
          </a:p>
          <a:p>
            <a:r>
              <a:rPr lang="en-US" dirty="0"/>
              <a:t>Cyber regulation and insurance</a:t>
            </a:r>
          </a:p>
          <a:p>
            <a:pPr lvl="1"/>
            <a:endParaRPr lang="en-US" dirty="0"/>
          </a:p>
        </p:txBody>
      </p:sp>
      <p:sp>
        <p:nvSpPr>
          <p:cNvPr id="7" name="TextBox 6">
            <a:extLst>
              <a:ext uri="{FF2B5EF4-FFF2-40B4-BE49-F238E27FC236}">
                <a16:creationId xmlns:a16="http://schemas.microsoft.com/office/drawing/2014/main" id="{761CA08F-B0F2-D299-C594-2F1FEA23EA1E}"/>
              </a:ext>
            </a:extLst>
          </p:cNvPr>
          <p:cNvSpPr txBox="1"/>
          <p:nvPr/>
        </p:nvSpPr>
        <p:spPr>
          <a:xfrm>
            <a:off x="767369" y="5745173"/>
            <a:ext cx="10504863" cy="523220"/>
          </a:xfrm>
          <a:prstGeom prst="rect">
            <a:avLst/>
          </a:prstGeom>
          <a:noFill/>
        </p:spPr>
        <p:txBody>
          <a:bodyPr wrap="none" rtlCol="0">
            <a:spAutoFit/>
          </a:bodyPr>
          <a:lstStyle/>
          <a:p>
            <a:r>
              <a:rPr lang="en-US" sz="2800" dirty="0"/>
              <a:t>Bonus content week 10 (and throughout): Impact of AI/ML on security</a:t>
            </a:r>
          </a:p>
        </p:txBody>
      </p:sp>
    </p:spTree>
    <p:extLst>
      <p:ext uri="{BB962C8B-B14F-4D97-AF65-F5344CB8AC3E}">
        <p14:creationId xmlns:p14="http://schemas.microsoft.com/office/powerpoint/2010/main" val="3720259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uiExpand="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713F3-3C22-8125-CC80-A1DC61A6A87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E24384D-ABD2-374E-A150-98697C55DFF2}"/>
              </a:ext>
            </a:extLst>
          </p:cNvPr>
          <p:cNvSpPr txBox="1"/>
          <p:nvPr/>
        </p:nvSpPr>
        <p:spPr>
          <a:xfrm>
            <a:off x="242807" y="2593008"/>
            <a:ext cx="4267200" cy="954107"/>
          </a:xfrm>
          <a:prstGeom prst="rect">
            <a:avLst/>
          </a:prstGeom>
          <a:noFill/>
        </p:spPr>
        <p:txBody>
          <a:bodyPr wrap="square">
            <a:spAutoFit/>
          </a:bodyPr>
          <a:lstStyle/>
          <a:p>
            <a:r>
              <a:rPr lang="en-US" sz="2800" dirty="0"/>
              <a:t>https://</a:t>
            </a:r>
            <a:r>
              <a:rPr lang="en-US" sz="2800" dirty="0" err="1"/>
              <a:t>mhicks.me</a:t>
            </a:r>
            <a:r>
              <a:rPr lang="en-US" sz="2800" dirty="0"/>
              <a:t>/courses/cis-7000-spring2026/</a:t>
            </a:r>
          </a:p>
        </p:txBody>
      </p:sp>
      <p:pic>
        <p:nvPicPr>
          <p:cNvPr id="3" name="Picture 2">
            <a:extLst>
              <a:ext uri="{FF2B5EF4-FFF2-40B4-BE49-F238E27FC236}">
                <a16:creationId xmlns:a16="http://schemas.microsoft.com/office/drawing/2014/main" id="{41489A2C-3523-0FE5-0ECF-FA52C23DBF8D}"/>
              </a:ext>
            </a:extLst>
          </p:cNvPr>
          <p:cNvPicPr>
            <a:picLocks noChangeAspect="1"/>
          </p:cNvPicPr>
          <p:nvPr/>
        </p:nvPicPr>
        <p:blipFill>
          <a:blip r:embed="rId2"/>
          <a:stretch>
            <a:fillRect/>
          </a:stretch>
        </p:blipFill>
        <p:spPr>
          <a:xfrm>
            <a:off x="5515269" y="0"/>
            <a:ext cx="6676731" cy="6858000"/>
          </a:xfrm>
          <a:prstGeom prst="rect">
            <a:avLst/>
          </a:prstGeom>
        </p:spPr>
      </p:pic>
      <p:sp>
        <p:nvSpPr>
          <p:cNvPr id="4" name="Title 1">
            <a:extLst>
              <a:ext uri="{FF2B5EF4-FFF2-40B4-BE49-F238E27FC236}">
                <a16:creationId xmlns:a16="http://schemas.microsoft.com/office/drawing/2014/main" id="{E85A8BE1-4A59-4AD1-BBF1-89D5CFD8481C}"/>
              </a:ext>
            </a:extLst>
          </p:cNvPr>
          <p:cNvSpPr>
            <a:spLocks noGrp="1"/>
          </p:cNvSpPr>
          <p:nvPr>
            <p:ph type="title"/>
          </p:nvPr>
        </p:nvSpPr>
        <p:spPr>
          <a:xfrm>
            <a:off x="838200" y="365125"/>
            <a:ext cx="10515600" cy="1325563"/>
          </a:xfrm>
        </p:spPr>
        <p:txBody>
          <a:bodyPr/>
          <a:lstStyle/>
          <a:p>
            <a:r>
              <a:rPr lang="en-US" dirty="0"/>
              <a:t>Main WWW site</a:t>
            </a:r>
          </a:p>
        </p:txBody>
      </p:sp>
    </p:spTree>
    <p:extLst>
      <p:ext uri="{BB962C8B-B14F-4D97-AF65-F5344CB8AC3E}">
        <p14:creationId xmlns:p14="http://schemas.microsoft.com/office/powerpoint/2010/main" val="99743752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5C7AB-F201-7DEE-B710-CC6F12DE0FF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8A9A761-9F32-2D25-7D0D-75934159A9AB}"/>
              </a:ext>
            </a:extLst>
          </p:cNvPr>
          <p:cNvSpPr txBox="1"/>
          <p:nvPr/>
        </p:nvSpPr>
        <p:spPr>
          <a:xfrm>
            <a:off x="242807" y="2593008"/>
            <a:ext cx="4136112" cy="954107"/>
          </a:xfrm>
          <a:prstGeom prst="rect">
            <a:avLst/>
          </a:prstGeom>
          <a:noFill/>
        </p:spPr>
        <p:txBody>
          <a:bodyPr wrap="square">
            <a:spAutoFit/>
          </a:bodyPr>
          <a:lstStyle/>
          <a:p>
            <a:r>
              <a:rPr lang="en-US" sz="2800" dirty="0"/>
              <a:t>https://</a:t>
            </a:r>
            <a:r>
              <a:rPr lang="en-US" sz="2800" dirty="0" err="1"/>
              <a:t>canvas.upenn.edu</a:t>
            </a:r>
            <a:r>
              <a:rPr lang="en-US" sz="2800" dirty="0"/>
              <a:t>/courses/1911047</a:t>
            </a:r>
          </a:p>
        </p:txBody>
      </p:sp>
      <p:pic>
        <p:nvPicPr>
          <p:cNvPr id="2" name="Picture 1">
            <a:extLst>
              <a:ext uri="{FF2B5EF4-FFF2-40B4-BE49-F238E27FC236}">
                <a16:creationId xmlns:a16="http://schemas.microsoft.com/office/drawing/2014/main" id="{70FD331B-98AB-08FE-5431-0F8498B851E7}"/>
              </a:ext>
            </a:extLst>
          </p:cNvPr>
          <p:cNvPicPr>
            <a:picLocks noChangeAspect="1"/>
          </p:cNvPicPr>
          <p:nvPr/>
        </p:nvPicPr>
        <p:blipFill>
          <a:blip r:embed="rId2"/>
          <a:stretch>
            <a:fillRect/>
          </a:stretch>
        </p:blipFill>
        <p:spPr>
          <a:xfrm>
            <a:off x="4819439" y="0"/>
            <a:ext cx="7372561" cy="6858000"/>
          </a:xfrm>
          <a:prstGeom prst="rect">
            <a:avLst/>
          </a:prstGeom>
        </p:spPr>
      </p:pic>
      <p:sp>
        <p:nvSpPr>
          <p:cNvPr id="3" name="Title 1">
            <a:extLst>
              <a:ext uri="{FF2B5EF4-FFF2-40B4-BE49-F238E27FC236}">
                <a16:creationId xmlns:a16="http://schemas.microsoft.com/office/drawing/2014/main" id="{F56EF223-0EAC-BF0D-9C0E-24DA46ECCC98}"/>
              </a:ext>
            </a:extLst>
          </p:cNvPr>
          <p:cNvSpPr>
            <a:spLocks noGrp="1"/>
          </p:cNvSpPr>
          <p:nvPr>
            <p:ph type="title"/>
          </p:nvPr>
        </p:nvSpPr>
        <p:spPr>
          <a:xfrm>
            <a:off x="838200" y="365125"/>
            <a:ext cx="10515600" cy="1325563"/>
          </a:xfrm>
        </p:spPr>
        <p:txBody>
          <a:bodyPr/>
          <a:lstStyle/>
          <a:p>
            <a:r>
              <a:rPr lang="en-US" dirty="0"/>
              <a:t>Canvas site</a:t>
            </a:r>
          </a:p>
        </p:txBody>
      </p:sp>
    </p:spTree>
    <p:extLst>
      <p:ext uri="{BB962C8B-B14F-4D97-AF65-F5344CB8AC3E}">
        <p14:creationId xmlns:p14="http://schemas.microsoft.com/office/powerpoint/2010/main" val="263103552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442F-1ED4-2A2F-CB86-19F9B0C635E1}"/>
              </a:ext>
            </a:extLst>
          </p:cNvPr>
          <p:cNvSpPr>
            <a:spLocks noGrp="1"/>
          </p:cNvSpPr>
          <p:nvPr>
            <p:ph type="title"/>
          </p:nvPr>
        </p:nvSpPr>
        <p:spPr/>
        <p:txBody>
          <a:bodyPr/>
          <a:lstStyle/>
          <a:p>
            <a:r>
              <a:rPr lang="en-US" dirty="0"/>
              <a:t>How would you answer this question?</a:t>
            </a:r>
          </a:p>
        </p:txBody>
      </p:sp>
      <p:sp>
        <p:nvSpPr>
          <p:cNvPr id="4" name="TextBox 3">
            <a:extLst>
              <a:ext uri="{FF2B5EF4-FFF2-40B4-BE49-F238E27FC236}">
                <a16:creationId xmlns:a16="http://schemas.microsoft.com/office/drawing/2014/main" id="{45512A21-C28E-E0F3-3DC2-D113CD4F13FC}"/>
              </a:ext>
            </a:extLst>
          </p:cNvPr>
          <p:cNvSpPr txBox="1"/>
          <p:nvPr/>
        </p:nvSpPr>
        <p:spPr>
          <a:xfrm>
            <a:off x="2717369" y="2182177"/>
            <a:ext cx="7191213" cy="3200876"/>
          </a:xfrm>
          <a:prstGeom prst="rect">
            <a:avLst/>
          </a:prstGeom>
          <a:noFill/>
        </p:spPr>
        <p:txBody>
          <a:bodyPr wrap="square" rtlCol="0">
            <a:spAutoFit/>
          </a:bodyPr>
          <a:lstStyle/>
          <a:p>
            <a:pPr fontAlgn="base"/>
            <a:r>
              <a:rPr lang="en-US" sz="3800" dirty="0"/>
              <a:t>In the last decade, has the </a:t>
            </a:r>
            <a:r>
              <a:rPr lang="en-US" sz="3800" b="1" dirty="0">
                <a:solidFill>
                  <a:schemeClr val="accent1">
                    <a:lumMod val="20000"/>
                    <a:lumOff val="80000"/>
                  </a:schemeClr>
                </a:solidFill>
              </a:rPr>
              <a:t>security of computer systems</a:t>
            </a:r>
            <a:r>
              <a:rPr lang="en-US" sz="3800" dirty="0"/>
              <a:t>, generally,</a:t>
            </a:r>
          </a:p>
          <a:p>
            <a:pPr fontAlgn="base"/>
            <a:endParaRPr lang="en-US" sz="1200" dirty="0"/>
          </a:p>
          <a:p>
            <a:pPr marL="285750" indent="-285750" fontAlgn="base">
              <a:buFont typeface="Arial" panose="020B0604020202020204" pitchFamily="34" charset="0"/>
              <a:buChar char="•"/>
            </a:pPr>
            <a:r>
              <a:rPr lang="en-US" sz="3800" b="1" dirty="0">
                <a:solidFill>
                  <a:schemeClr val="accent6">
                    <a:lumMod val="40000"/>
                    <a:lumOff val="60000"/>
                  </a:schemeClr>
                </a:solidFill>
              </a:rPr>
              <a:t>improved</a:t>
            </a:r>
            <a:r>
              <a:rPr lang="en-US" sz="3800" dirty="0">
                <a:solidFill>
                  <a:schemeClr val="accent5">
                    <a:lumMod val="40000"/>
                    <a:lumOff val="60000"/>
                  </a:schemeClr>
                </a:solidFill>
              </a:rPr>
              <a:t>, </a:t>
            </a:r>
          </a:p>
          <a:p>
            <a:pPr marL="285750" indent="-285750" fontAlgn="base">
              <a:buFont typeface="Arial" panose="020B0604020202020204" pitchFamily="34" charset="0"/>
              <a:buChar char="•"/>
            </a:pPr>
            <a:r>
              <a:rPr lang="en-US" sz="3800" b="1" dirty="0">
                <a:solidFill>
                  <a:schemeClr val="accent2">
                    <a:lumMod val="40000"/>
                    <a:lumOff val="60000"/>
                  </a:schemeClr>
                </a:solidFill>
              </a:rPr>
              <a:t>declined</a:t>
            </a:r>
            <a:r>
              <a:rPr lang="en-US" sz="3800" dirty="0">
                <a:solidFill>
                  <a:schemeClr val="accent5">
                    <a:lumMod val="40000"/>
                    <a:lumOff val="60000"/>
                  </a:schemeClr>
                </a:solidFill>
              </a:rPr>
              <a:t>, or </a:t>
            </a:r>
          </a:p>
          <a:p>
            <a:pPr marL="285750" indent="-285750" fontAlgn="base">
              <a:buFont typeface="Arial" panose="020B0604020202020204" pitchFamily="34" charset="0"/>
              <a:buChar char="•"/>
            </a:pPr>
            <a:r>
              <a:rPr lang="en-US" sz="3800" b="1" dirty="0">
                <a:solidFill>
                  <a:schemeClr val="accent4">
                    <a:lumMod val="20000"/>
                    <a:lumOff val="80000"/>
                  </a:schemeClr>
                </a:solidFill>
              </a:rPr>
              <a:t>stayed the same</a:t>
            </a:r>
            <a:r>
              <a:rPr lang="en-US" sz="3800" dirty="0">
                <a:solidFill>
                  <a:schemeClr val="accent5">
                    <a:lumMod val="40000"/>
                    <a:lumOff val="60000"/>
                  </a:schemeClr>
                </a:solidFill>
              </a:rPr>
              <a:t>?</a:t>
            </a:r>
          </a:p>
        </p:txBody>
      </p:sp>
    </p:spTree>
    <p:extLst>
      <p:ext uri="{BB962C8B-B14F-4D97-AF65-F5344CB8AC3E}">
        <p14:creationId xmlns:p14="http://schemas.microsoft.com/office/powerpoint/2010/main" val="188445020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07B9F-E602-2741-DB1B-6B2AE6F79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E5535-5671-7602-7D37-2B4D34145E0B}"/>
              </a:ext>
            </a:extLst>
          </p:cNvPr>
          <p:cNvSpPr>
            <a:spLocks noGrp="1"/>
          </p:cNvSpPr>
          <p:nvPr>
            <p:ph type="title"/>
          </p:nvPr>
        </p:nvSpPr>
        <p:spPr/>
        <p:txBody>
          <a:bodyPr/>
          <a:lstStyle/>
          <a:p>
            <a:r>
              <a:rPr lang="en-US" dirty="0"/>
              <a:t>Graded activities</a:t>
            </a:r>
          </a:p>
        </p:txBody>
      </p:sp>
      <p:sp>
        <p:nvSpPr>
          <p:cNvPr id="3" name="Content Placeholder 2">
            <a:extLst>
              <a:ext uri="{FF2B5EF4-FFF2-40B4-BE49-F238E27FC236}">
                <a16:creationId xmlns:a16="http://schemas.microsoft.com/office/drawing/2014/main" id="{361FAB9A-4A09-67D3-A6AF-E694E7AAD998}"/>
              </a:ext>
            </a:extLst>
          </p:cNvPr>
          <p:cNvSpPr>
            <a:spLocks noGrp="1"/>
          </p:cNvSpPr>
          <p:nvPr>
            <p:ph idx="1"/>
          </p:nvPr>
        </p:nvSpPr>
        <p:spPr/>
        <p:txBody>
          <a:bodyPr>
            <a:normAutofit/>
          </a:bodyPr>
          <a:lstStyle/>
          <a:p>
            <a:pPr fontAlgn="base"/>
            <a:r>
              <a:rPr lang="en-US" dirty="0"/>
              <a:t>Read and critically review research papers, other sources</a:t>
            </a:r>
          </a:p>
          <a:p>
            <a:pPr fontAlgn="base"/>
            <a:r>
              <a:rPr lang="en-US" dirty="0"/>
              <a:t>Discuss them, and course topics generally, in class</a:t>
            </a:r>
          </a:p>
          <a:p>
            <a:pPr fontAlgn="base"/>
            <a:r>
              <a:rPr lang="en-US" dirty="0"/>
              <a:t>Do 5 (solo) projects</a:t>
            </a:r>
          </a:p>
          <a:p>
            <a:pPr lvl="1" fontAlgn="base"/>
            <a:r>
              <a:rPr lang="en-US" dirty="0"/>
              <a:t>Communication</a:t>
            </a:r>
          </a:p>
          <a:p>
            <a:pPr lvl="1" fontAlgn="base"/>
            <a:r>
              <a:rPr lang="en-US" dirty="0"/>
              <a:t>Data analysis</a:t>
            </a:r>
          </a:p>
          <a:p>
            <a:pPr lvl="1" fontAlgn="base"/>
            <a:r>
              <a:rPr lang="en-US" dirty="0"/>
              <a:t>Threat modeling</a:t>
            </a:r>
          </a:p>
          <a:p>
            <a:pPr lvl="1" fontAlgn="base"/>
            <a:r>
              <a:rPr lang="en-US" dirty="0"/>
              <a:t>Fuzzing</a:t>
            </a:r>
          </a:p>
          <a:p>
            <a:pPr lvl="1" fontAlgn="base"/>
            <a:r>
              <a:rPr lang="en-US" dirty="0"/>
              <a:t>SecOps</a:t>
            </a:r>
          </a:p>
          <a:p>
            <a:pPr fontAlgn="base"/>
            <a:r>
              <a:rPr lang="en-US" dirty="0"/>
              <a:t>Take 2 exams (midterm and final)</a:t>
            </a:r>
          </a:p>
        </p:txBody>
      </p:sp>
    </p:spTree>
    <p:extLst>
      <p:ext uri="{BB962C8B-B14F-4D97-AF65-F5344CB8AC3E}">
        <p14:creationId xmlns:p14="http://schemas.microsoft.com/office/powerpoint/2010/main" val="302937385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D2C99-D498-8F0E-D482-4CF87963A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7B962E-4E3E-129E-BF91-3425DC5222B9}"/>
              </a:ext>
            </a:extLst>
          </p:cNvPr>
          <p:cNvSpPr>
            <a:spLocks noGrp="1"/>
          </p:cNvSpPr>
          <p:nvPr>
            <p:ph type="title"/>
          </p:nvPr>
        </p:nvSpPr>
        <p:spPr/>
        <p:txBody>
          <a:bodyPr/>
          <a:lstStyle/>
          <a:p>
            <a:r>
              <a:rPr lang="en-US" dirty="0"/>
              <a:t>Read papers: Question, understand, improve</a:t>
            </a:r>
          </a:p>
        </p:txBody>
      </p:sp>
      <p:pic>
        <p:nvPicPr>
          <p:cNvPr id="4" name="Picture 3">
            <a:extLst>
              <a:ext uri="{FF2B5EF4-FFF2-40B4-BE49-F238E27FC236}">
                <a16:creationId xmlns:a16="http://schemas.microsoft.com/office/drawing/2014/main" id="{31797E90-2DB0-2D71-2536-3B280DDB2B8D}"/>
              </a:ext>
            </a:extLst>
          </p:cNvPr>
          <p:cNvPicPr>
            <a:picLocks noChangeAspect="1"/>
          </p:cNvPicPr>
          <p:nvPr/>
        </p:nvPicPr>
        <p:blipFill>
          <a:blip r:embed="rId2"/>
          <a:stretch>
            <a:fillRect/>
          </a:stretch>
        </p:blipFill>
        <p:spPr>
          <a:xfrm>
            <a:off x="2640924" y="1690688"/>
            <a:ext cx="6910152" cy="6858000"/>
          </a:xfrm>
          <a:prstGeom prst="rect">
            <a:avLst/>
          </a:prstGeom>
        </p:spPr>
      </p:pic>
      <p:sp>
        <p:nvSpPr>
          <p:cNvPr id="3" name="TextBox 2">
            <a:extLst>
              <a:ext uri="{FF2B5EF4-FFF2-40B4-BE49-F238E27FC236}">
                <a16:creationId xmlns:a16="http://schemas.microsoft.com/office/drawing/2014/main" id="{5D639816-0D12-F6C2-7156-7D2985ABB3EA}"/>
              </a:ext>
            </a:extLst>
          </p:cNvPr>
          <p:cNvSpPr txBox="1"/>
          <p:nvPr/>
        </p:nvSpPr>
        <p:spPr>
          <a:xfrm>
            <a:off x="9908015" y="1578024"/>
            <a:ext cx="2043193" cy="830997"/>
          </a:xfrm>
          <a:prstGeom prst="rect">
            <a:avLst/>
          </a:prstGeom>
          <a:noFill/>
        </p:spPr>
        <p:txBody>
          <a:bodyPr wrap="square">
            <a:spAutoFit/>
          </a:bodyPr>
          <a:lstStyle/>
          <a:p>
            <a:r>
              <a:rPr lang="en-US" sz="2400" dirty="0"/>
              <a:t>Good practice for the future!</a:t>
            </a:r>
          </a:p>
        </p:txBody>
      </p:sp>
      <p:pic>
        <p:nvPicPr>
          <p:cNvPr id="6" name="Graphic 5" descr="Lightbulb and gear with solid fill">
            <a:extLst>
              <a:ext uri="{FF2B5EF4-FFF2-40B4-BE49-F238E27FC236}">
                <a16:creationId xmlns:a16="http://schemas.microsoft.com/office/drawing/2014/main" id="{C6CFAD69-5543-2A03-8084-CCB97C3DEC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9400" y="2514600"/>
            <a:ext cx="914400" cy="914400"/>
          </a:xfrm>
          <a:prstGeom prst="rect">
            <a:avLst/>
          </a:prstGeom>
        </p:spPr>
      </p:pic>
    </p:spTree>
    <p:extLst>
      <p:ext uri="{BB962C8B-B14F-4D97-AF65-F5344CB8AC3E}">
        <p14:creationId xmlns:p14="http://schemas.microsoft.com/office/powerpoint/2010/main" val="2769930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0A444-5631-26E7-A650-6E983DDA01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C02F1-A24B-6144-B6FD-3DDA9991FD3C}"/>
              </a:ext>
            </a:extLst>
          </p:cNvPr>
          <p:cNvSpPr>
            <a:spLocks noGrp="1"/>
          </p:cNvSpPr>
          <p:nvPr>
            <p:ph type="title"/>
          </p:nvPr>
        </p:nvSpPr>
        <p:spPr/>
        <p:txBody>
          <a:bodyPr/>
          <a:lstStyle/>
          <a:p>
            <a:r>
              <a:rPr lang="en-US" dirty="0"/>
              <a:t>Class prep</a:t>
            </a:r>
          </a:p>
        </p:txBody>
      </p:sp>
      <p:sp>
        <p:nvSpPr>
          <p:cNvPr id="3" name="Content Placeholder 2">
            <a:extLst>
              <a:ext uri="{FF2B5EF4-FFF2-40B4-BE49-F238E27FC236}">
                <a16:creationId xmlns:a16="http://schemas.microsoft.com/office/drawing/2014/main" id="{1CA23000-9916-FB7B-D89A-2638CFBEC62C}"/>
              </a:ext>
            </a:extLst>
          </p:cNvPr>
          <p:cNvSpPr>
            <a:spLocks noGrp="1"/>
          </p:cNvSpPr>
          <p:nvPr>
            <p:ph idx="1"/>
          </p:nvPr>
        </p:nvSpPr>
        <p:spPr>
          <a:xfrm>
            <a:off x="838200" y="1825625"/>
            <a:ext cx="3470329" cy="4351338"/>
          </a:xfrm>
        </p:spPr>
        <p:txBody>
          <a:bodyPr/>
          <a:lstStyle/>
          <a:p>
            <a:pPr fontAlgn="base"/>
            <a:r>
              <a:rPr lang="en-US" dirty="0"/>
              <a:t>Read the paper(s). Submit a 2-3 paragraph review the day before</a:t>
            </a:r>
          </a:p>
        </p:txBody>
      </p:sp>
      <p:pic>
        <p:nvPicPr>
          <p:cNvPr id="5" name="Picture 4">
            <a:extLst>
              <a:ext uri="{FF2B5EF4-FFF2-40B4-BE49-F238E27FC236}">
                <a16:creationId xmlns:a16="http://schemas.microsoft.com/office/drawing/2014/main" id="{383A329D-1AB3-06B3-247C-76FED4D67D95}"/>
              </a:ext>
            </a:extLst>
          </p:cNvPr>
          <p:cNvPicPr>
            <a:picLocks noChangeAspect="1"/>
          </p:cNvPicPr>
          <p:nvPr/>
        </p:nvPicPr>
        <p:blipFill>
          <a:blip r:embed="rId2"/>
          <a:stretch>
            <a:fillRect/>
          </a:stretch>
        </p:blipFill>
        <p:spPr>
          <a:xfrm>
            <a:off x="4419600" y="365125"/>
            <a:ext cx="7772400" cy="6540005"/>
          </a:xfrm>
          <a:prstGeom prst="rect">
            <a:avLst/>
          </a:prstGeom>
        </p:spPr>
      </p:pic>
    </p:spTree>
    <p:extLst>
      <p:ext uri="{BB962C8B-B14F-4D97-AF65-F5344CB8AC3E}">
        <p14:creationId xmlns:p14="http://schemas.microsoft.com/office/powerpoint/2010/main" val="11181620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6CD6-819B-F9E7-95B3-0F87AB646F10}"/>
              </a:ext>
            </a:extLst>
          </p:cNvPr>
          <p:cNvSpPr>
            <a:spLocks noGrp="1"/>
          </p:cNvSpPr>
          <p:nvPr>
            <p:ph type="title"/>
          </p:nvPr>
        </p:nvSpPr>
        <p:spPr/>
        <p:txBody>
          <a:bodyPr/>
          <a:lstStyle/>
          <a:p>
            <a:r>
              <a:rPr lang="en-US" dirty="0"/>
              <a:t>Personnel</a:t>
            </a:r>
          </a:p>
        </p:txBody>
      </p:sp>
      <p:pic>
        <p:nvPicPr>
          <p:cNvPr id="4098" name="Picture 2">
            <a:extLst>
              <a:ext uri="{FF2B5EF4-FFF2-40B4-BE49-F238E27FC236}">
                <a16:creationId xmlns:a16="http://schemas.microsoft.com/office/drawing/2014/main" id="{ADE0373E-CF9B-82AA-4523-C62B8ABFF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868" y="1932856"/>
            <a:ext cx="5286068" cy="35240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ofile photo of Noopur Bhatt">
            <a:extLst>
              <a:ext uri="{FF2B5EF4-FFF2-40B4-BE49-F238E27FC236}">
                <a16:creationId xmlns:a16="http://schemas.microsoft.com/office/drawing/2014/main" id="{DD999FAF-55B0-DBD5-2127-386D8270D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905" y="2027901"/>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F45F9C-00AD-7777-F572-589478D49A15}"/>
              </a:ext>
            </a:extLst>
          </p:cNvPr>
          <p:cNvSpPr txBox="1"/>
          <p:nvPr/>
        </p:nvSpPr>
        <p:spPr>
          <a:xfrm>
            <a:off x="1356852" y="5470948"/>
            <a:ext cx="4503716" cy="646331"/>
          </a:xfrm>
          <a:prstGeom prst="rect">
            <a:avLst/>
          </a:prstGeom>
          <a:noFill/>
        </p:spPr>
        <p:txBody>
          <a:bodyPr wrap="square" rtlCol="0">
            <a:spAutoFit/>
          </a:bodyPr>
          <a:lstStyle/>
          <a:p>
            <a:r>
              <a:rPr lang="en-US" dirty="0"/>
              <a:t>Professor in CIS</a:t>
            </a:r>
          </a:p>
          <a:p>
            <a:r>
              <a:rPr lang="en-US" dirty="0"/>
              <a:t>Director of Schlein Center for Cybersecurity</a:t>
            </a:r>
          </a:p>
        </p:txBody>
      </p:sp>
      <p:sp>
        <p:nvSpPr>
          <p:cNvPr id="5" name="TextBox 4">
            <a:extLst>
              <a:ext uri="{FF2B5EF4-FFF2-40B4-BE49-F238E27FC236}">
                <a16:creationId xmlns:a16="http://schemas.microsoft.com/office/drawing/2014/main" id="{EAC6CE9F-9B91-3FBC-CFB2-8FCD6913D36B}"/>
              </a:ext>
            </a:extLst>
          </p:cNvPr>
          <p:cNvSpPr txBox="1"/>
          <p:nvPr/>
        </p:nvSpPr>
        <p:spPr>
          <a:xfrm>
            <a:off x="6685936" y="5470948"/>
            <a:ext cx="4503716" cy="646331"/>
          </a:xfrm>
          <a:prstGeom prst="rect">
            <a:avLst/>
          </a:prstGeom>
          <a:noFill/>
        </p:spPr>
        <p:txBody>
          <a:bodyPr wrap="square" rtlCol="0">
            <a:spAutoFit/>
          </a:bodyPr>
          <a:lstStyle/>
          <a:p>
            <a:r>
              <a:rPr lang="en-US" dirty="0"/>
              <a:t>Teaching assistant</a:t>
            </a:r>
          </a:p>
          <a:p>
            <a:r>
              <a:rPr lang="en-US" dirty="0"/>
              <a:t>PhD student in CIS, focus on cybersecurity</a:t>
            </a:r>
          </a:p>
        </p:txBody>
      </p:sp>
    </p:spTree>
    <p:extLst>
      <p:ext uri="{BB962C8B-B14F-4D97-AF65-F5344CB8AC3E}">
        <p14:creationId xmlns:p14="http://schemas.microsoft.com/office/powerpoint/2010/main" val="20556693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71C11-897C-D041-84FE-3508618B7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8F18BF-9B27-BAE2-D242-7C46A4E99D3F}"/>
              </a:ext>
            </a:extLst>
          </p:cNvPr>
          <p:cNvSpPr>
            <a:spLocks noGrp="1"/>
          </p:cNvSpPr>
          <p:nvPr>
            <p:ph type="title"/>
          </p:nvPr>
        </p:nvSpPr>
        <p:spPr/>
        <p:txBody>
          <a:bodyPr/>
          <a:lstStyle/>
          <a:p>
            <a:r>
              <a:rPr lang="en-US" dirty="0"/>
              <a:t>About me</a:t>
            </a:r>
          </a:p>
        </p:txBody>
      </p:sp>
      <p:sp>
        <p:nvSpPr>
          <p:cNvPr id="4" name="Content Placeholder 3">
            <a:extLst>
              <a:ext uri="{FF2B5EF4-FFF2-40B4-BE49-F238E27FC236}">
                <a16:creationId xmlns:a16="http://schemas.microsoft.com/office/drawing/2014/main" id="{DF7A9586-A85E-0743-21DA-A7DDBEAC6D62}"/>
              </a:ext>
            </a:extLst>
          </p:cNvPr>
          <p:cNvSpPr>
            <a:spLocks noGrp="1"/>
          </p:cNvSpPr>
          <p:nvPr>
            <p:ph idx="1"/>
          </p:nvPr>
        </p:nvSpPr>
        <p:spPr>
          <a:xfrm>
            <a:off x="838200" y="1825625"/>
            <a:ext cx="9449030" cy="4351338"/>
          </a:xfrm>
        </p:spPr>
        <p:txBody>
          <a:bodyPr>
            <a:normAutofit fontScale="92500" lnSpcReduction="20000"/>
          </a:bodyPr>
          <a:lstStyle/>
          <a:p>
            <a:r>
              <a:rPr lang="en-US" dirty="0"/>
              <a:t>Prof (2002-present): Research in </a:t>
            </a:r>
            <a:r>
              <a:rPr lang="en-US" b="1" dirty="0"/>
              <a:t>Software Security</a:t>
            </a:r>
            <a:r>
              <a:rPr lang="en-US" dirty="0"/>
              <a:t>, Programming Languages, Software Engineering, Usability, Cryptography</a:t>
            </a:r>
          </a:p>
          <a:p>
            <a:r>
              <a:rPr lang="en-US" dirty="0"/>
              <a:t>Startup (2018-2021): Building tools for secure software development</a:t>
            </a:r>
          </a:p>
          <a:p>
            <a:pPr lvl="1"/>
            <a:r>
              <a:rPr lang="en-US" dirty="0"/>
              <a:t>Binary analysis</a:t>
            </a:r>
          </a:p>
          <a:p>
            <a:pPr lvl="1"/>
            <a:r>
              <a:rPr lang="en-US" dirty="0"/>
              <a:t>Migration to memory-safe C</a:t>
            </a:r>
          </a:p>
          <a:p>
            <a:r>
              <a:rPr lang="en-US" dirty="0"/>
              <a:t>AWS (2022-2025)</a:t>
            </a:r>
          </a:p>
          <a:p>
            <a:pPr lvl="1"/>
            <a:r>
              <a:rPr lang="en-US" dirty="0"/>
              <a:t>Cedar authorization </a:t>
            </a:r>
            <a:br>
              <a:rPr lang="en-US" dirty="0"/>
            </a:br>
            <a:r>
              <a:rPr lang="en-US" dirty="0"/>
              <a:t>language</a:t>
            </a:r>
          </a:p>
          <a:p>
            <a:pPr lvl="1"/>
            <a:r>
              <a:rPr lang="en-US" dirty="0"/>
              <a:t>Fuzzing/automated </a:t>
            </a:r>
            <a:br>
              <a:rPr lang="en-US" dirty="0"/>
            </a:br>
            <a:r>
              <a:rPr lang="en-US" dirty="0"/>
              <a:t>test generation</a:t>
            </a:r>
          </a:p>
          <a:p>
            <a:pPr lvl="1"/>
            <a:r>
              <a:rPr lang="en-US" dirty="0"/>
              <a:t>Formal/mechanized </a:t>
            </a:r>
            <a:br>
              <a:rPr lang="en-US" dirty="0"/>
            </a:br>
            <a:r>
              <a:rPr lang="en-US" dirty="0"/>
              <a:t>proofs of security</a:t>
            </a:r>
          </a:p>
        </p:txBody>
      </p:sp>
      <p:pic>
        <p:nvPicPr>
          <p:cNvPr id="7" name="Picture 6">
            <a:extLst>
              <a:ext uri="{FF2B5EF4-FFF2-40B4-BE49-F238E27FC236}">
                <a16:creationId xmlns:a16="http://schemas.microsoft.com/office/drawing/2014/main" id="{87EEEBD2-AEC8-83DB-B05E-2AD96F7835E9}"/>
              </a:ext>
            </a:extLst>
          </p:cNvPr>
          <p:cNvPicPr>
            <a:picLocks noChangeAspect="1"/>
          </p:cNvPicPr>
          <p:nvPr/>
        </p:nvPicPr>
        <p:blipFill>
          <a:blip r:embed="rId3"/>
          <a:stretch>
            <a:fillRect/>
          </a:stretch>
        </p:blipFill>
        <p:spPr>
          <a:xfrm>
            <a:off x="6152782" y="3162507"/>
            <a:ext cx="5874348" cy="2781859"/>
          </a:xfrm>
          <a:prstGeom prst="rect">
            <a:avLst/>
          </a:prstGeom>
        </p:spPr>
      </p:pic>
      <p:pic>
        <p:nvPicPr>
          <p:cNvPr id="8" name="Picture 7">
            <a:extLst>
              <a:ext uri="{FF2B5EF4-FFF2-40B4-BE49-F238E27FC236}">
                <a16:creationId xmlns:a16="http://schemas.microsoft.com/office/drawing/2014/main" id="{F897A3D2-51EB-551B-D9A6-CC34824BE54F}"/>
              </a:ext>
            </a:extLst>
          </p:cNvPr>
          <p:cNvPicPr>
            <a:picLocks noChangeAspect="1"/>
          </p:cNvPicPr>
          <p:nvPr/>
        </p:nvPicPr>
        <p:blipFill>
          <a:blip r:embed="rId4"/>
          <a:stretch>
            <a:fillRect/>
          </a:stretch>
        </p:blipFill>
        <p:spPr>
          <a:xfrm>
            <a:off x="10287230" y="1249570"/>
            <a:ext cx="1739900" cy="1778000"/>
          </a:xfrm>
          <a:prstGeom prst="rect">
            <a:avLst/>
          </a:prstGeom>
        </p:spPr>
      </p:pic>
      <p:grpSp>
        <p:nvGrpSpPr>
          <p:cNvPr id="3" name="Group 2">
            <a:extLst>
              <a:ext uri="{FF2B5EF4-FFF2-40B4-BE49-F238E27FC236}">
                <a16:creationId xmlns:a16="http://schemas.microsoft.com/office/drawing/2014/main" id="{0E0F33BB-6991-6955-272D-485EEAC21682}"/>
              </a:ext>
            </a:extLst>
          </p:cNvPr>
          <p:cNvGrpSpPr/>
          <p:nvPr/>
        </p:nvGrpSpPr>
        <p:grpSpPr>
          <a:xfrm>
            <a:off x="4171633" y="3785660"/>
            <a:ext cx="1739900" cy="1535551"/>
            <a:chOff x="7978838" y="5511665"/>
            <a:chExt cx="1739900" cy="1535551"/>
          </a:xfrm>
        </p:grpSpPr>
        <p:sp>
          <p:nvSpPr>
            <p:cNvPr id="5" name="Rectangle 4">
              <a:extLst>
                <a:ext uri="{FF2B5EF4-FFF2-40B4-BE49-F238E27FC236}">
                  <a16:creationId xmlns:a16="http://schemas.microsoft.com/office/drawing/2014/main" id="{B75ACC88-DAD7-E2ED-3BD6-227A77C69239}"/>
                </a:ext>
              </a:extLst>
            </p:cNvPr>
            <p:cNvSpPr/>
            <p:nvPr/>
          </p:nvSpPr>
          <p:spPr>
            <a:xfrm>
              <a:off x="7978838" y="5547920"/>
              <a:ext cx="1739900" cy="135497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Free Aws Logo Icon - Free Download Logos Logo Icons | IconScout">
              <a:extLst>
                <a:ext uri="{FF2B5EF4-FFF2-40B4-BE49-F238E27FC236}">
                  <a16:creationId xmlns:a16="http://schemas.microsoft.com/office/drawing/2014/main" id="{901E2D0B-674E-F053-FE69-903A80909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1012" y="5511665"/>
              <a:ext cx="1535551" cy="15355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792638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dissolve">
                                      <p:cBhvr>
                                        <p:cTn id="18" dur="500"/>
                                        <p:tgtEl>
                                          <p:spTgt spid="4">
                                            <p:txEl>
                                              <p:pRg st="3" end="3"/>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dissolve">
                                      <p:cBhvr>
                                        <p:cTn id="28" dur="500"/>
                                        <p:tgtEl>
                                          <p:spTgt spid="4">
                                            <p:txEl>
                                              <p:pRg st="4" end="4"/>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dissolve">
                                      <p:cBhvr>
                                        <p:cTn id="31" dur="500"/>
                                        <p:tgtEl>
                                          <p:spTgt spid="4">
                                            <p:txEl>
                                              <p:pRg st="5" end="5"/>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dissolve">
                                      <p:cBhvr>
                                        <p:cTn id="34" dur="500"/>
                                        <p:tgtEl>
                                          <p:spTgt spid="4">
                                            <p:txEl>
                                              <p:pRg st="6" end="6"/>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dissolve">
                                      <p:cBhvr>
                                        <p:cTn id="37" dur="500"/>
                                        <p:tgtEl>
                                          <p:spTgt spid="4">
                                            <p:txEl>
                                              <p:pRg st="7" end="7"/>
                                            </p:txEl>
                                          </p:spTgt>
                                        </p:tgtEl>
                                      </p:cBhvr>
                                    </p:animEffect>
                                  </p:childTnLst>
                                </p:cTn>
                              </p:par>
                              <p:par>
                                <p:cTn id="38" presetID="2" presetClass="entr" presetSubtype="4"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par>
                                <p:cTn id="42" presetID="9"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dissolv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1830C8-AE30-134D-23B4-E1DCF1E658F1}"/>
              </a:ext>
            </a:extLst>
          </p:cNvPr>
          <p:cNvSpPr>
            <a:spLocks noGrp="1"/>
          </p:cNvSpPr>
          <p:nvPr>
            <p:ph type="title"/>
          </p:nvPr>
        </p:nvSpPr>
        <p:spPr/>
        <p:txBody>
          <a:bodyPr/>
          <a:lstStyle/>
          <a:p>
            <a:r>
              <a:rPr lang="en-US" dirty="0"/>
              <a:t>Course overview</a:t>
            </a:r>
          </a:p>
        </p:txBody>
      </p:sp>
      <p:sp>
        <p:nvSpPr>
          <p:cNvPr id="5" name="Text Placeholder 4">
            <a:extLst>
              <a:ext uri="{FF2B5EF4-FFF2-40B4-BE49-F238E27FC236}">
                <a16:creationId xmlns:a16="http://schemas.microsoft.com/office/drawing/2014/main" id="{B400A3DE-5270-3EC7-DE2D-852E3ED3682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1682681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E9786-1353-26B5-62F9-A4761ACD2821}"/>
            </a:ext>
          </a:extLst>
        </p:cNvPr>
        <p:cNvGrpSpPr/>
        <p:nvPr/>
      </p:nvGrpSpPr>
      <p:grpSpPr>
        <a:xfrm>
          <a:off x="0" y="0"/>
          <a:ext cx="0" cy="0"/>
          <a:chOff x="0" y="0"/>
          <a:chExt cx="0" cy="0"/>
        </a:xfrm>
      </p:grpSpPr>
      <p:grpSp>
        <p:nvGrpSpPr>
          <p:cNvPr id="435" name="Group 7">
            <a:extLst>
              <a:ext uri="{FF2B5EF4-FFF2-40B4-BE49-F238E27FC236}">
                <a16:creationId xmlns:a16="http://schemas.microsoft.com/office/drawing/2014/main" id="{D6082763-66CF-0421-37A9-83E3A2B31BAA}"/>
              </a:ext>
            </a:extLst>
          </p:cNvPr>
          <p:cNvGrpSpPr/>
          <p:nvPr/>
        </p:nvGrpSpPr>
        <p:grpSpPr>
          <a:xfrm>
            <a:off x="3903865" y="2592255"/>
            <a:ext cx="2841038" cy="1921461"/>
            <a:chOff x="0" y="0"/>
            <a:chExt cx="7332777" cy="5499584"/>
          </a:xfrm>
        </p:grpSpPr>
        <p:pic>
          <p:nvPicPr>
            <p:cNvPr id="433" name="Picture 5" descr="Picture 5">
              <a:extLst>
                <a:ext uri="{FF2B5EF4-FFF2-40B4-BE49-F238E27FC236}">
                  <a16:creationId xmlns:a16="http://schemas.microsoft.com/office/drawing/2014/main" id="{E2FB2938-DF43-9C21-AC9D-E01EECD15562}"/>
                </a:ext>
              </a:extLst>
            </p:cNvPr>
            <p:cNvPicPr>
              <a:picLocks noChangeAspect="1"/>
            </p:cNvPicPr>
            <p:nvPr/>
          </p:nvPicPr>
          <p:blipFill>
            <a:blip r:embed="rId3"/>
            <a:stretch>
              <a:fillRect/>
            </a:stretch>
          </p:blipFill>
          <p:spPr>
            <a:xfrm>
              <a:off x="0" y="0"/>
              <a:ext cx="7332778" cy="5499585"/>
            </a:xfrm>
            <a:prstGeom prst="rect">
              <a:avLst/>
            </a:prstGeom>
            <a:ln w="12700" cap="flat">
              <a:noFill/>
              <a:miter lim="400000"/>
            </a:ln>
            <a:effectLst/>
          </p:spPr>
        </p:pic>
        <p:sp>
          <p:nvSpPr>
            <p:cNvPr id="434" name="Rectangle 6">
              <a:extLst>
                <a:ext uri="{FF2B5EF4-FFF2-40B4-BE49-F238E27FC236}">
                  <a16:creationId xmlns:a16="http://schemas.microsoft.com/office/drawing/2014/main" id="{AA25C276-0FA9-E376-64C8-135B8802793B}"/>
                </a:ext>
              </a:extLst>
            </p:cNvPr>
            <p:cNvSpPr/>
            <p:nvPr/>
          </p:nvSpPr>
          <p:spPr>
            <a:xfrm>
              <a:off x="50923" y="4986242"/>
              <a:ext cx="7279439" cy="508511"/>
            </a:xfrm>
            <a:prstGeom prst="rect">
              <a:avLst/>
            </a:prstGeom>
            <a:solidFill>
              <a:srgbClr val="FFFFFF"/>
            </a:solidFill>
            <a:ln w="12700" cap="flat">
              <a:solidFill>
                <a:srgbClr val="FFFFFF"/>
              </a:solidFill>
              <a:prstDash val="solid"/>
              <a:miter lim="800000"/>
            </a:ln>
            <a:effectLst/>
          </p:spPr>
          <p:txBody>
            <a:bodyPr wrap="square" lIns="45720" tIns="45720" rIns="45720" bIns="45720" numCol="1" anchor="ctr">
              <a:noAutofit/>
            </a:bodyPr>
            <a:lstStyle/>
            <a:p>
              <a:pPr>
                <a:defRPr sz="3600">
                  <a:solidFill>
                    <a:srgbClr val="FFFFFF"/>
                  </a:solidFill>
                  <a:latin typeface="Calibri"/>
                  <a:ea typeface="Calibri"/>
                  <a:cs typeface="Calibri"/>
                  <a:sym typeface="Calibri"/>
                </a:defRPr>
              </a:pPr>
              <a:endParaRPr/>
            </a:p>
          </p:txBody>
        </p:sp>
      </p:grpSp>
      <p:cxnSp>
        <p:nvCxnSpPr>
          <p:cNvPr id="32" name="Straight Arrow Connector 31">
            <a:extLst>
              <a:ext uri="{FF2B5EF4-FFF2-40B4-BE49-F238E27FC236}">
                <a16:creationId xmlns:a16="http://schemas.microsoft.com/office/drawing/2014/main" id="{99913D24-25AA-0A16-C52B-5050365B0756}"/>
              </a:ext>
            </a:extLst>
          </p:cNvPr>
          <p:cNvCxnSpPr>
            <a:cxnSpLocks/>
          </p:cNvCxnSpPr>
          <p:nvPr/>
        </p:nvCxnSpPr>
        <p:spPr>
          <a:xfrm flipH="1">
            <a:off x="5579390" y="2067805"/>
            <a:ext cx="1305774" cy="52276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339529E-6DAB-548E-3202-97FFC8135FE4}"/>
              </a:ext>
            </a:extLst>
          </p:cNvPr>
          <p:cNvCxnSpPr>
            <a:cxnSpLocks/>
          </p:cNvCxnSpPr>
          <p:nvPr/>
        </p:nvCxnSpPr>
        <p:spPr>
          <a:xfrm>
            <a:off x="7138587" y="2073675"/>
            <a:ext cx="754846" cy="51689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18" descr="Picture 18">
            <a:extLst>
              <a:ext uri="{FF2B5EF4-FFF2-40B4-BE49-F238E27FC236}">
                <a16:creationId xmlns:a16="http://schemas.microsoft.com/office/drawing/2014/main" id="{0AB54748-5517-1856-15F7-00F1BF1F464C}"/>
              </a:ext>
            </a:extLst>
          </p:cNvPr>
          <p:cNvPicPr>
            <a:picLocks noChangeAspect="1"/>
          </p:cNvPicPr>
          <p:nvPr/>
        </p:nvPicPr>
        <p:blipFill>
          <a:blip r:embed="rId4"/>
          <a:stretch>
            <a:fillRect/>
          </a:stretch>
        </p:blipFill>
        <p:spPr>
          <a:xfrm>
            <a:off x="3133420" y="2067805"/>
            <a:ext cx="1388071" cy="1388072"/>
          </a:xfrm>
          <a:prstGeom prst="rect">
            <a:avLst/>
          </a:prstGeom>
          <a:ln w="12700">
            <a:miter lim="400000"/>
          </a:ln>
        </p:spPr>
      </p:pic>
      <p:pic>
        <p:nvPicPr>
          <p:cNvPr id="51" name="Picture 4" descr="Picture 4">
            <a:extLst>
              <a:ext uri="{FF2B5EF4-FFF2-40B4-BE49-F238E27FC236}">
                <a16:creationId xmlns:a16="http://schemas.microsoft.com/office/drawing/2014/main" id="{47124B70-D190-7381-DE9B-1CC1DF000FD6}"/>
              </a:ext>
            </a:extLst>
          </p:cNvPr>
          <p:cNvPicPr>
            <a:picLocks noChangeAspect="1"/>
          </p:cNvPicPr>
          <p:nvPr/>
        </p:nvPicPr>
        <p:blipFill>
          <a:blip r:embed="rId5"/>
          <a:stretch>
            <a:fillRect/>
          </a:stretch>
        </p:blipFill>
        <p:spPr>
          <a:xfrm>
            <a:off x="7523810" y="2603405"/>
            <a:ext cx="1397030" cy="1397030"/>
          </a:xfrm>
          <a:prstGeom prst="rect">
            <a:avLst/>
          </a:prstGeom>
          <a:ln w="12700">
            <a:miter lim="400000"/>
          </a:ln>
        </p:spPr>
      </p:pic>
      <p:cxnSp>
        <p:nvCxnSpPr>
          <p:cNvPr id="55" name="Straight Arrow Connector 54">
            <a:extLst>
              <a:ext uri="{FF2B5EF4-FFF2-40B4-BE49-F238E27FC236}">
                <a16:creationId xmlns:a16="http://schemas.microsoft.com/office/drawing/2014/main" id="{E62C216A-1E8A-5719-A4D6-E47995DE6C03}"/>
              </a:ext>
            </a:extLst>
          </p:cNvPr>
          <p:cNvCxnSpPr>
            <a:cxnSpLocks/>
            <a:stCxn id="51" idx="1"/>
          </p:cNvCxnSpPr>
          <p:nvPr/>
        </p:nvCxnSpPr>
        <p:spPr>
          <a:xfrm flipH="1">
            <a:off x="6753365" y="3301920"/>
            <a:ext cx="770445" cy="4074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B6CB93F-8174-7B6E-0512-4F6D672AFEFC}"/>
              </a:ext>
            </a:extLst>
          </p:cNvPr>
          <p:cNvCxnSpPr>
            <a:cxnSpLocks/>
          </p:cNvCxnSpPr>
          <p:nvPr/>
        </p:nvCxnSpPr>
        <p:spPr>
          <a:xfrm flipV="1">
            <a:off x="6744903" y="3491513"/>
            <a:ext cx="770445" cy="6147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A212F3D-8F8A-2667-E449-D844DACCDB6E}"/>
              </a:ext>
            </a:extLst>
          </p:cNvPr>
          <p:cNvSpPr txBox="1"/>
          <p:nvPr/>
        </p:nvSpPr>
        <p:spPr>
          <a:xfrm>
            <a:off x="5390912" y="5146470"/>
            <a:ext cx="1964512" cy="830997"/>
          </a:xfrm>
          <a:prstGeom prst="rect">
            <a:avLst/>
          </a:prstGeom>
          <a:noFill/>
        </p:spPr>
        <p:txBody>
          <a:bodyPr wrap="none" rtlCol="0">
            <a:spAutoFit/>
          </a:bodyPr>
          <a:lstStyle/>
          <a:p>
            <a:r>
              <a:rPr lang="en-US" sz="4800" dirty="0"/>
              <a:t>System</a:t>
            </a:r>
          </a:p>
        </p:txBody>
      </p:sp>
      <p:sp>
        <p:nvSpPr>
          <p:cNvPr id="455" name="TextBox 454">
            <a:extLst>
              <a:ext uri="{FF2B5EF4-FFF2-40B4-BE49-F238E27FC236}">
                <a16:creationId xmlns:a16="http://schemas.microsoft.com/office/drawing/2014/main" id="{2D9B4911-1062-C89F-AD48-38E04811B3F1}"/>
              </a:ext>
            </a:extLst>
          </p:cNvPr>
          <p:cNvSpPr txBox="1"/>
          <p:nvPr/>
        </p:nvSpPr>
        <p:spPr>
          <a:xfrm>
            <a:off x="2483430" y="951571"/>
            <a:ext cx="2684133" cy="830997"/>
          </a:xfrm>
          <a:prstGeom prst="rect">
            <a:avLst/>
          </a:prstGeom>
          <a:noFill/>
        </p:spPr>
        <p:txBody>
          <a:bodyPr wrap="none" rtlCol="0">
            <a:spAutoFit/>
          </a:bodyPr>
          <a:lstStyle/>
          <a:p>
            <a:r>
              <a:rPr lang="en-US" sz="4800" dirty="0"/>
              <a:t>Operators</a:t>
            </a:r>
          </a:p>
        </p:txBody>
      </p:sp>
      <p:sp>
        <p:nvSpPr>
          <p:cNvPr id="456" name="Left Brace 455">
            <a:extLst>
              <a:ext uri="{FF2B5EF4-FFF2-40B4-BE49-F238E27FC236}">
                <a16:creationId xmlns:a16="http://schemas.microsoft.com/office/drawing/2014/main" id="{201D0FE2-0A2C-569D-6370-9A2FBE0A7F37}"/>
              </a:ext>
            </a:extLst>
          </p:cNvPr>
          <p:cNvSpPr/>
          <p:nvPr/>
        </p:nvSpPr>
        <p:spPr>
          <a:xfrm rot="16200000">
            <a:off x="6067860" y="2328547"/>
            <a:ext cx="610618" cy="5095342"/>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4" descr="Picture 14">
            <a:extLst>
              <a:ext uri="{FF2B5EF4-FFF2-40B4-BE49-F238E27FC236}">
                <a16:creationId xmlns:a16="http://schemas.microsoft.com/office/drawing/2014/main" id="{A7B3DF7F-59AA-4B67-AB80-2F073F99F5FD}"/>
              </a:ext>
            </a:extLst>
          </p:cNvPr>
          <p:cNvPicPr>
            <a:picLocks noChangeAspect="1"/>
          </p:cNvPicPr>
          <p:nvPr/>
        </p:nvPicPr>
        <p:blipFill>
          <a:blip r:embed="rId6"/>
          <a:stretch>
            <a:fillRect/>
          </a:stretch>
        </p:blipFill>
        <p:spPr>
          <a:xfrm>
            <a:off x="10069370" y="2154069"/>
            <a:ext cx="1114332" cy="1114332"/>
          </a:xfrm>
          <a:prstGeom prst="rect">
            <a:avLst/>
          </a:prstGeom>
          <a:ln w="12700">
            <a:miter lim="400000"/>
          </a:ln>
        </p:spPr>
      </p:pic>
      <p:pic>
        <p:nvPicPr>
          <p:cNvPr id="15" name="Picture 17" descr="Picture 17">
            <a:extLst>
              <a:ext uri="{FF2B5EF4-FFF2-40B4-BE49-F238E27FC236}">
                <a16:creationId xmlns:a16="http://schemas.microsoft.com/office/drawing/2014/main" id="{89B44584-4D26-2B28-67EC-F480FC91A7D4}"/>
              </a:ext>
            </a:extLst>
          </p:cNvPr>
          <p:cNvPicPr>
            <a:picLocks noChangeAspect="1"/>
          </p:cNvPicPr>
          <p:nvPr/>
        </p:nvPicPr>
        <p:blipFill>
          <a:blip r:embed="rId7"/>
          <a:stretch>
            <a:fillRect/>
          </a:stretch>
        </p:blipFill>
        <p:spPr>
          <a:xfrm>
            <a:off x="10069370" y="3397696"/>
            <a:ext cx="1114332" cy="1114332"/>
          </a:xfrm>
          <a:prstGeom prst="rect">
            <a:avLst/>
          </a:prstGeom>
          <a:ln w="12700">
            <a:miter lim="400000"/>
          </a:ln>
        </p:spPr>
      </p:pic>
      <p:cxnSp>
        <p:nvCxnSpPr>
          <p:cNvPr id="16" name="Straight Arrow Connector 15">
            <a:extLst>
              <a:ext uri="{FF2B5EF4-FFF2-40B4-BE49-F238E27FC236}">
                <a16:creationId xmlns:a16="http://schemas.microsoft.com/office/drawing/2014/main" id="{580FEE19-F0D7-569E-AAA6-F3A7EEA056C4}"/>
              </a:ext>
            </a:extLst>
          </p:cNvPr>
          <p:cNvCxnSpPr>
            <a:cxnSpLocks/>
            <a:stCxn id="14" idx="1"/>
          </p:cNvCxnSpPr>
          <p:nvPr/>
        </p:nvCxnSpPr>
        <p:spPr>
          <a:xfrm flipH="1">
            <a:off x="8929302" y="2711235"/>
            <a:ext cx="1140068" cy="10121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8B450E-2521-B881-5708-3E693677A2FC}"/>
              </a:ext>
            </a:extLst>
          </p:cNvPr>
          <p:cNvCxnSpPr>
            <a:cxnSpLocks/>
          </p:cNvCxnSpPr>
          <p:nvPr/>
        </p:nvCxnSpPr>
        <p:spPr>
          <a:xfrm flipV="1">
            <a:off x="8929302" y="2892084"/>
            <a:ext cx="1140068" cy="6491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831CA0B-BF3F-B345-8AC3-A7732506362A}"/>
              </a:ext>
            </a:extLst>
          </p:cNvPr>
          <p:cNvCxnSpPr>
            <a:cxnSpLocks/>
          </p:cNvCxnSpPr>
          <p:nvPr/>
        </p:nvCxnSpPr>
        <p:spPr>
          <a:xfrm flipH="1" flipV="1">
            <a:off x="8920840" y="3333297"/>
            <a:ext cx="1140068" cy="44167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238F33-AF00-05A4-46FC-34731D93E50C}"/>
              </a:ext>
            </a:extLst>
          </p:cNvPr>
          <p:cNvCxnSpPr>
            <a:cxnSpLocks/>
            <a:endCxn id="15" idx="1"/>
          </p:cNvCxnSpPr>
          <p:nvPr/>
        </p:nvCxnSpPr>
        <p:spPr>
          <a:xfrm>
            <a:off x="8920840" y="3477845"/>
            <a:ext cx="1148530" cy="477017"/>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34EE3D6-4DCE-6848-017D-DE369E93504E}"/>
              </a:ext>
            </a:extLst>
          </p:cNvPr>
          <p:cNvSpPr txBox="1"/>
          <p:nvPr/>
        </p:nvSpPr>
        <p:spPr>
          <a:xfrm>
            <a:off x="9726121" y="5142752"/>
            <a:ext cx="1570366" cy="830997"/>
          </a:xfrm>
          <a:prstGeom prst="rect">
            <a:avLst/>
          </a:prstGeom>
          <a:noFill/>
        </p:spPr>
        <p:txBody>
          <a:bodyPr wrap="none" rtlCol="0">
            <a:spAutoFit/>
          </a:bodyPr>
          <a:lstStyle/>
          <a:p>
            <a:r>
              <a:rPr lang="en-US" sz="4800" dirty="0"/>
              <a:t>Users</a:t>
            </a:r>
          </a:p>
        </p:txBody>
      </p:sp>
      <p:pic>
        <p:nvPicPr>
          <p:cNvPr id="28" name="Picture 27">
            <a:extLst>
              <a:ext uri="{FF2B5EF4-FFF2-40B4-BE49-F238E27FC236}">
                <a16:creationId xmlns:a16="http://schemas.microsoft.com/office/drawing/2014/main" id="{CB97CBC8-CC86-DB9D-0456-BAF9DE832345}"/>
              </a:ext>
            </a:extLst>
          </p:cNvPr>
          <p:cNvPicPr>
            <a:picLocks noChangeAspect="1"/>
          </p:cNvPicPr>
          <p:nvPr/>
        </p:nvPicPr>
        <p:blipFill>
          <a:blip r:embed="rId8"/>
          <a:stretch>
            <a:fillRect/>
          </a:stretch>
        </p:blipFill>
        <p:spPr>
          <a:xfrm>
            <a:off x="2025434" y="3716353"/>
            <a:ext cx="2146300" cy="1066800"/>
          </a:xfrm>
          <a:prstGeom prst="rect">
            <a:avLst/>
          </a:prstGeom>
        </p:spPr>
      </p:pic>
      <p:sp>
        <p:nvSpPr>
          <p:cNvPr id="29" name="TextBox 28">
            <a:extLst>
              <a:ext uri="{FF2B5EF4-FFF2-40B4-BE49-F238E27FC236}">
                <a16:creationId xmlns:a16="http://schemas.microsoft.com/office/drawing/2014/main" id="{00DBD0CA-F179-0FD6-5F57-F8A11BE164B8}"/>
              </a:ext>
            </a:extLst>
          </p:cNvPr>
          <p:cNvSpPr txBox="1"/>
          <p:nvPr/>
        </p:nvSpPr>
        <p:spPr>
          <a:xfrm>
            <a:off x="2025434" y="5140067"/>
            <a:ext cx="1771511" cy="830997"/>
          </a:xfrm>
          <a:prstGeom prst="rect">
            <a:avLst/>
          </a:prstGeom>
          <a:noFill/>
        </p:spPr>
        <p:txBody>
          <a:bodyPr wrap="none" rtlCol="0">
            <a:spAutoFit/>
          </a:bodyPr>
          <a:lstStyle/>
          <a:p>
            <a:r>
              <a:rPr lang="en-US" sz="4800" dirty="0"/>
              <a:t>Assets</a:t>
            </a:r>
          </a:p>
        </p:txBody>
      </p:sp>
      <p:pic>
        <p:nvPicPr>
          <p:cNvPr id="30" name="Picture 29">
            <a:extLst>
              <a:ext uri="{FF2B5EF4-FFF2-40B4-BE49-F238E27FC236}">
                <a16:creationId xmlns:a16="http://schemas.microsoft.com/office/drawing/2014/main" id="{464D0DDC-C3C7-F5B0-5C70-734C931EB19F}"/>
              </a:ext>
            </a:extLst>
          </p:cNvPr>
          <p:cNvPicPr>
            <a:picLocks noChangeAspect="1"/>
          </p:cNvPicPr>
          <p:nvPr/>
        </p:nvPicPr>
        <p:blipFill>
          <a:blip r:embed="rId9"/>
          <a:stretch>
            <a:fillRect/>
          </a:stretch>
        </p:blipFill>
        <p:spPr>
          <a:xfrm>
            <a:off x="6344450" y="837819"/>
            <a:ext cx="1229986" cy="1229986"/>
          </a:xfrm>
          <a:prstGeom prst="rect">
            <a:avLst/>
          </a:prstGeom>
          <a:ln w="76200">
            <a:solidFill>
              <a:srgbClr val="FFC000"/>
            </a:solidFill>
          </a:ln>
        </p:spPr>
      </p:pic>
      <p:sp>
        <p:nvSpPr>
          <p:cNvPr id="31" name="TextBox 30">
            <a:extLst>
              <a:ext uri="{FF2B5EF4-FFF2-40B4-BE49-F238E27FC236}">
                <a16:creationId xmlns:a16="http://schemas.microsoft.com/office/drawing/2014/main" id="{6B4EC7B2-B16F-3D35-4202-08D3606C5CCB}"/>
              </a:ext>
            </a:extLst>
          </p:cNvPr>
          <p:cNvSpPr txBox="1"/>
          <p:nvPr/>
        </p:nvSpPr>
        <p:spPr>
          <a:xfrm>
            <a:off x="7722428" y="866773"/>
            <a:ext cx="2200346" cy="830997"/>
          </a:xfrm>
          <a:prstGeom prst="rect">
            <a:avLst/>
          </a:prstGeom>
          <a:noFill/>
        </p:spPr>
        <p:txBody>
          <a:bodyPr wrap="none" rtlCol="0">
            <a:spAutoFit/>
          </a:bodyPr>
          <a:lstStyle/>
          <a:p>
            <a:r>
              <a:rPr lang="en-US" sz="4800" dirty="0"/>
              <a:t>Builders</a:t>
            </a:r>
          </a:p>
        </p:txBody>
      </p:sp>
      <p:pic>
        <p:nvPicPr>
          <p:cNvPr id="2" name="Picture 1">
            <a:extLst>
              <a:ext uri="{FF2B5EF4-FFF2-40B4-BE49-F238E27FC236}">
                <a16:creationId xmlns:a16="http://schemas.microsoft.com/office/drawing/2014/main" id="{94F9424C-164A-9460-41BE-40E1D3EF416D}"/>
              </a:ext>
            </a:extLst>
          </p:cNvPr>
          <p:cNvPicPr>
            <a:picLocks noChangeAspect="1"/>
          </p:cNvPicPr>
          <p:nvPr/>
        </p:nvPicPr>
        <p:blipFill>
          <a:blip r:embed="rId10"/>
          <a:stretch>
            <a:fillRect/>
          </a:stretch>
        </p:blipFill>
        <p:spPr>
          <a:xfrm>
            <a:off x="425492" y="2983805"/>
            <a:ext cx="1602185" cy="1734597"/>
          </a:xfrm>
          <a:prstGeom prst="rect">
            <a:avLst/>
          </a:prstGeom>
        </p:spPr>
      </p:pic>
      <p:sp>
        <p:nvSpPr>
          <p:cNvPr id="3" name="TextBox 2">
            <a:extLst>
              <a:ext uri="{FF2B5EF4-FFF2-40B4-BE49-F238E27FC236}">
                <a16:creationId xmlns:a16="http://schemas.microsoft.com/office/drawing/2014/main" id="{E61A3FCB-F289-2B54-7BBC-6CCBF0C52796}"/>
              </a:ext>
            </a:extLst>
          </p:cNvPr>
          <p:cNvSpPr txBox="1"/>
          <p:nvPr/>
        </p:nvSpPr>
        <p:spPr>
          <a:xfrm>
            <a:off x="468426" y="2374707"/>
            <a:ext cx="2488502" cy="830997"/>
          </a:xfrm>
          <a:prstGeom prst="rect">
            <a:avLst/>
          </a:prstGeom>
          <a:noFill/>
        </p:spPr>
        <p:txBody>
          <a:bodyPr wrap="none" rtlCol="0">
            <a:spAutoFit/>
          </a:bodyPr>
          <a:lstStyle/>
          <a:p>
            <a:r>
              <a:rPr lang="en-US" sz="4800" dirty="0">
                <a:solidFill>
                  <a:srgbClr val="FF0000"/>
                </a:solidFill>
              </a:rPr>
              <a:t>Attackers</a:t>
            </a:r>
          </a:p>
        </p:txBody>
      </p:sp>
      <p:pic>
        <p:nvPicPr>
          <p:cNvPr id="4" name="Picture 2" descr="Firewall symbol | Free SVG">
            <a:extLst>
              <a:ext uri="{FF2B5EF4-FFF2-40B4-BE49-F238E27FC236}">
                <a16:creationId xmlns:a16="http://schemas.microsoft.com/office/drawing/2014/main" id="{1C0CB1ED-48BA-5A74-7BA1-08952101CA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6909" y="2806312"/>
            <a:ext cx="1397030" cy="1397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BA6185-3785-8547-649F-D56995C79902}"/>
              </a:ext>
            </a:extLst>
          </p:cNvPr>
          <p:cNvPicPr>
            <a:picLocks noChangeAspect="1"/>
          </p:cNvPicPr>
          <p:nvPr/>
        </p:nvPicPr>
        <p:blipFill>
          <a:blip r:embed="rId9"/>
          <a:stretch>
            <a:fillRect/>
          </a:stretch>
        </p:blipFill>
        <p:spPr>
          <a:xfrm>
            <a:off x="7880497" y="4552488"/>
            <a:ext cx="1229986" cy="1229986"/>
          </a:xfrm>
          <a:prstGeom prst="rect">
            <a:avLst/>
          </a:prstGeom>
          <a:ln w="76200">
            <a:solidFill>
              <a:srgbClr val="92D050"/>
            </a:solidFill>
          </a:ln>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2E70906A-B4A9-B474-4AC9-6EED61FF1FDA}"/>
              </a:ext>
            </a:extLst>
          </p:cNvPr>
          <p:cNvSpPr txBox="1"/>
          <p:nvPr/>
        </p:nvSpPr>
        <p:spPr>
          <a:xfrm>
            <a:off x="6227861" y="5954931"/>
            <a:ext cx="3792128" cy="830997"/>
          </a:xfrm>
          <a:prstGeom prst="rect">
            <a:avLst/>
          </a:prstGeom>
          <a:noFill/>
        </p:spPr>
        <p:txBody>
          <a:bodyPr wrap="none" rtlCol="0">
            <a:spAutoFit/>
          </a:bodyPr>
          <a:lstStyle/>
          <a:p>
            <a:r>
              <a:rPr lang="en-US" sz="4800" dirty="0"/>
              <a:t>Cyber Builders</a:t>
            </a:r>
          </a:p>
        </p:txBody>
      </p:sp>
      <p:cxnSp>
        <p:nvCxnSpPr>
          <p:cNvPr id="7" name="Straight Arrow Connector 6">
            <a:extLst>
              <a:ext uri="{FF2B5EF4-FFF2-40B4-BE49-F238E27FC236}">
                <a16:creationId xmlns:a16="http://schemas.microsoft.com/office/drawing/2014/main" id="{C7742CCD-D883-995E-D036-F658CF680718}"/>
              </a:ext>
            </a:extLst>
          </p:cNvPr>
          <p:cNvCxnSpPr>
            <a:cxnSpLocks/>
          </p:cNvCxnSpPr>
          <p:nvPr/>
        </p:nvCxnSpPr>
        <p:spPr>
          <a:xfrm flipH="1" flipV="1">
            <a:off x="7355424" y="3838271"/>
            <a:ext cx="627985" cy="660735"/>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4" descr="Eval-O-Meter | Free SVG">
            <a:extLst>
              <a:ext uri="{FF2B5EF4-FFF2-40B4-BE49-F238E27FC236}">
                <a16:creationId xmlns:a16="http://schemas.microsoft.com/office/drawing/2014/main" id="{F0B9ABA8-8BA3-0F19-8422-D976EBE4B0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9995" y="3395179"/>
            <a:ext cx="1360501" cy="136050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11FF8896-DEB7-0287-A660-F6166C76105E}"/>
              </a:ext>
            </a:extLst>
          </p:cNvPr>
          <p:cNvCxnSpPr>
            <a:cxnSpLocks/>
          </p:cNvCxnSpPr>
          <p:nvPr/>
        </p:nvCxnSpPr>
        <p:spPr>
          <a:xfrm flipH="1" flipV="1">
            <a:off x="6690496" y="4451058"/>
            <a:ext cx="1165329" cy="50567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5810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dissolve">
                                      <p:cBhvr>
                                        <p:cTn id="7" dur="500"/>
                                        <p:tgtEl>
                                          <p:spTgt spid="6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6"/>
                                        </p:tgtEl>
                                        <p:attrNameLst>
                                          <p:attrName>style.visibility</p:attrName>
                                        </p:attrNameLst>
                                      </p:cBhvr>
                                      <p:to>
                                        <p:strVal val="visible"/>
                                      </p:to>
                                    </p:set>
                                    <p:animEffect transition="in" filter="wipe(down)">
                                      <p:cBhvr>
                                        <p:cTn id="11" dur="500"/>
                                        <p:tgtEl>
                                          <p:spTgt spid="456"/>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dissolv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1" nodeType="clickEffect">
                                  <p:stCondLst>
                                    <p:cond delay="0"/>
                                  </p:stCondLst>
                                  <p:childTnLst>
                                    <p:animEffect transition="out" filter="dissolve">
                                      <p:cBhvr>
                                        <p:cTn id="24" dur="500"/>
                                        <p:tgtEl>
                                          <p:spTgt spid="456"/>
                                        </p:tgtEl>
                                      </p:cBhvr>
                                    </p:animEffect>
                                    <p:set>
                                      <p:cBhvr>
                                        <p:cTn id="25" dur="1" fill="hold">
                                          <p:stCondLst>
                                            <p:cond delay="499"/>
                                          </p:stCondLst>
                                        </p:cTn>
                                        <p:tgtEl>
                                          <p:spTgt spid="456"/>
                                        </p:tgtEl>
                                        <p:attrNameLst>
                                          <p:attrName>style.visibility</p:attrName>
                                        </p:attrNameLst>
                                      </p:cBhvr>
                                      <p:to>
                                        <p:strVal val="hidden"/>
                                      </p:to>
                                    </p:set>
                                  </p:childTnLst>
                                </p:cTn>
                              </p:par>
                              <p:par>
                                <p:cTn id="26" presetID="9" presetClass="exit" presetSubtype="0" fill="hold" grpId="1" nodeType="withEffect">
                                  <p:stCondLst>
                                    <p:cond delay="0"/>
                                  </p:stCondLst>
                                  <p:childTnLst>
                                    <p:animEffect transition="out" filter="dissolve">
                                      <p:cBhvr>
                                        <p:cTn id="27" dur="500"/>
                                        <p:tgtEl>
                                          <p:spTgt spid="63"/>
                                        </p:tgtEl>
                                      </p:cBhvr>
                                    </p:animEffect>
                                    <p:set>
                                      <p:cBhvr>
                                        <p:cTn id="28" dur="1" fill="hold">
                                          <p:stCondLst>
                                            <p:cond delay="499"/>
                                          </p:stCondLst>
                                        </p:cTn>
                                        <p:tgtEl>
                                          <p:spTgt spid="63"/>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par>
                          <p:cTn id="35" fill="hold">
                            <p:stCondLst>
                              <p:cond delay="500"/>
                            </p:stCondLst>
                            <p:childTnLst>
                              <p:par>
                                <p:cTn id="36" presetID="22" presetClass="entr" presetSubtype="2"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right)">
                                      <p:cBhvr>
                                        <p:cTn id="38" dur="500"/>
                                        <p:tgtEl>
                                          <p:spTgt spid="16"/>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1500"/>
                            </p:stCondLst>
                            <p:childTnLst>
                              <p:par>
                                <p:cTn id="44" presetID="9"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ssolve">
                                      <p:cBhvr>
                                        <p:cTn id="46" dur="500"/>
                                        <p:tgtEl>
                                          <p:spTgt spid="15"/>
                                        </p:tgtEl>
                                      </p:cBhvr>
                                    </p:animEffect>
                                  </p:childTnLst>
                                </p:cTn>
                              </p:par>
                            </p:childTnLst>
                          </p:cTn>
                        </p:par>
                        <p:par>
                          <p:cTn id="47" fill="hold">
                            <p:stCondLst>
                              <p:cond delay="2000"/>
                            </p:stCondLst>
                            <p:childTnLst>
                              <p:par>
                                <p:cTn id="48" presetID="2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right)">
                                      <p:cBhvr>
                                        <p:cTn id="50" dur="500"/>
                                        <p:tgtEl>
                                          <p:spTgt spid="20"/>
                                        </p:tgtEl>
                                      </p:cBhvr>
                                    </p:animEffect>
                                  </p:childTnLst>
                                </p:cTn>
                              </p:par>
                            </p:childTnLst>
                          </p:cTn>
                        </p:par>
                        <p:par>
                          <p:cTn id="51" fill="hold">
                            <p:stCondLst>
                              <p:cond delay="2500"/>
                            </p:stCondLst>
                            <p:childTnLst>
                              <p:par>
                                <p:cTn id="52" presetID="22" presetClass="entr" presetSubtype="8"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dissolv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p:cTn id="63" dur="500" fill="hold"/>
                                        <p:tgtEl>
                                          <p:spTgt spid="47"/>
                                        </p:tgtEl>
                                        <p:attrNameLst>
                                          <p:attrName>ppt_w</p:attrName>
                                        </p:attrNameLst>
                                      </p:cBhvr>
                                      <p:tavLst>
                                        <p:tav tm="0">
                                          <p:val>
                                            <p:fltVal val="0"/>
                                          </p:val>
                                        </p:tav>
                                        <p:tav tm="100000">
                                          <p:val>
                                            <p:strVal val="#ppt_w"/>
                                          </p:val>
                                        </p:tav>
                                      </p:tavLst>
                                    </p:anim>
                                    <p:anim calcmode="lin" valueType="num">
                                      <p:cBhvr>
                                        <p:cTn id="64" dur="500" fill="hold"/>
                                        <p:tgtEl>
                                          <p:spTgt spid="47"/>
                                        </p:tgtEl>
                                        <p:attrNameLst>
                                          <p:attrName>ppt_h</p:attrName>
                                        </p:attrNameLst>
                                      </p:cBhvr>
                                      <p:tavLst>
                                        <p:tav tm="0">
                                          <p:val>
                                            <p:fltVal val="0"/>
                                          </p:val>
                                        </p:tav>
                                        <p:tav tm="100000">
                                          <p:val>
                                            <p:strVal val="#ppt_h"/>
                                          </p:val>
                                        </p:tav>
                                      </p:tavLst>
                                    </p:anim>
                                  </p:childTnLst>
                                </p:cTn>
                              </p:par>
                            </p:childTnLst>
                          </p:cTn>
                        </p:par>
                        <p:par>
                          <p:cTn id="65" fill="hold">
                            <p:stCondLst>
                              <p:cond delay="500"/>
                            </p:stCondLst>
                            <p:childTnLst>
                              <p:par>
                                <p:cTn id="66" presetID="9" presetClass="entr" presetSubtype="0" fill="hold" grpId="0" nodeType="afterEffect">
                                  <p:stCondLst>
                                    <p:cond delay="0"/>
                                  </p:stCondLst>
                                  <p:childTnLst>
                                    <p:set>
                                      <p:cBhvr>
                                        <p:cTn id="67" dur="1" fill="hold">
                                          <p:stCondLst>
                                            <p:cond delay="0"/>
                                          </p:stCondLst>
                                        </p:cTn>
                                        <p:tgtEl>
                                          <p:spTgt spid="455"/>
                                        </p:tgtEl>
                                        <p:attrNameLst>
                                          <p:attrName>style.visibility</p:attrName>
                                        </p:attrNameLst>
                                      </p:cBhvr>
                                      <p:to>
                                        <p:strVal val="visible"/>
                                      </p:to>
                                    </p:set>
                                    <p:animEffect transition="in" filter="dissolve">
                                      <p:cBhvr>
                                        <p:cTn id="68" dur="500"/>
                                        <p:tgtEl>
                                          <p:spTgt spid="455"/>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dissolve">
                                      <p:cBhvr>
                                        <p:cTn id="73" dur="500"/>
                                        <p:tgtEl>
                                          <p:spTgt spid="30"/>
                                        </p:tgtEl>
                                      </p:cBhvr>
                                    </p:animEffect>
                                  </p:childTnLst>
                                </p:cTn>
                              </p:par>
                            </p:childTnLst>
                          </p:cTn>
                        </p:par>
                        <p:par>
                          <p:cTn id="74" fill="hold">
                            <p:stCondLst>
                              <p:cond delay="500"/>
                            </p:stCondLst>
                            <p:childTnLst>
                              <p:par>
                                <p:cTn id="75" presetID="22" presetClass="entr" presetSubtype="1" fill="hold"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up)">
                                      <p:cBhvr>
                                        <p:cTn id="77" dur="500"/>
                                        <p:tgtEl>
                                          <p:spTgt spid="32"/>
                                        </p:tgtEl>
                                      </p:cBhvr>
                                    </p:animEffect>
                                  </p:childTnLst>
                                </p:cTn>
                              </p:par>
                            </p:childTnLst>
                          </p:cTn>
                        </p:par>
                        <p:par>
                          <p:cTn id="78" fill="hold">
                            <p:stCondLst>
                              <p:cond delay="1000"/>
                            </p:stCondLst>
                            <p:childTnLst>
                              <p:par>
                                <p:cTn id="79" presetID="22" presetClass="entr" presetSubtype="1" fill="hold" nodeType="after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up)">
                                      <p:cBhvr>
                                        <p:cTn id="81" dur="500"/>
                                        <p:tgtEl>
                                          <p:spTgt spid="35"/>
                                        </p:tgtEl>
                                      </p:cBhvr>
                                    </p:animEffect>
                                  </p:childTnLst>
                                </p:cTn>
                              </p:par>
                            </p:childTnLst>
                          </p:cTn>
                        </p:par>
                        <p:par>
                          <p:cTn id="82" fill="hold">
                            <p:stCondLst>
                              <p:cond delay="1500"/>
                            </p:stCondLst>
                            <p:childTnLst>
                              <p:par>
                                <p:cTn id="83" presetID="9"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dissolve">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23" presetClass="entr" presetSubtype="16" fill="hold" nodeType="clickEffect">
                                  <p:stCondLst>
                                    <p:cond delay="0"/>
                                  </p:stCondLst>
                                  <p:childTnLst>
                                    <p:set>
                                      <p:cBhvr>
                                        <p:cTn id="89" dur="1" fill="hold">
                                          <p:stCondLst>
                                            <p:cond delay="0"/>
                                          </p:stCondLst>
                                        </p:cTn>
                                        <p:tgtEl>
                                          <p:spTgt spid="2"/>
                                        </p:tgtEl>
                                        <p:attrNameLst>
                                          <p:attrName>style.visibility</p:attrName>
                                        </p:attrNameLst>
                                      </p:cBhvr>
                                      <p:to>
                                        <p:strVal val="visible"/>
                                      </p:to>
                                    </p:set>
                                    <p:anim calcmode="lin" valueType="num">
                                      <p:cBhvr>
                                        <p:cTn id="90" dur="500" fill="hold"/>
                                        <p:tgtEl>
                                          <p:spTgt spid="2"/>
                                        </p:tgtEl>
                                        <p:attrNameLst>
                                          <p:attrName>ppt_w</p:attrName>
                                        </p:attrNameLst>
                                      </p:cBhvr>
                                      <p:tavLst>
                                        <p:tav tm="0">
                                          <p:val>
                                            <p:fltVal val="0"/>
                                          </p:val>
                                        </p:tav>
                                        <p:tav tm="100000">
                                          <p:val>
                                            <p:strVal val="#ppt_w"/>
                                          </p:val>
                                        </p:tav>
                                      </p:tavLst>
                                    </p:anim>
                                    <p:anim calcmode="lin" valueType="num">
                                      <p:cBhvr>
                                        <p:cTn id="91" dur="500" fill="hold"/>
                                        <p:tgtEl>
                                          <p:spTgt spid="2"/>
                                        </p:tgtEl>
                                        <p:attrNameLst>
                                          <p:attrName>ppt_h</p:attrName>
                                        </p:attrNameLst>
                                      </p:cBhvr>
                                      <p:tavLst>
                                        <p:tav tm="0">
                                          <p:val>
                                            <p:fltVal val="0"/>
                                          </p:val>
                                        </p:tav>
                                        <p:tav tm="100000">
                                          <p:val>
                                            <p:strVal val="#ppt_h"/>
                                          </p:val>
                                        </p:tav>
                                      </p:tavLst>
                                    </p:anim>
                                  </p:childTnLst>
                                </p:cTn>
                              </p:par>
                            </p:childTnLst>
                          </p:cTn>
                        </p:par>
                        <p:par>
                          <p:cTn id="92" fill="hold">
                            <p:stCondLst>
                              <p:cond delay="500"/>
                            </p:stCondLst>
                            <p:childTnLst>
                              <p:par>
                                <p:cTn id="93" presetID="9" presetClass="entr" presetSubtype="0" fill="hold" grpId="0" nodeType="after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dissolve">
                                      <p:cBhvr>
                                        <p:cTn id="95" dur="500"/>
                                        <p:tgtEl>
                                          <p:spTgt spid="3"/>
                                        </p:tgtEl>
                                      </p:cBhvr>
                                    </p:animEffect>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nodeType="clickEffect">
                                  <p:stCondLst>
                                    <p:cond delay="0"/>
                                  </p:stCondLst>
                                  <p:childTnLst>
                                    <p:set>
                                      <p:cBhvr>
                                        <p:cTn id="99" dur="1" fill="hold">
                                          <p:stCondLst>
                                            <p:cond delay="0"/>
                                          </p:stCondLst>
                                        </p:cTn>
                                        <p:tgtEl>
                                          <p:spTgt spid="5"/>
                                        </p:tgtEl>
                                        <p:attrNameLst>
                                          <p:attrName>style.visibility</p:attrName>
                                        </p:attrNameLst>
                                      </p:cBhvr>
                                      <p:to>
                                        <p:strVal val="visible"/>
                                      </p:to>
                                    </p:set>
                                    <p:anim calcmode="lin" valueType="num">
                                      <p:cBhvr>
                                        <p:cTn id="100" dur="500" fill="hold"/>
                                        <p:tgtEl>
                                          <p:spTgt spid="5"/>
                                        </p:tgtEl>
                                        <p:attrNameLst>
                                          <p:attrName>ppt_w</p:attrName>
                                        </p:attrNameLst>
                                      </p:cBhvr>
                                      <p:tavLst>
                                        <p:tav tm="0">
                                          <p:val>
                                            <p:fltVal val="0"/>
                                          </p:val>
                                        </p:tav>
                                        <p:tav tm="100000">
                                          <p:val>
                                            <p:strVal val="#ppt_w"/>
                                          </p:val>
                                        </p:tav>
                                      </p:tavLst>
                                    </p:anim>
                                    <p:anim calcmode="lin" valueType="num">
                                      <p:cBhvr>
                                        <p:cTn id="101" dur="500" fill="hold"/>
                                        <p:tgtEl>
                                          <p:spTgt spid="5"/>
                                        </p:tgtEl>
                                        <p:attrNameLst>
                                          <p:attrName>ppt_h</p:attrName>
                                        </p:attrNameLst>
                                      </p:cBhvr>
                                      <p:tavLst>
                                        <p:tav tm="0">
                                          <p:val>
                                            <p:fltVal val="0"/>
                                          </p:val>
                                        </p:tav>
                                        <p:tav tm="100000">
                                          <p:val>
                                            <p:strVal val="#ppt_h"/>
                                          </p:val>
                                        </p:tav>
                                      </p:tavLst>
                                    </p:anim>
                                  </p:childTnLst>
                                </p:cTn>
                              </p:par>
                            </p:childTnLst>
                          </p:cTn>
                        </p:par>
                        <p:par>
                          <p:cTn id="102" fill="hold">
                            <p:stCondLst>
                              <p:cond delay="500"/>
                            </p:stCondLst>
                            <p:childTnLst>
                              <p:par>
                                <p:cTn id="103" presetID="22" presetClass="entr" presetSubtype="2" fill="hold" nodeType="after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wipe(right)">
                                      <p:cBhvr>
                                        <p:cTn id="105" dur="500"/>
                                        <p:tgtEl>
                                          <p:spTgt spid="7"/>
                                        </p:tgtEl>
                                      </p:cBhvr>
                                    </p:animEffect>
                                  </p:childTnLst>
                                </p:cTn>
                              </p:par>
                            </p:childTnLst>
                          </p:cTn>
                        </p:par>
                        <p:par>
                          <p:cTn id="106" fill="hold">
                            <p:stCondLst>
                              <p:cond delay="1000"/>
                            </p:stCondLst>
                            <p:childTnLst>
                              <p:par>
                                <p:cTn id="107" presetID="22" presetClass="entr" presetSubtype="4" fill="hold" nodeType="afterEffect">
                                  <p:stCondLst>
                                    <p:cond delay="0"/>
                                  </p:stCondLst>
                                  <p:childTnLst>
                                    <p:set>
                                      <p:cBhvr>
                                        <p:cTn id="108" dur="1" fill="hold">
                                          <p:stCondLst>
                                            <p:cond delay="0"/>
                                          </p:stCondLst>
                                        </p:cTn>
                                        <p:tgtEl>
                                          <p:spTgt spid="4"/>
                                        </p:tgtEl>
                                        <p:attrNameLst>
                                          <p:attrName>style.visibility</p:attrName>
                                        </p:attrNameLst>
                                      </p:cBhvr>
                                      <p:to>
                                        <p:strVal val="visible"/>
                                      </p:to>
                                    </p:set>
                                    <p:animEffect transition="in" filter="wipe(down)">
                                      <p:cBhvr>
                                        <p:cTn id="109" dur="500"/>
                                        <p:tgtEl>
                                          <p:spTgt spid="4"/>
                                        </p:tgtEl>
                                      </p:cBhvr>
                                    </p:animEffect>
                                  </p:childTnLst>
                                </p:cTn>
                              </p:par>
                            </p:childTnLst>
                          </p:cTn>
                        </p:par>
                        <p:par>
                          <p:cTn id="110" fill="hold">
                            <p:stCondLst>
                              <p:cond delay="1500"/>
                            </p:stCondLst>
                            <p:childTnLst>
                              <p:par>
                                <p:cTn id="111" presetID="22" presetClass="entr" presetSubtype="2" fill="hold" nodeType="afterEffect">
                                  <p:stCondLst>
                                    <p:cond delay="0"/>
                                  </p:stCondLst>
                                  <p:childTnLst>
                                    <p:set>
                                      <p:cBhvr>
                                        <p:cTn id="112" dur="1" fill="hold">
                                          <p:stCondLst>
                                            <p:cond delay="0"/>
                                          </p:stCondLst>
                                        </p:cTn>
                                        <p:tgtEl>
                                          <p:spTgt spid="9"/>
                                        </p:tgtEl>
                                        <p:attrNameLst>
                                          <p:attrName>style.visibility</p:attrName>
                                        </p:attrNameLst>
                                      </p:cBhvr>
                                      <p:to>
                                        <p:strVal val="visible"/>
                                      </p:to>
                                    </p:set>
                                    <p:animEffect transition="in" filter="wipe(right)">
                                      <p:cBhvr>
                                        <p:cTn id="113" dur="500"/>
                                        <p:tgtEl>
                                          <p:spTgt spid="9"/>
                                        </p:tgtEl>
                                      </p:cBhvr>
                                    </p:animEffect>
                                  </p:childTnLst>
                                </p:cTn>
                              </p:par>
                            </p:childTnLst>
                          </p:cTn>
                        </p:par>
                        <p:par>
                          <p:cTn id="114" fill="hold">
                            <p:stCondLst>
                              <p:cond delay="2000"/>
                            </p:stCondLst>
                            <p:childTnLst>
                              <p:par>
                                <p:cTn id="115" presetID="22" presetClass="entr" presetSubtype="2" fill="hold" nodeType="afterEffect">
                                  <p:stCondLst>
                                    <p:cond delay="0"/>
                                  </p:stCondLst>
                                  <p:childTnLst>
                                    <p:set>
                                      <p:cBhvr>
                                        <p:cTn id="116" dur="1" fill="hold">
                                          <p:stCondLst>
                                            <p:cond delay="0"/>
                                          </p:stCondLst>
                                        </p:cTn>
                                        <p:tgtEl>
                                          <p:spTgt spid="8"/>
                                        </p:tgtEl>
                                        <p:attrNameLst>
                                          <p:attrName>style.visibility</p:attrName>
                                        </p:attrNameLst>
                                      </p:cBhvr>
                                      <p:to>
                                        <p:strVal val="visible"/>
                                      </p:to>
                                    </p:set>
                                    <p:animEffect transition="in" filter="wipe(right)">
                                      <p:cBhvr>
                                        <p:cTn id="117" dur="500"/>
                                        <p:tgtEl>
                                          <p:spTgt spid="8"/>
                                        </p:tgtEl>
                                      </p:cBhvr>
                                    </p:animEffect>
                                  </p:childTnLst>
                                </p:cTn>
                              </p:par>
                            </p:childTnLst>
                          </p:cTn>
                        </p:par>
                        <p:par>
                          <p:cTn id="118" fill="hold">
                            <p:stCondLst>
                              <p:cond delay="2500"/>
                            </p:stCondLst>
                            <p:childTnLst>
                              <p:par>
                                <p:cTn id="119" presetID="9" presetClass="entr" presetSubtype="0" fill="hold" grpId="0" nodeType="after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dissolve">
                                      <p:cBhvr>
                                        <p:cTn id="1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455" grpId="0"/>
      <p:bldP spid="456" grpId="0" animBg="1"/>
      <p:bldP spid="456" grpId="1" animBg="1"/>
      <p:bldP spid="27" grpId="0"/>
      <p:bldP spid="29" grpId="0"/>
      <p:bldP spid="29" grpId="1"/>
      <p:bldP spid="31" grpId="0"/>
      <p:bldP spid="3"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E6DF6-17DD-BFD2-9504-10500DEDE5FC}"/>
            </a:ext>
          </a:extLst>
        </p:cNvPr>
        <p:cNvGrpSpPr/>
        <p:nvPr/>
      </p:nvGrpSpPr>
      <p:grpSpPr>
        <a:xfrm>
          <a:off x="0" y="0"/>
          <a:ext cx="0" cy="0"/>
          <a:chOff x="0" y="0"/>
          <a:chExt cx="0" cy="0"/>
        </a:xfrm>
      </p:grpSpPr>
      <p:sp>
        <p:nvSpPr>
          <p:cNvPr id="455" name="TextBox 454">
            <a:extLst>
              <a:ext uri="{FF2B5EF4-FFF2-40B4-BE49-F238E27FC236}">
                <a16:creationId xmlns:a16="http://schemas.microsoft.com/office/drawing/2014/main" id="{5F76FF68-8253-AD57-3278-7007054C70F1}"/>
              </a:ext>
            </a:extLst>
          </p:cNvPr>
          <p:cNvSpPr txBox="1"/>
          <p:nvPr/>
        </p:nvSpPr>
        <p:spPr>
          <a:xfrm>
            <a:off x="2843057" y="569277"/>
            <a:ext cx="2684133" cy="830997"/>
          </a:xfrm>
          <a:prstGeom prst="rect">
            <a:avLst/>
          </a:prstGeom>
          <a:noFill/>
        </p:spPr>
        <p:txBody>
          <a:bodyPr wrap="none" rtlCol="0">
            <a:spAutoFit/>
          </a:bodyPr>
          <a:lstStyle/>
          <a:p>
            <a:r>
              <a:rPr lang="en-US" sz="4800" dirty="0"/>
              <a:t>Operators</a:t>
            </a:r>
          </a:p>
        </p:txBody>
      </p:sp>
      <p:sp>
        <p:nvSpPr>
          <p:cNvPr id="23" name="TextBox 22">
            <a:extLst>
              <a:ext uri="{FF2B5EF4-FFF2-40B4-BE49-F238E27FC236}">
                <a16:creationId xmlns:a16="http://schemas.microsoft.com/office/drawing/2014/main" id="{FD32A22F-D030-45D9-4230-300275534599}"/>
              </a:ext>
            </a:extLst>
          </p:cNvPr>
          <p:cNvSpPr txBox="1"/>
          <p:nvPr/>
        </p:nvSpPr>
        <p:spPr>
          <a:xfrm>
            <a:off x="4851748" y="2580906"/>
            <a:ext cx="2488502" cy="830997"/>
          </a:xfrm>
          <a:prstGeom prst="rect">
            <a:avLst/>
          </a:prstGeom>
          <a:noFill/>
        </p:spPr>
        <p:txBody>
          <a:bodyPr wrap="none" rtlCol="0">
            <a:spAutoFit/>
          </a:bodyPr>
          <a:lstStyle/>
          <a:p>
            <a:r>
              <a:rPr lang="en-US" sz="4800" dirty="0">
                <a:solidFill>
                  <a:srgbClr val="FF0000"/>
                </a:solidFill>
              </a:rPr>
              <a:t>Attackers</a:t>
            </a:r>
          </a:p>
        </p:txBody>
      </p:sp>
      <p:sp>
        <p:nvSpPr>
          <p:cNvPr id="30" name="TextBox 29">
            <a:extLst>
              <a:ext uri="{FF2B5EF4-FFF2-40B4-BE49-F238E27FC236}">
                <a16:creationId xmlns:a16="http://schemas.microsoft.com/office/drawing/2014/main" id="{246424B9-EFAB-0D51-02E0-272D0B9CA3FE}"/>
              </a:ext>
            </a:extLst>
          </p:cNvPr>
          <p:cNvSpPr txBox="1"/>
          <p:nvPr/>
        </p:nvSpPr>
        <p:spPr>
          <a:xfrm>
            <a:off x="2857311" y="3812398"/>
            <a:ext cx="2200346" cy="830997"/>
          </a:xfrm>
          <a:prstGeom prst="rect">
            <a:avLst/>
          </a:prstGeom>
          <a:noFill/>
        </p:spPr>
        <p:txBody>
          <a:bodyPr wrap="none" rtlCol="0">
            <a:spAutoFit/>
          </a:bodyPr>
          <a:lstStyle/>
          <a:p>
            <a:r>
              <a:rPr lang="en-US" sz="4800" dirty="0"/>
              <a:t>Builders</a:t>
            </a:r>
          </a:p>
        </p:txBody>
      </p:sp>
      <p:sp>
        <p:nvSpPr>
          <p:cNvPr id="37" name="TextBox 36">
            <a:extLst>
              <a:ext uri="{FF2B5EF4-FFF2-40B4-BE49-F238E27FC236}">
                <a16:creationId xmlns:a16="http://schemas.microsoft.com/office/drawing/2014/main" id="{AFF94DFF-7C91-0932-5483-8B25CEC7DCDF}"/>
              </a:ext>
            </a:extLst>
          </p:cNvPr>
          <p:cNvSpPr txBox="1"/>
          <p:nvPr/>
        </p:nvSpPr>
        <p:spPr>
          <a:xfrm>
            <a:off x="2833686" y="4492690"/>
            <a:ext cx="3792128" cy="830997"/>
          </a:xfrm>
          <a:prstGeom prst="rect">
            <a:avLst/>
          </a:prstGeom>
          <a:noFill/>
        </p:spPr>
        <p:txBody>
          <a:bodyPr wrap="none" rtlCol="0">
            <a:spAutoFit/>
          </a:bodyPr>
          <a:lstStyle/>
          <a:p>
            <a:r>
              <a:rPr lang="en-US" sz="4800" dirty="0"/>
              <a:t>Cyber Builders</a:t>
            </a:r>
          </a:p>
        </p:txBody>
      </p:sp>
      <p:sp>
        <p:nvSpPr>
          <p:cNvPr id="42" name="TextBox 41">
            <a:extLst>
              <a:ext uri="{FF2B5EF4-FFF2-40B4-BE49-F238E27FC236}">
                <a16:creationId xmlns:a16="http://schemas.microsoft.com/office/drawing/2014/main" id="{C12BDB0E-E48B-422C-A58C-6D856D3116D3}"/>
              </a:ext>
            </a:extLst>
          </p:cNvPr>
          <p:cNvSpPr txBox="1"/>
          <p:nvPr/>
        </p:nvSpPr>
        <p:spPr>
          <a:xfrm>
            <a:off x="2843057" y="1249086"/>
            <a:ext cx="1570366" cy="830997"/>
          </a:xfrm>
          <a:prstGeom prst="rect">
            <a:avLst/>
          </a:prstGeom>
          <a:noFill/>
        </p:spPr>
        <p:txBody>
          <a:bodyPr wrap="none" rtlCol="0">
            <a:spAutoFit/>
          </a:bodyPr>
          <a:lstStyle/>
          <a:p>
            <a:r>
              <a:rPr lang="en-US" sz="4800" dirty="0"/>
              <a:t>Users</a:t>
            </a:r>
          </a:p>
        </p:txBody>
      </p:sp>
      <p:sp>
        <p:nvSpPr>
          <p:cNvPr id="40" name="Rectangle 39">
            <a:extLst>
              <a:ext uri="{FF2B5EF4-FFF2-40B4-BE49-F238E27FC236}">
                <a16:creationId xmlns:a16="http://schemas.microsoft.com/office/drawing/2014/main" id="{392AD851-1BBE-CBD5-3EB8-50F6451681BE}"/>
              </a:ext>
            </a:extLst>
          </p:cNvPr>
          <p:cNvSpPr/>
          <p:nvPr/>
        </p:nvSpPr>
        <p:spPr>
          <a:xfrm>
            <a:off x="2721747" y="703768"/>
            <a:ext cx="2960177" cy="1286822"/>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ent-Up Arrow 5">
            <a:extLst>
              <a:ext uri="{FF2B5EF4-FFF2-40B4-BE49-F238E27FC236}">
                <a16:creationId xmlns:a16="http://schemas.microsoft.com/office/drawing/2014/main" id="{21BF8978-2A0D-EE15-59C9-45D37B991D78}"/>
              </a:ext>
            </a:extLst>
          </p:cNvPr>
          <p:cNvSpPr/>
          <p:nvPr/>
        </p:nvSpPr>
        <p:spPr>
          <a:xfrm flipH="1">
            <a:off x="3691052" y="1990591"/>
            <a:ext cx="1174524" cy="1106570"/>
          </a:xfrm>
          <a:prstGeom prst="bentUpArrow">
            <a:avLst>
              <a:gd name="adj1" fmla="val 12191"/>
              <a:gd name="adj2" fmla="val 25000"/>
              <a:gd name="adj3" fmla="val 3069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a:extLst>
              <a:ext uri="{FF2B5EF4-FFF2-40B4-BE49-F238E27FC236}">
                <a16:creationId xmlns:a16="http://schemas.microsoft.com/office/drawing/2014/main" id="{DB215023-4E78-10E0-95A4-0F8DE48F9243}"/>
              </a:ext>
            </a:extLst>
          </p:cNvPr>
          <p:cNvSpPr/>
          <p:nvPr/>
        </p:nvSpPr>
        <p:spPr>
          <a:xfrm>
            <a:off x="2677503" y="1996953"/>
            <a:ext cx="414868" cy="1905347"/>
          </a:xfrm>
          <a:prstGeom prst="downArrow">
            <a:avLst>
              <a:gd name="adj1" fmla="val 26923"/>
              <a:gd name="adj2" fmla="val 769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918748F-326B-4BD1-80A9-A583D8D1BE8C}"/>
              </a:ext>
            </a:extLst>
          </p:cNvPr>
          <p:cNvSpPr txBox="1"/>
          <p:nvPr/>
        </p:nvSpPr>
        <p:spPr>
          <a:xfrm>
            <a:off x="4026198" y="2375260"/>
            <a:ext cx="1469120" cy="369332"/>
          </a:xfrm>
          <a:prstGeom prst="rect">
            <a:avLst/>
          </a:prstGeom>
          <a:noFill/>
        </p:spPr>
        <p:txBody>
          <a:bodyPr wrap="none" rtlCol="0">
            <a:spAutoFit/>
          </a:bodyPr>
          <a:lstStyle/>
          <a:p>
            <a:r>
              <a:rPr lang="en-US" i="1" dirty="0"/>
              <a:t>directly affect</a:t>
            </a:r>
          </a:p>
        </p:txBody>
      </p:sp>
      <p:sp>
        <p:nvSpPr>
          <p:cNvPr id="10" name="TextBox 9">
            <a:extLst>
              <a:ext uri="{FF2B5EF4-FFF2-40B4-BE49-F238E27FC236}">
                <a16:creationId xmlns:a16="http://schemas.microsoft.com/office/drawing/2014/main" id="{EB9680D4-5C1C-4391-6721-12C0874475C0}"/>
              </a:ext>
            </a:extLst>
          </p:cNvPr>
          <p:cNvSpPr txBox="1"/>
          <p:nvPr/>
        </p:nvSpPr>
        <p:spPr>
          <a:xfrm>
            <a:off x="2653870" y="3201190"/>
            <a:ext cx="1745671" cy="369332"/>
          </a:xfrm>
          <a:prstGeom prst="rect">
            <a:avLst/>
          </a:prstGeom>
          <a:noFill/>
        </p:spPr>
        <p:txBody>
          <a:bodyPr wrap="none" rtlCol="0">
            <a:spAutoFit/>
          </a:bodyPr>
          <a:lstStyle/>
          <a:p>
            <a:r>
              <a:rPr lang="en-US" i="1" dirty="0"/>
              <a:t>contract services</a:t>
            </a:r>
          </a:p>
        </p:txBody>
      </p:sp>
      <p:sp>
        <p:nvSpPr>
          <p:cNvPr id="14" name="Rectangle 13">
            <a:extLst>
              <a:ext uri="{FF2B5EF4-FFF2-40B4-BE49-F238E27FC236}">
                <a16:creationId xmlns:a16="http://schemas.microsoft.com/office/drawing/2014/main" id="{3CE0F929-B12F-4ADC-D1AD-7BEF228880E5}"/>
              </a:ext>
            </a:extLst>
          </p:cNvPr>
          <p:cNvSpPr/>
          <p:nvPr/>
        </p:nvSpPr>
        <p:spPr>
          <a:xfrm>
            <a:off x="2721746" y="3935846"/>
            <a:ext cx="7144007" cy="1387841"/>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Down Arrow 14">
            <a:extLst>
              <a:ext uri="{FF2B5EF4-FFF2-40B4-BE49-F238E27FC236}">
                <a16:creationId xmlns:a16="http://schemas.microsoft.com/office/drawing/2014/main" id="{F5984206-6C2C-AB96-BDD7-2599EC171085}"/>
              </a:ext>
            </a:extLst>
          </p:cNvPr>
          <p:cNvSpPr/>
          <p:nvPr/>
        </p:nvSpPr>
        <p:spPr>
          <a:xfrm>
            <a:off x="6565769" y="3243151"/>
            <a:ext cx="480418" cy="650734"/>
          </a:xfrm>
          <a:prstGeom prst="upDownArrow">
            <a:avLst>
              <a:gd name="adj1" fmla="val 21738"/>
              <a:gd name="adj2" fmla="val 50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44AF1C7-A0F4-9300-7C73-88DECB5623B3}"/>
              </a:ext>
            </a:extLst>
          </p:cNvPr>
          <p:cNvSpPr txBox="1"/>
          <p:nvPr/>
        </p:nvSpPr>
        <p:spPr>
          <a:xfrm>
            <a:off x="6910912" y="3370213"/>
            <a:ext cx="1924053" cy="369332"/>
          </a:xfrm>
          <a:prstGeom prst="rect">
            <a:avLst/>
          </a:prstGeom>
          <a:noFill/>
        </p:spPr>
        <p:txBody>
          <a:bodyPr wrap="none" rtlCol="0">
            <a:spAutoFit/>
          </a:bodyPr>
          <a:lstStyle/>
          <a:p>
            <a:r>
              <a:rPr lang="en-US" i="1" dirty="0"/>
              <a:t>mutually influence</a:t>
            </a:r>
          </a:p>
        </p:txBody>
      </p:sp>
    </p:spTree>
    <p:extLst>
      <p:ext uri="{BB962C8B-B14F-4D97-AF65-F5344CB8AC3E}">
        <p14:creationId xmlns:p14="http://schemas.microsoft.com/office/powerpoint/2010/main" val="2787547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dissolv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 grpId="0" animBg="1"/>
      <p:bldP spid="12" grpId="0" animBg="1"/>
      <p:bldP spid="7" grpId="0"/>
      <p:bldP spid="10" grpId="0"/>
      <p:bldP spid="14" grpId="0" animBg="1"/>
      <p:bldP spid="15"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22F34-FEAC-4538-9782-F6250304E83C}"/>
            </a:ext>
          </a:extLst>
        </p:cNvPr>
        <p:cNvGrpSpPr/>
        <p:nvPr/>
      </p:nvGrpSpPr>
      <p:grpSpPr>
        <a:xfrm>
          <a:off x="0" y="0"/>
          <a:ext cx="0" cy="0"/>
          <a:chOff x="0" y="0"/>
          <a:chExt cx="0" cy="0"/>
        </a:xfrm>
      </p:grpSpPr>
      <p:sp>
        <p:nvSpPr>
          <p:cNvPr id="455" name="TextBox 454">
            <a:extLst>
              <a:ext uri="{FF2B5EF4-FFF2-40B4-BE49-F238E27FC236}">
                <a16:creationId xmlns:a16="http://schemas.microsoft.com/office/drawing/2014/main" id="{CE8B6193-D607-E345-2850-DF86391DE3AB}"/>
              </a:ext>
            </a:extLst>
          </p:cNvPr>
          <p:cNvSpPr txBox="1"/>
          <p:nvPr/>
        </p:nvSpPr>
        <p:spPr>
          <a:xfrm>
            <a:off x="2843057" y="569277"/>
            <a:ext cx="2684133" cy="830997"/>
          </a:xfrm>
          <a:prstGeom prst="rect">
            <a:avLst/>
          </a:prstGeom>
          <a:noFill/>
        </p:spPr>
        <p:txBody>
          <a:bodyPr wrap="none" rtlCol="0">
            <a:spAutoFit/>
          </a:bodyPr>
          <a:lstStyle/>
          <a:p>
            <a:r>
              <a:rPr lang="en-US" sz="4800" dirty="0"/>
              <a:t>Operators</a:t>
            </a:r>
          </a:p>
        </p:txBody>
      </p:sp>
      <p:sp>
        <p:nvSpPr>
          <p:cNvPr id="23" name="TextBox 22">
            <a:extLst>
              <a:ext uri="{FF2B5EF4-FFF2-40B4-BE49-F238E27FC236}">
                <a16:creationId xmlns:a16="http://schemas.microsoft.com/office/drawing/2014/main" id="{AD451F4F-2F9D-A189-525A-F8A3EF86A2DD}"/>
              </a:ext>
            </a:extLst>
          </p:cNvPr>
          <p:cNvSpPr txBox="1"/>
          <p:nvPr/>
        </p:nvSpPr>
        <p:spPr>
          <a:xfrm>
            <a:off x="4851748" y="2580906"/>
            <a:ext cx="2488502" cy="830997"/>
          </a:xfrm>
          <a:prstGeom prst="rect">
            <a:avLst/>
          </a:prstGeom>
          <a:noFill/>
        </p:spPr>
        <p:txBody>
          <a:bodyPr wrap="none" rtlCol="0">
            <a:spAutoFit/>
          </a:bodyPr>
          <a:lstStyle/>
          <a:p>
            <a:r>
              <a:rPr lang="en-US" sz="4800" dirty="0">
                <a:solidFill>
                  <a:srgbClr val="FF0000"/>
                </a:solidFill>
              </a:rPr>
              <a:t>Attackers</a:t>
            </a:r>
          </a:p>
        </p:txBody>
      </p:sp>
      <p:sp>
        <p:nvSpPr>
          <p:cNvPr id="30" name="TextBox 29">
            <a:extLst>
              <a:ext uri="{FF2B5EF4-FFF2-40B4-BE49-F238E27FC236}">
                <a16:creationId xmlns:a16="http://schemas.microsoft.com/office/drawing/2014/main" id="{D84F2DEF-0F7E-60CE-0027-FA6E5C966F41}"/>
              </a:ext>
            </a:extLst>
          </p:cNvPr>
          <p:cNvSpPr txBox="1"/>
          <p:nvPr/>
        </p:nvSpPr>
        <p:spPr>
          <a:xfrm>
            <a:off x="2857311" y="3812398"/>
            <a:ext cx="2200346" cy="830997"/>
          </a:xfrm>
          <a:prstGeom prst="rect">
            <a:avLst/>
          </a:prstGeom>
          <a:noFill/>
        </p:spPr>
        <p:txBody>
          <a:bodyPr wrap="none" rtlCol="0">
            <a:spAutoFit/>
          </a:bodyPr>
          <a:lstStyle/>
          <a:p>
            <a:r>
              <a:rPr lang="en-US" sz="4800" dirty="0"/>
              <a:t>Builders</a:t>
            </a:r>
          </a:p>
        </p:txBody>
      </p:sp>
      <p:sp>
        <p:nvSpPr>
          <p:cNvPr id="37" name="TextBox 36">
            <a:extLst>
              <a:ext uri="{FF2B5EF4-FFF2-40B4-BE49-F238E27FC236}">
                <a16:creationId xmlns:a16="http://schemas.microsoft.com/office/drawing/2014/main" id="{41F92961-4617-C943-2A83-3C52D338B50E}"/>
              </a:ext>
            </a:extLst>
          </p:cNvPr>
          <p:cNvSpPr txBox="1"/>
          <p:nvPr/>
        </p:nvSpPr>
        <p:spPr>
          <a:xfrm>
            <a:off x="2833686" y="4492690"/>
            <a:ext cx="3792128" cy="830997"/>
          </a:xfrm>
          <a:prstGeom prst="rect">
            <a:avLst/>
          </a:prstGeom>
          <a:noFill/>
        </p:spPr>
        <p:txBody>
          <a:bodyPr wrap="none" rtlCol="0">
            <a:spAutoFit/>
          </a:bodyPr>
          <a:lstStyle/>
          <a:p>
            <a:r>
              <a:rPr lang="en-US" sz="4800" dirty="0"/>
              <a:t>Cyber Builders</a:t>
            </a:r>
          </a:p>
        </p:txBody>
      </p:sp>
      <p:sp>
        <p:nvSpPr>
          <p:cNvPr id="42" name="TextBox 41">
            <a:extLst>
              <a:ext uri="{FF2B5EF4-FFF2-40B4-BE49-F238E27FC236}">
                <a16:creationId xmlns:a16="http://schemas.microsoft.com/office/drawing/2014/main" id="{ED33606F-A24C-D125-C200-EBEDE61E8469}"/>
              </a:ext>
            </a:extLst>
          </p:cNvPr>
          <p:cNvSpPr txBox="1"/>
          <p:nvPr/>
        </p:nvSpPr>
        <p:spPr>
          <a:xfrm>
            <a:off x="2843057" y="1249086"/>
            <a:ext cx="1570366" cy="830997"/>
          </a:xfrm>
          <a:prstGeom prst="rect">
            <a:avLst/>
          </a:prstGeom>
          <a:noFill/>
        </p:spPr>
        <p:txBody>
          <a:bodyPr wrap="none" rtlCol="0">
            <a:spAutoFit/>
          </a:bodyPr>
          <a:lstStyle/>
          <a:p>
            <a:r>
              <a:rPr lang="en-US" sz="4800" dirty="0"/>
              <a:t>Users</a:t>
            </a:r>
          </a:p>
        </p:txBody>
      </p:sp>
      <p:sp>
        <p:nvSpPr>
          <p:cNvPr id="40" name="Rectangle 39">
            <a:extLst>
              <a:ext uri="{FF2B5EF4-FFF2-40B4-BE49-F238E27FC236}">
                <a16:creationId xmlns:a16="http://schemas.microsoft.com/office/drawing/2014/main" id="{E387BBED-4AEE-4FF2-AF18-F55776341C25}"/>
              </a:ext>
            </a:extLst>
          </p:cNvPr>
          <p:cNvSpPr/>
          <p:nvPr/>
        </p:nvSpPr>
        <p:spPr>
          <a:xfrm>
            <a:off x="2721747" y="703768"/>
            <a:ext cx="2960177" cy="1286822"/>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79ADC2F-D3AD-84FF-CF03-97C6E77A0490}"/>
              </a:ext>
            </a:extLst>
          </p:cNvPr>
          <p:cNvSpPr txBox="1"/>
          <p:nvPr/>
        </p:nvSpPr>
        <p:spPr>
          <a:xfrm>
            <a:off x="6912896" y="1191019"/>
            <a:ext cx="2830198" cy="830997"/>
          </a:xfrm>
          <a:prstGeom prst="rect">
            <a:avLst/>
          </a:prstGeom>
          <a:noFill/>
        </p:spPr>
        <p:txBody>
          <a:bodyPr wrap="none" rtlCol="0">
            <a:spAutoFit/>
          </a:bodyPr>
          <a:lstStyle/>
          <a:p>
            <a:r>
              <a:rPr lang="en-US" sz="4800" dirty="0"/>
              <a:t>Regulators</a:t>
            </a:r>
          </a:p>
        </p:txBody>
      </p:sp>
      <p:sp>
        <p:nvSpPr>
          <p:cNvPr id="29" name="TextBox 28">
            <a:extLst>
              <a:ext uri="{FF2B5EF4-FFF2-40B4-BE49-F238E27FC236}">
                <a16:creationId xmlns:a16="http://schemas.microsoft.com/office/drawing/2014/main" id="{6F803DA2-2AD9-827D-F95B-2A975C6595B6}"/>
              </a:ext>
            </a:extLst>
          </p:cNvPr>
          <p:cNvSpPr txBox="1"/>
          <p:nvPr/>
        </p:nvSpPr>
        <p:spPr>
          <a:xfrm>
            <a:off x="6905576" y="647737"/>
            <a:ext cx="2185791" cy="830997"/>
          </a:xfrm>
          <a:prstGeom prst="rect">
            <a:avLst/>
          </a:prstGeom>
          <a:noFill/>
        </p:spPr>
        <p:txBody>
          <a:bodyPr wrap="none" rtlCol="0">
            <a:spAutoFit/>
          </a:bodyPr>
          <a:lstStyle/>
          <a:p>
            <a:r>
              <a:rPr lang="en-US" sz="4800" dirty="0"/>
              <a:t>Insurers</a:t>
            </a:r>
          </a:p>
        </p:txBody>
      </p:sp>
      <p:sp>
        <p:nvSpPr>
          <p:cNvPr id="3" name="Rectangle 2">
            <a:extLst>
              <a:ext uri="{FF2B5EF4-FFF2-40B4-BE49-F238E27FC236}">
                <a16:creationId xmlns:a16="http://schemas.microsoft.com/office/drawing/2014/main" id="{6A216AB2-FBF9-4680-F9DE-FE60451A1D80}"/>
              </a:ext>
            </a:extLst>
          </p:cNvPr>
          <p:cNvSpPr/>
          <p:nvPr/>
        </p:nvSpPr>
        <p:spPr>
          <a:xfrm>
            <a:off x="6905576" y="714215"/>
            <a:ext cx="2960177" cy="1286821"/>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ent-Up Arrow 5">
            <a:extLst>
              <a:ext uri="{FF2B5EF4-FFF2-40B4-BE49-F238E27FC236}">
                <a16:creationId xmlns:a16="http://schemas.microsoft.com/office/drawing/2014/main" id="{18E928EC-5684-B953-914F-97024C4A74F4}"/>
              </a:ext>
            </a:extLst>
          </p:cNvPr>
          <p:cNvSpPr/>
          <p:nvPr/>
        </p:nvSpPr>
        <p:spPr>
          <a:xfrm flipH="1">
            <a:off x="3691052" y="1990591"/>
            <a:ext cx="1174524" cy="1106570"/>
          </a:xfrm>
          <a:prstGeom prst="bentUpArrow">
            <a:avLst>
              <a:gd name="adj1" fmla="val 12191"/>
              <a:gd name="adj2" fmla="val 25000"/>
              <a:gd name="adj3" fmla="val 3069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a:extLst>
              <a:ext uri="{FF2B5EF4-FFF2-40B4-BE49-F238E27FC236}">
                <a16:creationId xmlns:a16="http://schemas.microsoft.com/office/drawing/2014/main" id="{E6EF2F50-189D-9933-F80D-63F0812326E6}"/>
              </a:ext>
            </a:extLst>
          </p:cNvPr>
          <p:cNvSpPr/>
          <p:nvPr/>
        </p:nvSpPr>
        <p:spPr>
          <a:xfrm>
            <a:off x="2677503" y="1996953"/>
            <a:ext cx="414868" cy="1905347"/>
          </a:xfrm>
          <a:prstGeom prst="downArrow">
            <a:avLst>
              <a:gd name="adj1" fmla="val 26923"/>
              <a:gd name="adj2" fmla="val 769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05FED7C-672E-1E9A-3B8D-11AEB59D086A}"/>
              </a:ext>
            </a:extLst>
          </p:cNvPr>
          <p:cNvSpPr txBox="1"/>
          <p:nvPr/>
        </p:nvSpPr>
        <p:spPr>
          <a:xfrm>
            <a:off x="4026198" y="2375260"/>
            <a:ext cx="1469120" cy="369332"/>
          </a:xfrm>
          <a:prstGeom prst="rect">
            <a:avLst/>
          </a:prstGeom>
          <a:noFill/>
        </p:spPr>
        <p:txBody>
          <a:bodyPr wrap="none" rtlCol="0">
            <a:spAutoFit/>
          </a:bodyPr>
          <a:lstStyle/>
          <a:p>
            <a:r>
              <a:rPr lang="en-US" i="1" dirty="0"/>
              <a:t>directly affect</a:t>
            </a:r>
          </a:p>
        </p:txBody>
      </p:sp>
      <p:sp>
        <p:nvSpPr>
          <p:cNvPr id="10" name="TextBox 9">
            <a:extLst>
              <a:ext uri="{FF2B5EF4-FFF2-40B4-BE49-F238E27FC236}">
                <a16:creationId xmlns:a16="http://schemas.microsoft.com/office/drawing/2014/main" id="{116F77ED-580D-3E97-E225-4821FFEC7D99}"/>
              </a:ext>
            </a:extLst>
          </p:cNvPr>
          <p:cNvSpPr txBox="1"/>
          <p:nvPr/>
        </p:nvSpPr>
        <p:spPr>
          <a:xfrm>
            <a:off x="2653870" y="3201190"/>
            <a:ext cx="1745671" cy="369332"/>
          </a:xfrm>
          <a:prstGeom prst="rect">
            <a:avLst/>
          </a:prstGeom>
          <a:noFill/>
        </p:spPr>
        <p:txBody>
          <a:bodyPr wrap="none" rtlCol="0">
            <a:spAutoFit/>
          </a:bodyPr>
          <a:lstStyle/>
          <a:p>
            <a:r>
              <a:rPr lang="en-US" i="1" dirty="0"/>
              <a:t>contract services</a:t>
            </a:r>
          </a:p>
        </p:txBody>
      </p:sp>
      <p:sp>
        <p:nvSpPr>
          <p:cNvPr id="14" name="Rectangle 13">
            <a:extLst>
              <a:ext uri="{FF2B5EF4-FFF2-40B4-BE49-F238E27FC236}">
                <a16:creationId xmlns:a16="http://schemas.microsoft.com/office/drawing/2014/main" id="{F3DEE9D0-78F3-D0A5-3847-032783651628}"/>
              </a:ext>
            </a:extLst>
          </p:cNvPr>
          <p:cNvSpPr/>
          <p:nvPr/>
        </p:nvSpPr>
        <p:spPr>
          <a:xfrm>
            <a:off x="2721746" y="3935846"/>
            <a:ext cx="7144007" cy="1387841"/>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Down Arrow 14">
            <a:extLst>
              <a:ext uri="{FF2B5EF4-FFF2-40B4-BE49-F238E27FC236}">
                <a16:creationId xmlns:a16="http://schemas.microsoft.com/office/drawing/2014/main" id="{705C6BA5-3670-1D86-5BEF-A938E58D2339}"/>
              </a:ext>
            </a:extLst>
          </p:cNvPr>
          <p:cNvSpPr/>
          <p:nvPr/>
        </p:nvSpPr>
        <p:spPr>
          <a:xfrm>
            <a:off x="6565769" y="3243151"/>
            <a:ext cx="480418" cy="650734"/>
          </a:xfrm>
          <a:prstGeom prst="upDownArrow">
            <a:avLst>
              <a:gd name="adj1" fmla="val 21738"/>
              <a:gd name="adj2" fmla="val 50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88433ACE-53E1-6404-C5E1-C58470D1247F}"/>
              </a:ext>
            </a:extLst>
          </p:cNvPr>
          <p:cNvCxnSpPr>
            <a:cxnSpLocks/>
          </p:cNvCxnSpPr>
          <p:nvPr/>
        </p:nvCxnSpPr>
        <p:spPr>
          <a:xfrm>
            <a:off x="5472604" y="1034335"/>
            <a:ext cx="1554488" cy="446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E0F80CF-8A53-5001-E358-422C818793F4}"/>
              </a:ext>
            </a:extLst>
          </p:cNvPr>
          <p:cNvSpPr txBox="1"/>
          <p:nvPr/>
        </p:nvSpPr>
        <p:spPr>
          <a:xfrm>
            <a:off x="5847478" y="700848"/>
            <a:ext cx="1014060" cy="646331"/>
          </a:xfrm>
          <a:prstGeom prst="rect">
            <a:avLst/>
          </a:prstGeom>
          <a:noFill/>
        </p:spPr>
        <p:txBody>
          <a:bodyPr wrap="none" rtlCol="0">
            <a:spAutoFit/>
          </a:bodyPr>
          <a:lstStyle/>
          <a:p>
            <a:r>
              <a:rPr lang="en-US" i="1" dirty="0"/>
              <a:t>contract </a:t>
            </a:r>
            <a:br>
              <a:rPr lang="en-US" i="1" dirty="0"/>
            </a:br>
            <a:r>
              <a:rPr lang="en-US" i="1" dirty="0"/>
              <a:t>services</a:t>
            </a:r>
          </a:p>
        </p:txBody>
      </p:sp>
      <p:sp>
        <p:nvSpPr>
          <p:cNvPr id="20" name="Up-Down Arrow 19">
            <a:extLst>
              <a:ext uri="{FF2B5EF4-FFF2-40B4-BE49-F238E27FC236}">
                <a16:creationId xmlns:a16="http://schemas.microsoft.com/office/drawing/2014/main" id="{C3BE5EA6-32C3-D0F5-E5A9-3FD3CAA80869}"/>
              </a:ext>
            </a:extLst>
          </p:cNvPr>
          <p:cNvSpPr/>
          <p:nvPr/>
        </p:nvSpPr>
        <p:spPr>
          <a:xfrm>
            <a:off x="8385664" y="2024112"/>
            <a:ext cx="480418" cy="1878188"/>
          </a:xfrm>
          <a:prstGeom prst="upDownArrow">
            <a:avLst>
              <a:gd name="adj1" fmla="val 21738"/>
              <a:gd name="adj2" fmla="val 50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Down Arrow 20">
            <a:extLst>
              <a:ext uri="{FF2B5EF4-FFF2-40B4-BE49-F238E27FC236}">
                <a16:creationId xmlns:a16="http://schemas.microsoft.com/office/drawing/2014/main" id="{B6293A7F-2039-FCA1-2EA1-7083BBD89A82}"/>
              </a:ext>
            </a:extLst>
          </p:cNvPr>
          <p:cNvSpPr/>
          <p:nvPr/>
        </p:nvSpPr>
        <p:spPr>
          <a:xfrm rot="2592483">
            <a:off x="7344331" y="1860183"/>
            <a:ext cx="480418" cy="1170691"/>
          </a:xfrm>
          <a:prstGeom prst="upDownArrow">
            <a:avLst>
              <a:gd name="adj1" fmla="val 21738"/>
              <a:gd name="adj2" fmla="val 50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CA60753-D457-DF8B-7720-328864447057}"/>
              </a:ext>
            </a:extLst>
          </p:cNvPr>
          <p:cNvSpPr txBox="1"/>
          <p:nvPr/>
        </p:nvSpPr>
        <p:spPr>
          <a:xfrm>
            <a:off x="6354508" y="2204918"/>
            <a:ext cx="1924053" cy="369332"/>
          </a:xfrm>
          <a:prstGeom prst="rect">
            <a:avLst/>
          </a:prstGeom>
          <a:noFill/>
        </p:spPr>
        <p:txBody>
          <a:bodyPr wrap="none" rtlCol="0">
            <a:spAutoFit/>
          </a:bodyPr>
          <a:lstStyle/>
          <a:p>
            <a:r>
              <a:rPr lang="en-US" i="1" dirty="0"/>
              <a:t>mutually influence</a:t>
            </a:r>
          </a:p>
        </p:txBody>
      </p:sp>
      <p:sp>
        <p:nvSpPr>
          <p:cNvPr id="24" name="Up-Down Arrow 23">
            <a:extLst>
              <a:ext uri="{FF2B5EF4-FFF2-40B4-BE49-F238E27FC236}">
                <a16:creationId xmlns:a16="http://schemas.microsoft.com/office/drawing/2014/main" id="{B28E8FE5-0C1C-2A69-1033-78FB2B2171C3}"/>
              </a:ext>
            </a:extLst>
          </p:cNvPr>
          <p:cNvSpPr/>
          <p:nvPr/>
        </p:nvSpPr>
        <p:spPr>
          <a:xfrm rot="5400000">
            <a:off x="6064491" y="970783"/>
            <a:ext cx="480418" cy="1170691"/>
          </a:xfrm>
          <a:prstGeom prst="upDownArrow">
            <a:avLst>
              <a:gd name="adj1" fmla="val 21738"/>
              <a:gd name="adj2" fmla="val 50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32B5C12-0A75-EA45-921E-2306FB1B42AA}"/>
              </a:ext>
            </a:extLst>
          </p:cNvPr>
          <p:cNvSpPr txBox="1"/>
          <p:nvPr/>
        </p:nvSpPr>
        <p:spPr>
          <a:xfrm>
            <a:off x="2833686" y="5447135"/>
            <a:ext cx="6532509" cy="1200329"/>
          </a:xfrm>
          <a:prstGeom prst="rect">
            <a:avLst/>
          </a:prstGeom>
          <a:noFill/>
        </p:spPr>
        <p:txBody>
          <a:bodyPr wrap="square" rtlCol="0">
            <a:spAutoFit/>
          </a:bodyPr>
          <a:lstStyle/>
          <a:p>
            <a:r>
              <a:rPr lang="en-US" sz="2400" u="sng" dirty="0"/>
              <a:t>Consider:</a:t>
            </a:r>
          </a:p>
          <a:p>
            <a:pPr marL="285750" indent="-285750">
              <a:buFont typeface="Arial" panose="020B0604020202020204" pitchFamily="34" charset="0"/>
              <a:buChar char="•"/>
            </a:pPr>
            <a:r>
              <a:rPr lang="en-US" sz="2400" dirty="0"/>
              <a:t>Relationships induce incentives</a:t>
            </a:r>
          </a:p>
          <a:p>
            <a:pPr marL="285750" indent="-285750">
              <a:buFont typeface="Arial" panose="020B0604020202020204" pitchFamily="34" charset="0"/>
              <a:buChar char="•"/>
            </a:pPr>
            <a:r>
              <a:rPr lang="en-US" sz="2400" dirty="0"/>
              <a:t>(Cyber)builders are users and operators too! </a:t>
            </a:r>
          </a:p>
        </p:txBody>
      </p:sp>
    </p:spTree>
    <p:extLst>
      <p:ext uri="{BB962C8B-B14F-4D97-AF65-F5344CB8AC3E}">
        <p14:creationId xmlns:p14="http://schemas.microsoft.com/office/powerpoint/2010/main" val="1255894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500"/>
                                        <p:tgtEl>
                                          <p:spTgt spid="29"/>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par>
                          <p:cTn id="23" fill="hold">
                            <p:stCondLst>
                              <p:cond delay="1000"/>
                            </p:stCondLst>
                            <p:childTnLst>
                              <p:par>
                                <p:cTn id="24" presetID="9"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childTnLst>
                          </p:cTn>
                        </p:par>
                        <p:par>
                          <p:cTn id="27" fill="hold">
                            <p:stCondLst>
                              <p:cond delay="1500"/>
                            </p:stCondLst>
                            <p:childTnLst>
                              <p:par>
                                <p:cTn id="28" presetID="9"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dissolv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dissolv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19" grpId="0"/>
      <p:bldP spid="20" grpId="0" animBg="1"/>
      <p:bldP spid="21" grpId="0" animBg="1"/>
      <p:bldP spid="24" grpId="0" animBg="1"/>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E8E199-4338-528F-0C8B-3C126D56ABE1}"/>
              </a:ext>
            </a:extLst>
          </p:cNvPr>
          <p:cNvSpPr>
            <a:spLocks noGrp="1"/>
          </p:cNvSpPr>
          <p:nvPr>
            <p:ph idx="1"/>
          </p:nvPr>
        </p:nvSpPr>
        <p:spPr/>
        <p:txBody>
          <a:bodyPr/>
          <a:lstStyle/>
          <a:p>
            <a:r>
              <a:rPr lang="en-US" dirty="0"/>
              <a:t>Overwhelming reason for attacks: Cybercrime</a:t>
            </a:r>
          </a:p>
          <a:p>
            <a:pPr lvl="1"/>
            <a:r>
              <a:rPr lang="en-US" dirty="0"/>
              <a:t>But also: national-state activities, such as espionage and cyber-war</a:t>
            </a:r>
          </a:p>
          <a:p>
            <a:r>
              <a:rPr lang="en-US" dirty="0"/>
              <a:t>Value proposition: Is the expected cost of developing and carrying out the attack worth the expected reward?</a:t>
            </a:r>
          </a:p>
          <a:p>
            <a:pPr lvl="1"/>
            <a:r>
              <a:rPr lang="en-US" dirty="0"/>
              <a:t>Costs and benefits are both monetary and non-monetary</a:t>
            </a:r>
          </a:p>
          <a:p>
            <a:pPr lvl="1"/>
            <a:r>
              <a:rPr lang="en-US" dirty="0"/>
              <a:t>As the world has become more cyber-enabled, the rewards have increased</a:t>
            </a:r>
          </a:p>
          <a:p>
            <a:pPr lvl="1"/>
            <a:r>
              <a:rPr lang="en-US" dirty="0"/>
              <a:t>But defenses have made </a:t>
            </a:r>
            <a:r>
              <a:rPr lang="en-US" b="1" dirty="0">
                <a:solidFill>
                  <a:schemeClr val="accent2"/>
                </a:solidFill>
              </a:rPr>
              <a:t>carrying out attacks much harder</a:t>
            </a:r>
            <a:r>
              <a:rPr lang="en-US" dirty="0"/>
              <a:t>, too!</a:t>
            </a:r>
          </a:p>
        </p:txBody>
      </p:sp>
      <p:sp>
        <p:nvSpPr>
          <p:cNvPr id="6" name="TextBox 5">
            <a:extLst>
              <a:ext uri="{FF2B5EF4-FFF2-40B4-BE49-F238E27FC236}">
                <a16:creationId xmlns:a16="http://schemas.microsoft.com/office/drawing/2014/main" id="{74A92E35-E161-6222-0D60-61B81C4BFD19}"/>
              </a:ext>
            </a:extLst>
          </p:cNvPr>
          <p:cNvSpPr txBox="1"/>
          <p:nvPr/>
        </p:nvSpPr>
        <p:spPr>
          <a:xfrm>
            <a:off x="837532" y="584975"/>
            <a:ext cx="2488502" cy="830997"/>
          </a:xfrm>
          <a:prstGeom prst="rect">
            <a:avLst/>
          </a:prstGeom>
          <a:noFill/>
        </p:spPr>
        <p:txBody>
          <a:bodyPr wrap="none" rtlCol="0">
            <a:spAutoFit/>
          </a:bodyPr>
          <a:lstStyle/>
          <a:p>
            <a:r>
              <a:rPr lang="en-US" sz="4800" dirty="0">
                <a:solidFill>
                  <a:srgbClr val="FF0000"/>
                </a:solidFill>
              </a:rPr>
              <a:t>Attackers</a:t>
            </a:r>
          </a:p>
        </p:txBody>
      </p:sp>
    </p:spTree>
    <p:extLst>
      <p:ext uri="{BB962C8B-B14F-4D97-AF65-F5344CB8AC3E}">
        <p14:creationId xmlns:p14="http://schemas.microsoft.com/office/powerpoint/2010/main" val="23048142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C25A-422D-2970-ECC7-8A15351C29BA}"/>
              </a:ext>
            </a:extLst>
          </p:cNvPr>
          <p:cNvSpPr>
            <a:spLocks noGrp="1"/>
          </p:cNvSpPr>
          <p:nvPr>
            <p:ph type="title"/>
          </p:nvPr>
        </p:nvSpPr>
        <p:spPr/>
        <p:txBody>
          <a:bodyPr/>
          <a:lstStyle/>
          <a:p>
            <a:r>
              <a:rPr lang="en-US" dirty="0"/>
              <a:t>To answer it, we need data</a:t>
            </a:r>
          </a:p>
        </p:txBody>
      </p:sp>
      <p:sp>
        <p:nvSpPr>
          <p:cNvPr id="3" name="Content Placeholder 2">
            <a:extLst>
              <a:ext uri="{FF2B5EF4-FFF2-40B4-BE49-F238E27FC236}">
                <a16:creationId xmlns:a16="http://schemas.microsoft.com/office/drawing/2014/main" id="{EE007EE3-A47F-FD69-8679-B69181BA1AE4}"/>
              </a:ext>
            </a:extLst>
          </p:cNvPr>
          <p:cNvSpPr>
            <a:spLocks noGrp="1"/>
          </p:cNvSpPr>
          <p:nvPr>
            <p:ph idx="1"/>
          </p:nvPr>
        </p:nvSpPr>
        <p:spPr/>
        <p:txBody>
          <a:bodyPr/>
          <a:lstStyle/>
          <a:p>
            <a:r>
              <a:rPr lang="en-US" dirty="0"/>
              <a:t>Cybersecurity is improving if costs due to attacks are going down</a:t>
            </a:r>
          </a:p>
          <a:p>
            <a:pPr lvl="1"/>
            <a:r>
              <a:rPr lang="en-US" dirty="0"/>
              <a:t>Direct costs of the attack (e.g., lost or stolen assets)</a:t>
            </a:r>
          </a:p>
          <a:p>
            <a:pPr lvl="1"/>
            <a:r>
              <a:rPr lang="en-US" dirty="0"/>
              <a:t>Indirect costs of the attack (e.g., costs of downtime, recovery)</a:t>
            </a:r>
          </a:p>
          <a:p>
            <a:r>
              <a:rPr lang="en-US" dirty="0"/>
              <a:t>Should also consider costs of defenses </a:t>
            </a:r>
          </a:p>
          <a:p>
            <a:pPr lvl="1"/>
            <a:r>
              <a:rPr lang="en-US" dirty="0"/>
              <a:t>Extra personnel and equipment, introduced inefficiencies (slower logins, dealing with false alarms, etc.)</a:t>
            </a:r>
          </a:p>
        </p:txBody>
      </p:sp>
    </p:spTree>
    <p:extLst>
      <p:ext uri="{BB962C8B-B14F-4D97-AF65-F5344CB8AC3E}">
        <p14:creationId xmlns:p14="http://schemas.microsoft.com/office/powerpoint/2010/main" val="185484429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47B1-CB53-2E25-5CCC-2D0EC5BEF6E2}"/>
              </a:ext>
            </a:extLst>
          </p:cNvPr>
          <p:cNvSpPr>
            <a:spLocks noGrp="1"/>
          </p:cNvSpPr>
          <p:nvPr>
            <p:ph type="title"/>
          </p:nvPr>
        </p:nvSpPr>
        <p:spPr/>
        <p:txBody>
          <a:bodyPr/>
          <a:lstStyle/>
          <a:p>
            <a:r>
              <a:rPr lang="en-US" dirty="0"/>
              <a:t>Ukraine power grid attack (2015)</a:t>
            </a:r>
          </a:p>
        </p:txBody>
      </p:sp>
      <p:sp>
        <p:nvSpPr>
          <p:cNvPr id="3" name="Content Placeholder 2">
            <a:extLst>
              <a:ext uri="{FF2B5EF4-FFF2-40B4-BE49-F238E27FC236}">
                <a16:creationId xmlns:a16="http://schemas.microsoft.com/office/drawing/2014/main" id="{7C8B54D5-96FE-1519-18F4-31406458DA2F}"/>
              </a:ext>
            </a:extLst>
          </p:cNvPr>
          <p:cNvSpPr>
            <a:spLocks noGrp="1"/>
          </p:cNvSpPr>
          <p:nvPr>
            <p:ph idx="1"/>
          </p:nvPr>
        </p:nvSpPr>
        <p:spPr>
          <a:xfrm>
            <a:off x="635431" y="1825625"/>
            <a:ext cx="10926305" cy="4497683"/>
          </a:xfrm>
        </p:spPr>
        <p:txBody>
          <a:bodyPr>
            <a:normAutofit fontScale="92500" lnSpcReduction="10000"/>
          </a:bodyPr>
          <a:lstStyle/>
          <a:p>
            <a:pPr marL="0" indent="0">
              <a:buNone/>
            </a:pPr>
            <a:r>
              <a:rPr lang="en-US" dirty="0"/>
              <a:t>In the Ukraine power grid cyber attack, </a:t>
            </a:r>
          </a:p>
          <a:p>
            <a:r>
              <a:rPr lang="en-US" b="1" dirty="0">
                <a:solidFill>
                  <a:schemeClr val="accent6">
                    <a:lumMod val="40000"/>
                    <a:lumOff val="60000"/>
                  </a:schemeClr>
                </a:solidFill>
              </a:rPr>
              <a:t>spear-fishing emails</a:t>
            </a:r>
            <a:r>
              <a:rPr lang="en-US" dirty="0"/>
              <a:t>, </a:t>
            </a:r>
          </a:p>
          <a:p>
            <a:r>
              <a:rPr lang="en-US" dirty="0"/>
              <a:t>an </a:t>
            </a:r>
            <a:r>
              <a:rPr lang="en-US" b="1" dirty="0">
                <a:solidFill>
                  <a:schemeClr val="accent6">
                    <a:lumMod val="40000"/>
                    <a:lumOff val="60000"/>
                  </a:schemeClr>
                </a:solidFill>
              </a:rPr>
              <a:t>exploit kit targeting vulnerabilities</a:t>
            </a:r>
            <a:r>
              <a:rPr lang="en-US" dirty="0"/>
              <a:t>, </a:t>
            </a:r>
          </a:p>
          <a:p>
            <a:r>
              <a:rPr lang="en-US" dirty="0"/>
              <a:t>the KillDisk, a destructive </a:t>
            </a:r>
            <a:r>
              <a:rPr lang="en-US" b="1" dirty="0">
                <a:solidFill>
                  <a:schemeClr val="accent6">
                    <a:lumMod val="40000"/>
                    <a:lumOff val="60000"/>
                  </a:schemeClr>
                </a:solidFill>
              </a:rPr>
              <a:t>data-wiping utility</a:t>
            </a:r>
            <a:r>
              <a:rPr lang="en-US" dirty="0"/>
              <a:t>, and </a:t>
            </a:r>
          </a:p>
          <a:p>
            <a:r>
              <a:rPr lang="en-US" dirty="0"/>
              <a:t>an </a:t>
            </a:r>
            <a:r>
              <a:rPr lang="en-US" b="1" dirty="0">
                <a:solidFill>
                  <a:schemeClr val="accent6">
                    <a:lumMod val="40000"/>
                    <a:lumOff val="60000"/>
                  </a:schemeClr>
                </a:solidFill>
              </a:rPr>
              <a:t>SSH backdoor </a:t>
            </a:r>
            <a:r>
              <a:rPr lang="en-US" dirty="0"/>
              <a:t>to maintain persistent access, </a:t>
            </a:r>
          </a:p>
          <a:p>
            <a:pPr marL="0" indent="0">
              <a:buNone/>
            </a:pPr>
            <a:r>
              <a:rPr lang="en-US" dirty="0"/>
              <a:t>were used in tandem to successfully break into the system.</a:t>
            </a:r>
          </a:p>
          <a:p>
            <a:pPr marL="0" indent="0">
              <a:buNone/>
            </a:pPr>
            <a:r>
              <a:rPr lang="en-US" dirty="0"/>
              <a:t>In the second step of the same attack, </a:t>
            </a:r>
            <a:r>
              <a:rPr lang="en-US" b="1" dirty="0">
                <a:solidFill>
                  <a:schemeClr val="accent6">
                    <a:lumMod val="40000"/>
                    <a:lumOff val="60000"/>
                  </a:schemeClr>
                </a:solidFill>
              </a:rPr>
              <a:t>malicious firmware </a:t>
            </a:r>
            <a:r>
              <a:rPr lang="en-US" dirty="0"/>
              <a:t>developed based on domain knowledge collected from the distribution management system and was </a:t>
            </a:r>
            <a:r>
              <a:rPr lang="en-US" dirty="0">
                <a:solidFill>
                  <a:schemeClr val="accent1">
                    <a:lumMod val="40000"/>
                    <a:lumOff val="60000"/>
                  </a:schemeClr>
                </a:solidFill>
              </a:rPr>
              <a:t>tested by the </a:t>
            </a:r>
            <a:r>
              <a:rPr lang="en-US" b="1" dirty="0">
                <a:solidFill>
                  <a:schemeClr val="accent6">
                    <a:lumMod val="40000"/>
                    <a:lumOff val="60000"/>
                  </a:schemeClr>
                </a:solidFill>
              </a:rPr>
              <a:t>simulated power grid system</a:t>
            </a:r>
            <a:r>
              <a:rPr lang="en-US" dirty="0"/>
              <a:t>, </a:t>
            </a:r>
          </a:p>
          <a:p>
            <a:pPr marL="0" indent="0">
              <a:buNone/>
            </a:pPr>
            <a:r>
              <a:rPr lang="en-US" dirty="0"/>
              <a:t>was uploaded to the system and to attack the ICS components.</a:t>
            </a:r>
          </a:p>
        </p:txBody>
      </p:sp>
    </p:spTree>
    <p:extLst>
      <p:ext uri="{BB962C8B-B14F-4D97-AF65-F5344CB8AC3E}">
        <p14:creationId xmlns:p14="http://schemas.microsoft.com/office/powerpoint/2010/main" val="2663439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dissolv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2CAFC-AF43-CB0D-3F5B-7A28940BA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C19FB9-A9EE-3096-C9FA-E39543D5F09C}"/>
              </a:ext>
            </a:extLst>
          </p:cNvPr>
          <p:cNvSpPr>
            <a:spLocks noGrp="1"/>
          </p:cNvSpPr>
          <p:nvPr>
            <p:ph type="title"/>
          </p:nvPr>
        </p:nvSpPr>
        <p:spPr>
          <a:xfrm>
            <a:off x="838200" y="2103437"/>
            <a:ext cx="3020878" cy="1895126"/>
          </a:xfrm>
        </p:spPr>
        <p:txBody>
          <a:bodyPr>
            <a:normAutofit fontScale="90000"/>
          </a:bodyPr>
          <a:lstStyle/>
          <a:p>
            <a:r>
              <a:rPr lang="en-US" dirty="0"/>
              <a:t>Cybercriminal Value Chain Model</a:t>
            </a:r>
          </a:p>
        </p:txBody>
      </p:sp>
      <p:pic>
        <p:nvPicPr>
          <p:cNvPr id="3" name="Picture 2">
            <a:extLst>
              <a:ext uri="{FF2B5EF4-FFF2-40B4-BE49-F238E27FC236}">
                <a16:creationId xmlns:a16="http://schemas.microsoft.com/office/drawing/2014/main" id="{0B2C7F0A-A26D-3837-3E4D-398E9A900393}"/>
              </a:ext>
            </a:extLst>
          </p:cNvPr>
          <p:cNvPicPr>
            <a:picLocks noChangeAspect="1"/>
          </p:cNvPicPr>
          <p:nvPr/>
        </p:nvPicPr>
        <p:blipFill>
          <a:blip r:embed="rId3"/>
          <a:stretch>
            <a:fillRect/>
          </a:stretch>
        </p:blipFill>
        <p:spPr>
          <a:xfrm>
            <a:off x="4305300" y="498475"/>
            <a:ext cx="7048500" cy="5994400"/>
          </a:xfrm>
          <a:prstGeom prst="rect">
            <a:avLst/>
          </a:prstGeom>
        </p:spPr>
      </p:pic>
      <p:pic>
        <p:nvPicPr>
          <p:cNvPr id="4" name="Picture 3">
            <a:extLst>
              <a:ext uri="{FF2B5EF4-FFF2-40B4-BE49-F238E27FC236}">
                <a16:creationId xmlns:a16="http://schemas.microsoft.com/office/drawing/2014/main" id="{E6608E1A-3EBA-1CE4-F4E1-CE98C7D69702}"/>
              </a:ext>
            </a:extLst>
          </p:cNvPr>
          <p:cNvPicPr>
            <a:picLocks noChangeAspect="1"/>
          </p:cNvPicPr>
          <p:nvPr/>
        </p:nvPicPr>
        <p:blipFill>
          <a:blip r:embed="rId4"/>
          <a:stretch>
            <a:fillRect/>
          </a:stretch>
        </p:blipFill>
        <p:spPr>
          <a:xfrm>
            <a:off x="0" y="4544568"/>
            <a:ext cx="2156984" cy="2313432"/>
          </a:xfrm>
          <a:prstGeom prst="rect">
            <a:avLst/>
          </a:prstGeom>
        </p:spPr>
      </p:pic>
    </p:spTree>
    <p:extLst>
      <p:ext uri="{BB962C8B-B14F-4D97-AF65-F5344CB8AC3E}">
        <p14:creationId xmlns:p14="http://schemas.microsoft.com/office/powerpoint/2010/main" val="2721349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70037-CF36-64CF-F4A5-980ACFF3E2B6}"/>
            </a:ext>
          </a:extLst>
        </p:cNvPr>
        <p:cNvGrpSpPr/>
        <p:nvPr/>
      </p:nvGrpSpPr>
      <p:grpSpPr>
        <a:xfrm>
          <a:off x="0" y="0"/>
          <a:ext cx="0" cy="0"/>
          <a:chOff x="0" y="0"/>
          <a:chExt cx="0" cy="0"/>
        </a:xfrm>
      </p:grpSpPr>
      <p:grpSp>
        <p:nvGrpSpPr>
          <p:cNvPr id="435" name="Group 7">
            <a:extLst>
              <a:ext uri="{FF2B5EF4-FFF2-40B4-BE49-F238E27FC236}">
                <a16:creationId xmlns:a16="http://schemas.microsoft.com/office/drawing/2014/main" id="{ED16C355-1E3F-C689-03C4-3E4936111D0D}"/>
              </a:ext>
            </a:extLst>
          </p:cNvPr>
          <p:cNvGrpSpPr/>
          <p:nvPr/>
        </p:nvGrpSpPr>
        <p:grpSpPr>
          <a:xfrm>
            <a:off x="3903865" y="2592255"/>
            <a:ext cx="2841038" cy="1921461"/>
            <a:chOff x="0" y="0"/>
            <a:chExt cx="7332777" cy="5499584"/>
          </a:xfrm>
        </p:grpSpPr>
        <p:pic>
          <p:nvPicPr>
            <p:cNvPr id="433" name="Picture 5" descr="Picture 5">
              <a:extLst>
                <a:ext uri="{FF2B5EF4-FFF2-40B4-BE49-F238E27FC236}">
                  <a16:creationId xmlns:a16="http://schemas.microsoft.com/office/drawing/2014/main" id="{25977A74-3C91-A8F7-A6FD-59AE9B478C85}"/>
                </a:ext>
              </a:extLst>
            </p:cNvPr>
            <p:cNvPicPr>
              <a:picLocks noChangeAspect="1"/>
            </p:cNvPicPr>
            <p:nvPr/>
          </p:nvPicPr>
          <p:blipFill>
            <a:blip r:embed="rId3"/>
            <a:stretch>
              <a:fillRect/>
            </a:stretch>
          </p:blipFill>
          <p:spPr>
            <a:xfrm>
              <a:off x="0" y="0"/>
              <a:ext cx="7332778" cy="5499585"/>
            </a:xfrm>
            <a:prstGeom prst="rect">
              <a:avLst/>
            </a:prstGeom>
            <a:ln w="12700" cap="flat">
              <a:noFill/>
              <a:miter lim="400000"/>
            </a:ln>
            <a:effectLst/>
          </p:spPr>
        </p:pic>
        <p:sp>
          <p:nvSpPr>
            <p:cNvPr id="434" name="Rectangle 6">
              <a:extLst>
                <a:ext uri="{FF2B5EF4-FFF2-40B4-BE49-F238E27FC236}">
                  <a16:creationId xmlns:a16="http://schemas.microsoft.com/office/drawing/2014/main" id="{E0436364-D79D-479A-A2B0-9B3931478D34}"/>
                </a:ext>
              </a:extLst>
            </p:cNvPr>
            <p:cNvSpPr/>
            <p:nvPr/>
          </p:nvSpPr>
          <p:spPr>
            <a:xfrm>
              <a:off x="50923" y="4986242"/>
              <a:ext cx="7279439" cy="508511"/>
            </a:xfrm>
            <a:prstGeom prst="rect">
              <a:avLst/>
            </a:prstGeom>
            <a:solidFill>
              <a:srgbClr val="FFFFFF"/>
            </a:solidFill>
            <a:ln w="12700" cap="flat">
              <a:solidFill>
                <a:srgbClr val="FFFFFF"/>
              </a:solidFill>
              <a:prstDash val="solid"/>
              <a:miter lim="800000"/>
            </a:ln>
            <a:effectLst/>
          </p:spPr>
          <p:txBody>
            <a:bodyPr wrap="square" lIns="45720" tIns="45720" rIns="45720" bIns="45720" numCol="1" anchor="ctr">
              <a:noAutofit/>
            </a:bodyPr>
            <a:lstStyle/>
            <a:p>
              <a:pPr>
                <a:defRPr sz="3600">
                  <a:solidFill>
                    <a:srgbClr val="FFFFFF"/>
                  </a:solidFill>
                  <a:latin typeface="Calibri"/>
                  <a:ea typeface="Calibri"/>
                  <a:cs typeface="Calibri"/>
                  <a:sym typeface="Calibri"/>
                </a:defRPr>
              </a:pPr>
              <a:endParaRPr/>
            </a:p>
          </p:txBody>
        </p:sp>
      </p:grpSp>
      <p:cxnSp>
        <p:nvCxnSpPr>
          <p:cNvPr id="32" name="Straight Arrow Connector 31">
            <a:extLst>
              <a:ext uri="{FF2B5EF4-FFF2-40B4-BE49-F238E27FC236}">
                <a16:creationId xmlns:a16="http://schemas.microsoft.com/office/drawing/2014/main" id="{CBFF2C0B-BD05-F7E6-5FFB-07794EBE80C4}"/>
              </a:ext>
            </a:extLst>
          </p:cNvPr>
          <p:cNvCxnSpPr>
            <a:cxnSpLocks/>
          </p:cNvCxnSpPr>
          <p:nvPr/>
        </p:nvCxnSpPr>
        <p:spPr>
          <a:xfrm flipH="1">
            <a:off x="5579390" y="2067805"/>
            <a:ext cx="1305774" cy="52276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59559B2-661E-B222-D51A-088C9699D9F6}"/>
              </a:ext>
            </a:extLst>
          </p:cNvPr>
          <p:cNvCxnSpPr>
            <a:cxnSpLocks/>
          </p:cNvCxnSpPr>
          <p:nvPr/>
        </p:nvCxnSpPr>
        <p:spPr>
          <a:xfrm>
            <a:off x="7138587" y="2073675"/>
            <a:ext cx="754846" cy="51689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18" descr="Picture 18">
            <a:extLst>
              <a:ext uri="{FF2B5EF4-FFF2-40B4-BE49-F238E27FC236}">
                <a16:creationId xmlns:a16="http://schemas.microsoft.com/office/drawing/2014/main" id="{FF45BF5A-0E25-E585-F438-77B052156261}"/>
              </a:ext>
            </a:extLst>
          </p:cNvPr>
          <p:cNvPicPr>
            <a:picLocks noChangeAspect="1"/>
          </p:cNvPicPr>
          <p:nvPr/>
        </p:nvPicPr>
        <p:blipFill>
          <a:blip r:embed="rId4"/>
          <a:stretch>
            <a:fillRect/>
          </a:stretch>
        </p:blipFill>
        <p:spPr>
          <a:xfrm>
            <a:off x="3133420" y="2067805"/>
            <a:ext cx="1388071" cy="1388072"/>
          </a:xfrm>
          <a:prstGeom prst="rect">
            <a:avLst/>
          </a:prstGeom>
          <a:ln w="12700">
            <a:miter lim="400000"/>
          </a:ln>
        </p:spPr>
      </p:pic>
      <p:pic>
        <p:nvPicPr>
          <p:cNvPr id="51" name="Picture 4" descr="Picture 4">
            <a:extLst>
              <a:ext uri="{FF2B5EF4-FFF2-40B4-BE49-F238E27FC236}">
                <a16:creationId xmlns:a16="http://schemas.microsoft.com/office/drawing/2014/main" id="{D8592F7F-C423-B2C3-7842-3D5735AD76FD}"/>
              </a:ext>
            </a:extLst>
          </p:cNvPr>
          <p:cNvPicPr>
            <a:picLocks noChangeAspect="1"/>
          </p:cNvPicPr>
          <p:nvPr/>
        </p:nvPicPr>
        <p:blipFill>
          <a:blip r:embed="rId5"/>
          <a:stretch>
            <a:fillRect/>
          </a:stretch>
        </p:blipFill>
        <p:spPr>
          <a:xfrm>
            <a:off x="7523810" y="2603405"/>
            <a:ext cx="1397030" cy="1397030"/>
          </a:xfrm>
          <a:prstGeom prst="rect">
            <a:avLst/>
          </a:prstGeom>
          <a:ln w="12700">
            <a:miter lim="400000"/>
          </a:ln>
        </p:spPr>
      </p:pic>
      <p:cxnSp>
        <p:nvCxnSpPr>
          <p:cNvPr id="55" name="Straight Arrow Connector 54">
            <a:extLst>
              <a:ext uri="{FF2B5EF4-FFF2-40B4-BE49-F238E27FC236}">
                <a16:creationId xmlns:a16="http://schemas.microsoft.com/office/drawing/2014/main" id="{76B4CB5B-7996-6EC4-57F4-FED6D21ED671}"/>
              </a:ext>
            </a:extLst>
          </p:cNvPr>
          <p:cNvCxnSpPr>
            <a:cxnSpLocks/>
            <a:stCxn id="51" idx="1"/>
          </p:cNvCxnSpPr>
          <p:nvPr/>
        </p:nvCxnSpPr>
        <p:spPr>
          <a:xfrm flipH="1">
            <a:off x="6753365" y="3301920"/>
            <a:ext cx="770445" cy="4074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12011CE-132D-D716-3154-A7B021A4B409}"/>
              </a:ext>
            </a:extLst>
          </p:cNvPr>
          <p:cNvCxnSpPr>
            <a:cxnSpLocks/>
          </p:cNvCxnSpPr>
          <p:nvPr/>
        </p:nvCxnSpPr>
        <p:spPr>
          <a:xfrm flipV="1">
            <a:off x="6744903" y="3491513"/>
            <a:ext cx="770445" cy="6147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78EA968-A91E-32A6-8FAD-ED1B1DE24D8F}"/>
              </a:ext>
            </a:extLst>
          </p:cNvPr>
          <p:cNvSpPr txBox="1"/>
          <p:nvPr/>
        </p:nvSpPr>
        <p:spPr>
          <a:xfrm>
            <a:off x="5390912" y="5146470"/>
            <a:ext cx="1964512" cy="830997"/>
          </a:xfrm>
          <a:prstGeom prst="rect">
            <a:avLst/>
          </a:prstGeom>
          <a:noFill/>
        </p:spPr>
        <p:txBody>
          <a:bodyPr wrap="none" rtlCol="0">
            <a:spAutoFit/>
          </a:bodyPr>
          <a:lstStyle/>
          <a:p>
            <a:r>
              <a:rPr lang="en-US" sz="4800" dirty="0"/>
              <a:t>System</a:t>
            </a:r>
          </a:p>
        </p:txBody>
      </p:sp>
      <p:sp>
        <p:nvSpPr>
          <p:cNvPr id="455" name="TextBox 454">
            <a:extLst>
              <a:ext uri="{FF2B5EF4-FFF2-40B4-BE49-F238E27FC236}">
                <a16:creationId xmlns:a16="http://schemas.microsoft.com/office/drawing/2014/main" id="{166E79C3-CEF1-EB84-1DC9-3F7736A3DF62}"/>
              </a:ext>
            </a:extLst>
          </p:cNvPr>
          <p:cNvSpPr txBox="1"/>
          <p:nvPr/>
        </p:nvSpPr>
        <p:spPr>
          <a:xfrm>
            <a:off x="2483430" y="951571"/>
            <a:ext cx="2684133" cy="830997"/>
          </a:xfrm>
          <a:prstGeom prst="rect">
            <a:avLst/>
          </a:prstGeom>
          <a:noFill/>
        </p:spPr>
        <p:txBody>
          <a:bodyPr wrap="none" rtlCol="0">
            <a:spAutoFit/>
          </a:bodyPr>
          <a:lstStyle/>
          <a:p>
            <a:r>
              <a:rPr lang="en-US" sz="4800" dirty="0"/>
              <a:t>Operators</a:t>
            </a:r>
          </a:p>
        </p:txBody>
      </p:sp>
      <p:sp>
        <p:nvSpPr>
          <p:cNvPr id="456" name="Left Brace 455">
            <a:extLst>
              <a:ext uri="{FF2B5EF4-FFF2-40B4-BE49-F238E27FC236}">
                <a16:creationId xmlns:a16="http://schemas.microsoft.com/office/drawing/2014/main" id="{AEC83294-0A00-B37A-11C3-B150A08EB69F}"/>
              </a:ext>
            </a:extLst>
          </p:cNvPr>
          <p:cNvSpPr/>
          <p:nvPr/>
        </p:nvSpPr>
        <p:spPr>
          <a:xfrm rot="16200000">
            <a:off x="6067860" y="2328547"/>
            <a:ext cx="610618" cy="5095342"/>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4" descr="Picture 14">
            <a:extLst>
              <a:ext uri="{FF2B5EF4-FFF2-40B4-BE49-F238E27FC236}">
                <a16:creationId xmlns:a16="http://schemas.microsoft.com/office/drawing/2014/main" id="{72D3007B-04E5-E593-5524-E6DA10B616AC}"/>
              </a:ext>
            </a:extLst>
          </p:cNvPr>
          <p:cNvPicPr>
            <a:picLocks noChangeAspect="1"/>
          </p:cNvPicPr>
          <p:nvPr/>
        </p:nvPicPr>
        <p:blipFill>
          <a:blip r:embed="rId6"/>
          <a:stretch>
            <a:fillRect/>
          </a:stretch>
        </p:blipFill>
        <p:spPr>
          <a:xfrm>
            <a:off x="10069370" y="2154069"/>
            <a:ext cx="1114332" cy="1114332"/>
          </a:xfrm>
          <a:prstGeom prst="rect">
            <a:avLst/>
          </a:prstGeom>
          <a:ln w="12700">
            <a:miter lim="400000"/>
          </a:ln>
        </p:spPr>
      </p:pic>
      <p:pic>
        <p:nvPicPr>
          <p:cNvPr id="15" name="Picture 17" descr="Picture 17">
            <a:extLst>
              <a:ext uri="{FF2B5EF4-FFF2-40B4-BE49-F238E27FC236}">
                <a16:creationId xmlns:a16="http://schemas.microsoft.com/office/drawing/2014/main" id="{DAC98427-F681-8079-4CAB-924938C8359A}"/>
              </a:ext>
            </a:extLst>
          </p:cNvPr>
          <p:cNvPicPr>
            <a:picLocks noChangeAspect="1"/>
          </p:cNvPicPr>
          <p:nvPr/>
        </p:nvPicPr>
        <p:blipFill>
          <a:blip r:embed="rId7"/>
          <a:stretch>
            <a:fillRect/>
          </a:stretch>
        </p:blipFill>
        <p:spPr>
          <a:xfrm>
            <a:off x="10069370" y="3397696"/>
            <a:ext cx="1114332" cy="1114332"/>
          </a:xfrm>
          <a:prstGeom prst="rect">
            <a:avLst/>
          </a:prstGeom>
          <a:ln w="12700">
            <a:miter lim="400000"/>
          </a:ln>
        </p:spPr>
      </p:pic>
      <p:cxnSp>
        <p:nvCxnSpPr>
          <p:cNvPr id="16" name="Straight Arrow Connector 15">
            <a:extLst>
              <a:ext uri="{FF2B5EF4-FFF2-40B4-BE49-F238E27FC236}">
                <a16:creationId xmlns:a16="http://schemas.microsoft.com/office/drawing/2014/main" id="{64BC85F9-ECAB-BB4F-8D0A-8BAC5EC4D0A7}"/>
              </a:ext>
            </a:extLst>
          </p:cNvPr>
          <p:cNvCxnSpPr>
            <a:cxnSpLocks/>
            <a:stCxn id="14" idx="1"/>
          </p:cNvCxnSpPr>
          <p:nvPr/>
        </p:nvCxnSpPr>
        <p:spPr>
          <a:xfrm flipH="1">
            <a:off x="8929302" y="2711235"/>
            <a:ext cx="1140068" cy="10121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629DB9-ECF2-B7F9-E5AA-0AACA7AC6D62}"/>
              </a:ext>
            </a:extLst>
          </p:cNvPr>
          <p:cNvCxnSpPr>
            <a:cxnSpLocks/>
          </p:cNvCxnSpPr>
          <p:nvPr/>
        </p:nvCxnSpPr>
        <p:spPr>
          <a:xfrm flipV="1">
            <a:off x="8929302" y="2892084"/>
            <a:ext cx="1140068" cy="6491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520E9D4-C68F-9A81-672A-1319A1E53E54}"/>
              </a:ext>
            </a:extLst>
          </p:cNvPr>
          <p:cNvCxnSpPr>
            <a:cxnSpLocks/>
          </p:cNvCxnSpPr>
          <p:nvPr/>
        </p:nvCxnSpPr>
        <p:spPr>
          <a:xfrm flipH="1" flipV="1">
            <a:off x="8920840" y="3333297"/>
            <a:ext cx="1140068" cy="44167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69095AC-2446-5C5B-8BA0-C713DC09D626}"/>
              </a:ext>
            </a:extLst>
          </p:cNvPr>
          <p:cNvCxnSpPr>
            <a:cxnSpLocks/>
            <a:endCxn id="15" idx="1"/>
          </p:cNvCxnSpPr>
          <p:nvPr/>
        </p:nvCxnSpPr>
        <p:spPr>
          <a:xfrm>
            <a:off x="8920840" y="3477845"/>
            <a:ext cx="1148530" cy="477017"/>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28C5C77-E214-F964-3A05-9AE0A13B05CB}"/>
              </a:ext>
            </a:extLst>
          </p:cNvPr>
          <p:cNvSpPr txBox="1"/>
          <p:nvPr/>
        </p:nvSpPr>
        <p:spPr>
          <a:xfrm>
            <a:off x="9726121" y="5142752"/>
            <a:ext cx="1570366" cy="830997"/>
          </a:xfrm>
          <a:prstGeom prst="rect">
            <a:avLst/>
          </a:prstGeom>
          <a:noFill/>
        </p:spPr>
        <p:txBody>
          <a:bodyPr wrap="none" rtlCol="0">
            <a:spAutoFit/>
          </a:bodyPr>
          <a:lstStyle/>
          <a:p>
            <a:r>
              <a:rPr lang="en-US" sz="4800" dirty="0"/>
              <a:t>Users</a:t>
            </a:r>
          </a:p>
        </p:txBody>
      </p:sp>
      <p:pic>
        <p:nvPicPr>
          <p:cNvPr id="28" name="Picture 27">
            <a:extLst>
              <a:ext uri="{FF2B5EF4-FFF2-40B4-BE49-F238E27FC236}">
                <a16:creationId xmlns:a16="http://schemas.microsoft.com/office/drawing/2014/main" id="{23982592-5DCF-8AEB-CAEB-C7802D22949A}"/>
              </a:ext>
            </a:extLst>
          </p:cNvPr>
          <p:cNvPicPr>
            <a:picLocks noChangeAspect="1"/>
          </p:cNvPicPr>
          <p:nvPr/>
        </p:nvPicPr>
        <p:blipFill>
          <a:blip r:embed="rId8"/>
          <a:stretch>
            <a:fillRect/>
          </a:stretch>
        </p:blipFill>
        <p:spPr>
          <a:xfrm>
            <a:off x="2025434" y="3716353"/>
            <a:ext cx="2146300" cy="1066800"/>
          </a:xfrm>
          <a:prstGeom prst="rect">
            <a:avLst/>
          </a:prstGeom>
        </p:spPr>
      </p:pic>
      <p:sp>
        <p:nvSpPr>
          <p:cNvPr id="29" name="TextBox 28">
            <a:extLst>
              <a:ext uri="{FF2B5EF4-FFF2-40B4-BE49-F238E27FC236}">
                <a16:creationId xmlns:a16="http://schemas.microsoft.com/office/drawing/2014/main" id="{332370A0-F0F5-C876-834E-0200EE8691DA}"/>
              </a:ext>
            </a:extLst>
          </p:cNvPr>
          <p:cNvSpPr txBox="1"/>
          <p:nvPr/>
        </p:nvSpPr>
        <p:spPr>
          <a:xfrm>
            <a:off x="2025434" y="5140067"/>
            <a:ext cx="1771511" cy="830997"/>
          </a:xfrm>
          <a:prstGeom prst="rect">
            <a:avLst/>
          </a:prstGeom>
          <a:noFill/>
        </p:spPr>
        <p:txBody>
          <a:bodyPr wrap="none" rtlCol="0">
            <a:spAutoFit/>
          </a:bodyPr>
          <a:lstStyle/>
          <a:p>
            <a:r>
              <a:rPr lang="en-US" sz="4800" dirty="0"/>
              <a:t>Assets</a:t>
            </a:r>
          </a:p>
        </p:txBody>
      </p:sp>
      <p:pic>
        <p:nvPicPr>
          <p:cNvPr id="30" name="Picture 29">
            <a:extLst>
              <a:ext uri="{FF2B5EF4-FFF2-40B4-BE49-F238E27FC236}">
                <a16:creationId xmlns:a16="http://schemas.microsoft.com/office/drawing/2014/main" id="{872BA634-ADE2-346B-8136-BDC410C0A90B}"/>
              </a:ext>
            </a:extLst>
          </p:cNvPr>
          <p:cNvPicPr>
            <a:picLocks noChangeAspect="1"/>
          </p:cNvPicPr>
          <p:nvPr/>
        </p:nvPicPr>
        <p:blipFill>
          <a:blip r:embed="rId9"/>
          <a:stretch>
            <a:fillRect/>
          </a:stretch>
        </p:blipFill>
        <p:spPr>
          <a:xfrm>
            <a:off x="6344450" y="837819"/>
            <a:ext cx="1229986" cy="1229986"/>
          </a:xfrm>
          <a:prstGeom prst="rect">
            <a:avLst/>
          </a:prstGeom>
          <a:ln w="76200">
            <a:solidFill>
              <a:srgbClr val="FFC000"/>
            </a:solidFill>
          </a:ln>
        </p:spPr>
      </p:pic>
      <p:sp>
        <p:nvSpPr>
          <p:cNvPr id="31" name="TextBox 30">
            <a:extLst>
              <a:ext uri="{FF2B5EF4-FFF2-40B4-BE49-F238E27FC236}">
                <a16:creationId xmlns:a16="http://schemas.microsoft.com/office/drawing/2014/main" id="{07CDB09C-42BA-266D-A1E2-4D93504B0466}"/>
              </a:ext>
            </a:extLst>
          </p:cNvPr>
          <p:cNvSpPr txBox="1"/>
          <p:nvPr/>
        </p:nvSpPr>
        <p:spPr>
          <a:xfrm>
            <a:off x="7722428" y="866773"/>
            <a:ext cx="2200346" cy="830997"/>
          </a:xfrm>
          <a:prstGeom prst="rect">
            <a:avLst/>
          </a:prstGeom>
          <a:noFill/>
        </p:spPr>
        <p:txBody>
          <a:bodyPr wrap="none" rtlCol="0">
            <a:spAutoFit/>
          </a:bodyPr>
          <a:lstStyle/>
          <a:p>
            <a:r>
              <a:rPr lang="en-US" sz="4800" dirty="0"/>
              <a:t>Builders</a:t>
            </a:r>
          </a:p>
        </p:txBody>
      </p:sp>
      <p:pic>
        <p:nvPicPr>
          <p:cNvPr id="2" name="Picture 1">
            <a:extLst>
              <a:ext uri="{FF2B5EF4-FFF2-40B4-BE49-F238E27FC236}">
                <a16:creationId xmlns:a16="http://schemas.microsoft.com/office/drawing/2014/main" id="{7A85E618-07B1-9667-2F86-5CB0A53AC257}"/>
              </a:ext>
            </a:extLst>
          </p:cNvPr>
          <p:cNvPicPr>
            <a:picLocks noChangeAspect="1"/>
          </p:cNvPicPr>
          <p:nvPr/>
        </p:nvPicPr>
        <p:blipFill>
          <a:blip r:embed="rId10"/>
          <a:stretch>
            <a:fillRect/>
          </a:stretch>
        </p:blipFill>
        <p:spPr>
          <a:xfrm>
            <a:off x="425492" y="2983805"/>
            <a:ext cx="1602185" cy="1734597"/>
          </a:xfrm>
          <a:prstGeom prst="rect">
            <a:avLst/>
          </a:prstGeom>
        </p:spPr>
      </p:pic>
      <p:sp>
        <p:nvSpPr>
          <p:cNvPr id="3" name="TextBox 2">
            <a:extLst>
              <a:ext uri="{FF2B5EF4-FFF2-40B4-BE49-F238E27FC236}">
                <a16:creationId xmlns:a16="http://schemas.microsoft.com/office/drawing/2014/main" id="{D30E0FEE-386A-2EBD-215B-D3F74D6A6165}"/>
              </a:ext>
            </a:extLst>
          </p:cNvPr>
          <p:cNvSpPr txBox="1"/>
          <p:nvPr/>
        </p:nvSpPr>
        <p:spPr>
          <a:xfrm>
            <a:off x="468426" y="2374707"/>
            <a:ext cx="2488502" cy="830997"/>
          </a:xfrm>
          <a:prstGeom prst="rect">
            <a:avLst/>
          </a:prstGeom>
          <a:noFill/>
        </p:spPr>
        <p:txBody>
          <a:bodyPr wrap="none" rtlCol="0">
            <a:spAutoFit/>
          </a:bodyPr>
          <a:lstStyle/>
          <a:p>
            <a:r>
              <a:rPr lang="en-US" sz="4800" dirty="0">
                <a:solidFill>
                  <a:srgbClr val="FF0000"/>
                </a:solidFill>
              </a:rPr>
              <a:t>Attackers</a:t>
            </a:r>
          </a:p>
        </p:txBody>
      </p:sp>
      <p:pic>
        <p:nvPicPr>
          <p:cNvPr id="4" name="Picture 2" descr="Firewall symbol | Free SVG">
            <a:extLst>
              <a:ext uri="{FF2B5EF4-FFF2-40B4-BE49-F238E27FC236}">
                <a16:creationId xmlns:a16="http://schemas.microsoft.com/office/drawing/2014/main" id="{5F4BD85C-11B9-7E51-94E8-D191DB46D3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6909" y="2806312"/>
            <a:ext cx="1397030" cy="1397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AF61F14-8394-5B76-020F-30937B693122}"/>
              </a:ext>
            </a:extLst>
          </p:cNvPr>
          <p:cNvPicPr>
            <a:picLocks noChangeAspect="1"/>
          </p:cNvPicPr>
          <p:nvPr/>
        </p:nvPicPr>
        <p:blipFill>
          <a:blip r:embed="rId9"/>
          <a:stretch>
            <a:fillRect/>
          </a:stretch>
        </p:blipFill>
        <p:spPr>
          <a:xfrm>
            <a:off x="7880497" y="4552488"/>
            <a:ext cx="1229986" cy="1229986"/>
          </a:xfrm>
          <a:prstGeom prst="rect">
            <a:avLst/>
          </a:prstGeom>
          <a:ln w="76200">
            <a:solidFill>
              <a:srgbClr val="92D050"/>
            </a:solidFill>
          </a:ln>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F844990E-5B5C-B340-0C44-87B5181A6A2C}"/>
              </a:ext>
            </a:extLst>
          </p:cNvPr>
          <p:cNvSpPr txBox="1"/>
          <p:nvPr/>
        </p:nvSpPr>
        <p:spPr>
          <a:xfrm>
            <a:off x="6227861" y="5954931"/>
            <a:ext cx="3792128" cy="830997"/>
          </a:xfrm>
          <a:prstGeom prst="rect">
            <a:avLst/>
          </a:prstGeom>
          <a:noFill/>
        </p:spPr>
        <p:txBody>
          <a:bodyPr wrap="none" rtlCol="0">
            <a:spAutoFit/>
          </a:bodyPr>
          <a:lstStyle/>
          <a:p>
            <a:r>
              <a:rPr lang="en-US" sz="4800" dirty="0"/>
              <a:t>Cyber Builders</a:t>
            </a:r>
          </a:p>
        </p:txBody>
      </p:sp>
      <p:cxnSp>
        <p:nvCxnSpPr>
          <p:cNvPr id="7" name="Straight Arrow Connector 6">
            <a:extLst>
              <a:ext uri="{FF2B5EF4-FFF2-40B4-BE49-F238E27FC236}">
                <a16:creationId xmlns:a16="http://schemas.microsoft.com/office/drawing/2014/main" id="{CCDD6FCB-EF77-ACDA-3549-DC7E6E558CD0}"/>
              </a:ext>
            </a:extLst>
          </p:cNvPr>
          <p:cNvCxnSpPr>
            <a:cxnSpLocks/>
          </p:cNvCxnSpPr>
          <p:nvPr/>
        </p:nvCxnSpPr>
        <p:spPr>
          <a:xfrm flipH="1" flipV="1">
            <a:off x="7355424" y="3838271"/>
            <a:ext cx="627985" cy="660735"/>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4" descr="Eval-O-Meter | Free SVG">
            <a:extLst>
              <a:ext uri="{FF2B5EF4-FFF2-40B4-BE49-F238E27FC236}">
                <a16:creationId xmlns:a16="http://schemas.microsoft.com/office/drawing/2014/main" id="{7AC1F163-8018-C9FD-6428-BC9276DE1F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9995" y="3395179"/>
            <a:ext cx="1360501" cy="136050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BF6E57A1-4954-AD26-0EDD-6ACCBD6BC9B0}"/>
              </a:ext>
            </a:extLst>
          </p:cNvPr>
          <p:cNvCxnSpPr>
            <a:cxnSpLocks/>
          </p:cNvCxnSpPr>
          <p:nvPr/>
        </p:nvCxnSpPr>
        <p:spPr>
          <a:xfrm flipH="1" flipV="1">
            <a:off x="6690496" y="4451058"/>
            <a:ext cx="1165329" cy="50567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95A432B-44CC-2ABD-4164-AE1798EE7EB2}"/>
              </a:ext>
            </a:extLst>
          </p:cNvPr>
          <p:cNvPicPr>
            <a:picLocks noChangeAspect="1"/>
          </p:cNvPicPr>
          <p:nvPr/>
        </p:nvPicPr>
        <p:blipFill>
          <a:blip r:embed="rId10"/>
          <a:stretch>
            <a:fillRect/>
          </a:stretch>
        </p:blipFill>
        <p:spPr>
          <a:xfrm>
            <a:off x="10227561" y="2059809"/>
            <a:ext cx="767562" cy="830996"/>
          </a:xfrm>
          <a:prstGeom prst="rect">
            <a:avLst/>
          </a:prstGeom>
        </p:spPr>
      </p:pic>
      <p:pic>
        <p:nvPicPr>
          <p:cNvPr id="13" name="Picture 12">
            <a:extLst>
              <a:ext uri="{FF2B5EF4-FFF2-40B4-BE49-F238E27FC236}">
                <a16:creationId xmlns:a16="http://schemas.microsoft.com/office/drawing/2014/main" id="{7FD597F6-C918-D370-066E-1F75C4FE5EF7}"/>
              </a:ext>
            </a:extLst>
          </p:cNvPr>
          <p:cNvPicPr>
            <a:picLocks noChangeAspect="1"/>
          </p:cNvPicPr>
          <p:nvPr/>
        </p:nvPicPr>
        <p:blipFill>
          <a:blip r:embed="rId10"/>
          <a:stretch>
            <a:fillRect/>
          </a:stretch>
        </p:blipFill>
        <p:spPr>
          <a:xfrm>
            <a:off x="3676726" y="1885019"/>
            <a:ext cx="783815" cy="848593"/>
          </a:xfrm>
          <a:prstGeom prst="rect">
            <a:avLst/>
          </a:prstGeom>
        </p:spPr>
      </p:pic>
      <p:pic>
        <p:nvPicPr>
          <p:cNvPr id="18" name="Picture 17">
            <a:extLst>
              <a:ext uri="{FF2B5EF4-FFF2-40B4-BE49-F238E27FC236}">
                <a16:creationId xmlns:a16="http://schemas.microsoft.com/office/drawing/2014/main" id="{620D0956-0059-BAC8-CE3D-DE4733FF6601}"/>
              </a:ext>
            </a:extLst>
          </p:cNvPr>
          <p:cNvPicPr>
            <a:picLocks noChangeAspect="1"/>
          </p:cNvPicPr>
          <p:nvPr/>
        </p:nvPicPr>
        <p:blipFill>
          <a:blip r:embed="rId10"/>
          <a:stretch>
            <a:fillRect/>
          </a:stretch>
        </p:blipFill>
        <p:spPr>
          <a:xfrm>
            <a:off x="5777375" y="1790463"/>
            <a:ext cx="869754" cy="941635"/>
          </a:xfrm>
          <a:prstGeom prst="rect">
            <a:avLst/>
          </a:prstGeom>
        </p:spPr>
      </p:pic>
      <p:pic>
        <p:nvPicPr>
          <p:cNvPr id="19" name="Picture 18">
            <a:extLst>
              <a:ext uri="{FF2B5EF4-FFF2-40B4-BE49-F238E27FC236}">
                <a16:creationId xmlns:a16="http://schemas.microsoft.com/office/drawing/2014/main" id="{ED8D5B81-2484-F0A3-F7E7-2A695F4B2E41}"/>
              </a:ext>
            </a:extLst>
          </p:cNvPr>
          <p:cNvPicPr>
            <a:picLocks noChangeAspect="1"/>
          </p:cNvPicPr>
          <p:nvPr/>
        </p:nvPicPr>
        <p:blipFill>
          <a:blip r:embed="rId10"/>
          <a:stretch>
            <a:fillRect/>
          </a:stretch>
        </p:blipFill>
        <p:spPr>
          <a:xfrm>
            <a:off x="7996642" y="2766826"/>
            <a:ext cx="891580" cy="965264"/>
          </a:xfrm>
          <a:prstGeom prst="rect">
            <a:avLst/>
          </a:prstGeom>
        </p:spPr>
      </p:pic>
      <p:pic>
        <p:nvPicPr>
          <p:cNvPr id="22" name="Picture 21">
            <a:extLst>
              <a:ext uri="{FF2B5EF4-FFF2-40B4-BE49-F238E27FC236}">
                <a16:creationId xmlns:a16="http://schemas.microsoft.com/office/drawing/2014/main" id="{519CA1E4-CD3A-E3A7-4246-3410009F3772}"/>
              </a:ext>
            </a:extLst>
          </p:cNvPr>
          <p:cNvPicPr>
            <a:picLocks noChangeAspect="1"/>
          </p:cNvPicPr>
          <p:nvPr/>
        </p:nvPicPr>
        <p:blipFill>
          <a:blip r:embed="rId10"/>
          <a:stretch>
            <a:fillRect/>
          </a:stretch>
        </p:blipFill>
        <p:spPr>
          <a:xfrm>
            <a:off x="6323479" y="2598924"/>
            <a:ext cx="859771" cy="930827"/>
          </a:xfrm>
          <a:prstGeom prst="rect">
            <a:avLst/>
          </a:prstGeom>
        </p:spPr>
      </p:pic>
      <p:pic>
        <p:nvPicPr>
          <p:cNvPr id="23" name="Picture 22">
            <a:extLst>
              <a:ext uri="{FF2B5EF4-FFF2-40B4-BE49-F238E27FC236}">
                <a16:creationId xmlns:a16="http://schemas.microsoft.com/office/drawing/2014/main" id="{A1EB8F5D-28F6-62D0-9A5F-E9EAF5C54510}"/>
              </a:ext>
            </a:extLst>
          </p:cNvPr>
          <p:cNvPicPr>
            <a:picLocks noChangeAspect="1"/>
          </p:cNvPicPr>
          <p:nvPr/>
        </p:nvPicPr>
        <p:blipFill>
          <a:blip r:embed="rId10"/>
          <a:stretch>
            <a:fillRect/>
          </a:stretch>
        </p:blipFill>
        <p:spPr>
          <a:xfrm>
            <a:off x="6900826" y="733111"/>
            <a:ext cx="614522" cy="665309"/>
          </a:xfrm>
          <a:prstGeom prst="rect">
            <a:avLst/>
          </a:prstGeom>
        </p:spPr>
      </p:pic>
      <p:pic>
        <p:nvPicPr>
          <p:cNvPr id="24" name="Picture 23">
            <a:extLst>
              <a:ext uri="{FF2B5EF4-FFF2-40B4-BE49-F238E27FC236}">
                <a16:creationId xmlns:a16="http://schemas.microsoft.com/office/drawing/2014/main" id="{6D42A8EF-3B0D-4F15-3AB1-B0069D978CAA}"/>
              </a:ext>
            </a:extLst>
          </p:cNvPr>
          <p:cNvPicPr>
            <a:picLocks noChangeAspect="1"/>
          </p:cNvPicPr>
          <p:nvPr/>
        </p:nvPicPr>
        <p:blipFill>
          <a:blip r:embed="rId10"/>
          <a:stretch>
            <a:fillRect/>
          </a:stretch>
        </p:blipFill>
        <p:spPr>
          <a:xfrm>
            <a:off x="7429200" y="3919267"/>
            <a:ext cx="614522" cy="665309"/>
          </a:xfrm>
          <a:prstGeom prst="rect">
            <a:avLst/>
          </a:prstGeom>
        </p:spPr>
      </p:pic>
      <p:pic>
        <p:nvPicPr>
          <p:cNvPr id="25" name="Picture 2" descr="Firewall symbol | Free SVG">
            <a:extLst>
              <a:ext uri="{FF2B5EF4-FFF2-40B4-BE49-F238E27FC236}">
                <a16:creationId xmlns:a16="http://schemas.microsoft.com/office/drawing/2014/main" id="{F708952B-244C-4147-3DCD-5CB5E96FBF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11701" y="3998213"/>
            <a:ext cx="1397030" cy="139703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Arrow Connector 32">
            <a:extLst>
              <a:ext uri="{FF2B5EF4-FFF2-40B4-BE49-F238E27FC236}">
                <a16:creationId xmlns:a16="http://schemas.microsoft.com/office/drawing/2014/main" id="{716EDD09-E45D-B529-CCE1-CCB91FB769FC}"/>
              </a:ext>
            </a:extLst>
          </p:cNvPr>
          <p:cNvCxnSpPr>
            <a:cxnSpLocks/>
          </p:cNvCxnSpPr>
          <p:nvPr/>
        </p:nvCxnSpPr>
        <p:spPr>
          <a:xfrm flipV="1">
            <a:off x="9915542" y="4082170"/>
            <a:ext cx="527293" cy="68298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9D0F4A7-F8BB-27C6-E47E-DC5E585F3870}"/>
              </a:ext>
            </a:extLst>
          </p:cNvPr>
          <p:cNvPicPr>
            <a:picLocks noChangeAspect="1"/>
          </p:cNvPicPr>
          <p:nvPr/>
        </p:nvPicPr>
        <p:blipFill>
          <a:blip r:embed="rId10"/>
          <a:stretch>
            <a:fillRect/>
          </a:stretch>
        </p:blipFill>
        <p:spPr>
          <a:xfrm>
            <a:off x="9292074" y="4305919"/>
            <a:ext cx="1027948" cy="1112903"/>
          </a:xfrm>
          <a:prstGeom prst="rect">
            <a:avLst/>
          </a:prstGeom>
        </p:spPr>
      </p:pic>
    </p:spTree>
    <p:extLst>
      <p:ext uri="{BB962C8B-B14F-4D97-AF65-F5344CB8AC3E}">
        <p14:creationId xmlns:p14="http://schemas.microsoft.com/office/powerpoint/2010/main" val="154944236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dissolve">
                                      <p:cBhvr>
                                        <p:cTn id="15" dur="500"/>
                                        <p:tgtEl>
                                          <p:spTgt spid="33"/>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ssolve">
                                      <p:cBhvr>
                                        <p:cTn id="35" dur="500"/>
                                        <p:tgtEl>
                                          <p:spTgt spid="23"/>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7C94C08-6C4E-6B2F-F2B2-7DD8F2BA239B}"/>
            </a:ext>
          </a:extLst>
        </p:cNvPr>
        <p:cNvGrpSpPr/>
        <p:nvPr/>
      </p:nvGrpSpPr>
      <p:grpSpPr>
        <a:xfrm>
          <a:off x="0" y="0"/>
          <a:ext cx="0" cy="0"/>
          <a:chOff x="0" y="0"/>
          <a:chExt cx="0" cy="0"/>
        </a:xfrm>
      </p:grpSpPr>
      <p:grpSp>
        <p:nvGrpSpPr>
          <p:cNvPr id="435" name="Group 7">
            <a:extLst>
              <a:ext uri="{FF2B5EF4-FFF2-40B4-BE49-F238E27FC236}">
                <a16:creationId xmlns:a16="http://schemas.microsoft.com/office/drawing/2014/main" id="{CD45066F-264D-2CD1-107C-79E00F4E306E}"/>
              </a:ext>
            </a:extLst>
          </p:cNvPr>
          <p:cNvGrpSpPr/>
          <p:nvPr/>
        </p:nvGrpSpPr>
        <p:grpSpPr>
          <a:xfrm>
            <a:off x="3903865" y="2592255"/>
            <a:ext cx="2841038" cy="1921461"/>
            <a:chOff x="0" y="0"/>
            <a:chExt cx="7332777" cy="5499584"/>
          </a:xfrm>
        </p:grpSpPr>
        <p:pic>
          <p:nvPicPr>
            <p:cNvPr id="433" name="Picture 5" descr="Picture 5">
              <a:extLst>
                <a:ext uri="{FF2B5EF4-FFF2-40B4-BE49-F238E27FC236}">
                  <a16:creationId xmlns:a16="http://schemas.microsoft.com/office/drawing/2014/main" id="{E2B6C527-F6DF-1755-E3D8-C22208B60D37}"/>
                </a:ext>
              </a:extLst>
            </p:cNvPr>
            <p:cNvPicPr>
              <a:picLocks noChangeAspect="1"/>
            </p:cNvPicPr>
            <p:nvPr/>
          </p:nvPicPr>
          <p:blipFill>
            <a:blip r:embed="rId3"/>
            <a:stretch>
              <a:fillRect/>
            </a:stretch>
          </p:blipFill>
          <p:spPr>
            <a:xfrm>
              <a:off x="0" y="0"/>
              <a:ext cx="7332778" cy="5499585"/>
            </a:xfrm>
            <a:prstGeom prst="rect">
              <a:avLst/>
            </a:prstGeom>
            <a:ln w="12700" cap="flat">
              <a:noFill/>
              <a:miter lim="400000"/>
            </a:ln>
            <a:effectLst/>
          </p:spPr>
        </p:pic>
        <p:sp>
          <p:nvSpPr>
            <p:cNvPr id="434" name="Rectangle 6">
              <a:extLst>
                <a:ext uri="{FF2B5EF4-FFF2-40B4-BE49-F238E27FC236}">
                  <a16:creationId xmlns:a16="http://schemas.microsoft.com/office/drawing/2014/main" id="{49F0FC08-CD96-9935-C367-88C2E0605720}"/>
                </a:ext>
              </a:extLst>
            </p:cNvPr>
            <p:cNvSpPr/>
            <p:nvPr/>
          </p:nvSpPr>
          <p:spPr>
            <a:xfrm>
              <a:off x="50923" y="4986242"/>
              <a:ext cx="7279439" cy="508511"/>
            </a:xfrm>
            <a:prstGeom prst="rect">
              <a:avLst/>
            </a:prstGeom>
            <a:solidFill>
              <a:srgbClr val="FFFFFF"/>
            </a:solidFill>
            <a:ln w="12700" cap="flat">
              <a:solidFill>
                <a:srgbClr val="FFFFFF"/>
              </a:solidFill>
              <a:prstDash val="solid"/>
              <a:miter lim="800000"/>
            </a:ln>
            <a:effectLst/>
          </p:spPr>
          <p:txBody>
            <a:bodyPr wrap="square" lIns="45720" tIns="45720" rIns="45720" bIns="45720" numCol="1" anchor="ctr">
              <a:noAutofit/>
            </a:bodyPr>
            <a:lstStyle/>
            <a:p>
              <a:pPr>
                <a:defRPr sz="3600">
                  <a:solidFill>
                    <a:srgbClr val="FFFFFF"/>
                  </a:solidFill>
                  <a:latin typeface="Calibri"/>
                  <a:ea typeface="Calibri"/>
                  <a:cs typeface="Calibri"/>
                  <a:sym typeface="Calibri"/>
                </a:defRPr>
              </a:pPr>
              <a:endParaRPr/>
            </a:p>
          </p:txBody>
        </p:sp>
      </p:grpSp>
      <p:cxnSp>
        <p:nvCxnSpPr>
          <p:cNvPr id="32" name="Straight Arrow Connector 31">
            <a:extLst>
              <a:ext uri="{FF2B5EF4-FFF2-40B4-BE49-F238E27FC236}">
                <a16:creationId xmlns:a16="http://schemas.microsoft.com/office/drawing/2014/main" id="{B13BD7C4-E044-9E32-8F3A-6B0027F1733F}"/>
              </a:ext>
            </a:extLst>
          </p:cNvPr>
          <p:cNvCxnSpPr>
            <a:cxnSpLocks/>
          </p:cNvCxnSpPr>
          <p:nvPr/>
        </p:nvCxnSpPr>
        <p:spPr>
          <a:xfrm flipH="1">
            <a:off x="5579390" y="2067805"/>
            <a:ext cx="1305774" cy="52276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48F202B-73B0-6701-E9C1-B99ECB413123}"/>
              </a:ext>
            </a:extLst>
          </p:cNvPr>
          <p:cNvCxnSpPr>
            <a:cxnSpLocks/>
          </p:cNvCxnSpPr>
          <p:nvPr/>
        </p:nvCxnSpPr>
        <p:spPr>
          <a:xfrm>
            <a:off x="7138587" y="2073675"/>
            <a:ext cx="754846" cy="51689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18" descr="Picture 18">
            <a:extLst>
              <a:ext uri="{FF2B5EF4-FFF2-40B4-BE49-F238E27FC236}">
                <a16:creationId xmlns:a16="http://schemas.microsoft.com/office/drawing/2014/main" id="{0A3B85B9-FC26-D56A-81C0-F44E210B0C4A}"/>
              </a:ext>
            </a:extLst>
          </p:cNvPr>
          <p:cNvPicPr>
            <a:picLocks noChangeAspect="1"/>
          </p:cNvPicPr>
          <p:nvPr/>
        </p:nvPicPr>
        <p:blipFill>
          <a:blip r:embed="rId4"/>
          <a:stretch>
            <a:fillRect/>
          </a:stretch>
        </p:blipFill>
        <p:spPr>
          <a:xfrm>
            <a:off x="3133420" y="2067805"/>
            <a:ext cx="1388071" cy="1388072"/>
          </a:xfrm>
          <a:prstGeom prst="rect">
            <a:avLst/>
          </a:prstGeom>
          <a:ln w="12700">
            <a:miter lim="400000"/>
          </a:ln>
        </p:spPr>
      </p:pic>
      <p:pic>
        <p:nvPicPr>
          <p:cNvPr id="51" name="Picture 4" descr="Picture 4">
            <a:extLst>
              <a:ext uri="{FF2B5EF4-FFF2-40B4-BE49-F238E27FC236}">
                <a16:creationId xmlns:a16="http://schemas.microsoft.com/office/drawing/2014/main" id="{0BC28403-65B9-20B9-F817-7AB0225F7764}"/>
              </a:ext>
            </a:extLst>
          </p:cNvPr>
          <p:cNvPicPr>
            <a:picLocks noChangeAspect="1"/>
          </p:cNvPicPr>
          <p:nvPr/>
        </p:nvPicPr>
        <p:blipFill>
          <a:blip r:embed="rId5"/>
          <a:stretch>
            <a:fillRect/>
          </a:stretch>
        </p:blipFill>
        <p:spPr>
          <a:xfrm>
            <a:off x="7523810" y="2603405"/>
            <a:ext cx="1397030" cy="1397030"/>
          </a:xfrm>
          <a:prstGeom prst="rect">
            <a:avLst/>
          </a:prstGeom>
          <a:ln w="12700">
            <a:miter lim="400000"/>
          </a:ln>
        </p:spPr>
      </p:pic>
      <p:cxnSp>
        <p:nvCxnSpPr>
          <p:cNvPr id="55" name="Straight Arrow Connector 54">
            <a:extLst>
              <a:ext uri="{FF2B5EF4-FFF2-40B4-BE49-F238E27FC236}">
                <a16:creationId xmlns:a16="http://schemas.microsoft.com/office/drawing/2014/main" id="{465537C6-D43A-47C4-3163-699773C19A36}"/>
              </a:ext>
            </a:extLst>
          </p:cNvPr>
          <p:cNvCxnSpPr>
            <a:cxnSpLocks/>
            <a:stCxn id="51" idx="1"/>
          </p:cNvCxnSpPr>
          <p:nvPr/>
        </p:nvCxnSpPr>
        <p:spPr>
          <a:xfrm flipH="1">
            <a:off x="6753365" y="3301920"/>
            <a:ext cx="770445" cy="4074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8D6DF9E-777C-5346-9C03-2430E9B8FF91}"/>
              </a:ext>
            </a:extLst>
          </p:cNvPr>
          <p:cNvCxnSpPr>
            <a:cxnSpLocks/>
          </p:cNvCxnSpPr>
          <p:nvPr/>
        </p:nvCxnSpPr>
        <p:spPr>
          <a:xfrm flipV="1">
            <a:off x="6744903" y="3491513"/>
            <a:ext cx="770445" cy="6147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D1D50EE-FBD7-0920-4CC8-DE188C3967FC}"/>
              </a:ext>
            </a:extLst>
          </p:cNvPr>
          <p:cNvSpPr txBox="1"/>
          <p:nvPr/>
        </p:nvSpPr>
        <p:spPr>
          <a:xfrm>
            <a:off x="5390912" y="5146470"/>
            <a:ext cx="1964512" cy="830997"/>
          </a:xfrm>
          <a:prstGeom prst="rect">
            <a:avLst/>
          </a:prstGeom>
          <a:noFill/>
        </p:spPr>
        <p:txBody>
          <a:bodyPr wrap="none" rtlCol="0">
            <a:spAutoFit/>
          </a:bodyPr>
          <a:lstStyle/>
          <a:p>
            <a:r>
              <a:rPr lang="en-US" sz="4800" dirty="0"/>
              <a:t>System</a:t>
            </a:r>
          </a:p>
        </p:txBody>
      </p:sp>
      <p:sp>
        <p:nvSpPr>
          <p:cNvPr id="455" name="TextBox 454">
            <a:extLst>
              <a:ext uri="{FF2B5EF4-FFF2-40B4-BE49-F238E27FC236}">
                <a16:creationId xmlns:a16="http://schemas.microsoft.com/office/drawing/2014/main" id="{01DF6C07-BC99-5351-B7CA-F2347AFCE633}"/>
              </a:ext>
            </a:extLst>
          </p:cNvPr>
          <p:cNvSpPr txBox="1"/>
          <p:nvPr/>
        </p:nvSpPr>
        <p:spPr>
          <a:xfrm>
            <a:off x="2483430" y="951571"/>
            <a:ext cx="2684133" cy="830997"/>
          </a:xfrm>
          <a:prstGeom prst="rect">
            <a:avLst/>
          </a:prstGeom>
          <a:noFill/>
        </p:spPr>
        <p:txBody>
          <a:bodyPr wrap="none" rtlCol="0">
            <a:spAutoFit/>
          </a:bodyPr>
          <a:lstStyle/>
          <a:p>
            <a:r>
              <a:rPr lang="en-US" sz="4800" dirty="0"/>
              <a:t>Operators</a:t>
            </a:r>
          </a:p>
        </p:txBody>
      </p:sp>
      <p:sp>
        <p:nvSpPr>
          <p:cNvPr id="456" name="Left Brace 455">
            <a:extLst>
              <a:ext uri="{FF2B5EF4-FFF2-40B4-BE49-F238E27FC236}">
                <a16:creationId xmlns:a16="http://schemas.microsoft.com/office/drawing/2014/main" id="{40FBADA8-64C9-65CA-ECF9-99DC8156ABCB}"/>
              </a:ext>
            </a:extLst>
          </p:cNvPr>
          <p:cNvSpPr/>
          <p:nvPr/>
        </p:nvSpPr>
        <p:spPr>
          <a:xfrm rot="16200000">
            <a:off x="6067860" y="2328547"/>
            <a:ext cx="610618" cy="5095342"/>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4" descr="Picture 14">
            <a:extLst>
              <a:ext uri="{FF2B5EF4-FFF2-40B4-BE49-F238E27FC236}">
                <a16:creationId xmlns:a16="http://schemas.microsoft.com/office/drawing/2014/main" id="{DA759491-ADF5-CA0D-1FC1-861AE05D5FD9}"/>
              </a:ext>
            </a:extLst>
          </p:cNvPr>
          <p:cNvPicPr>
            <a:picLocks noChangeAspect="1"/>
          </p:cNvPicPr>
          <p:nvPr/>
        </p:nvPicPr>
        <p:blipFill>
          <a:blip r:embed="rId6"/>
          <a:stretch>
            <a:fillRect/>
          </a:stretch>
        </p:blipFill>
        <p:spPr>
          <a:xfrm>
            <a:off x="10069370" y="2154069"/>
            <a:ext cx="1114332" cy="1114332"/>
          </a:xfrm>
          <a:prstGeom prst="rect">
            <a:avLst/>
          </a:prstGeom>
          <a:ln w="12700">
            <a:miter lim="400000"/>
          </a:ln>
        </p:spPr>
      </p:pic>
      <p:pic>
        <p:nvPicPr>
          <p:cNvPr id="15" name="Picture 17" descr="Picture 17">
            <a:extLst>
              <a:ext uri="{FF2B5EF4-FFF2-40B4-BE49-F238E27FC236}">
                <a16:creationId xmlns:a16="http://schemas.microsoft.com/office/drawing/2014/main" id="{DA864ABD-17CA-9352-9872-2FC364E38123}"/>
              </a:ext>
            </a:extLst>
          </p:cNvPr>
          <p:cNvPicPr>
            <a:picLocks noChangeAspect="1"/>
          </p:cNvPicPr>
          <p:nvPr/>
        </p:nvPicPr>
        <p:blipFill>
          <a:blip r:embed="rId7"/>
          <a:stretch>
            <a:fillRect/>
          </a:stretch>
        </p:blipFill>
        <p:spPr>
          <a:xfrm>
            <a:off x="10069370" y="3397696"/>
            <a:ext cx="1114332" cy="1114332"/>
          </a:xfrm>
          <a:prstGeom prst="rect">
            <a:avLst/>
          </a:prstGeom>
          <a:ln w="12700">
            <a:miter lim="400000"/>
          </a:ln>
        </p:spPr>
      </p:pic>
      <p:cxnSp>
        <p:nvCxnSpPr>
          <p:cNvPr id="16" name="Straight Arrow Connector 15">
            <a:extLst>
              <a:ext uri="{FF2B5EF4-FFF2-40B4-BE49-F238E27FC236}">
                <a16:creationId xmlns:a16="http://schemas.microsoft.com/office/drawing/2014/main" id="{6792CF25-BC89-4D3D-7B72-9528FA8AB1D7}"/>
              </a:ext>
            </a:extLst>
          </p:cNvPr>
          <p:cNvCxnSpPr>
            <a:cxnSpLocks/>
            <a:stCxn id="14" idx="1"/>
          </p:cNvCxnSpPr>
          <p:nvPr/>
        </p:nvCxnSpPr>
        <p:spPr>
          <a:xfrm flipH="1">
            <a:off x="8929302" y="2711235"/>
            <a:ext cx="1140068" cy="10121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25E6035-DEFD-E85D-E785-30CBC0BC34EE}"/>
              </a:ext>
            </a:extLst>
          </p:cNvPr>
          <p:cNvCxnSpPr>
            <a:cxnSpLocks/>
          </p:cNvCxnSpPr>
          <p:nvPr/>
        </p:nvCxnSpPr>
        <p:spPr>
          <a:xfrm flipV="1">
            <a:off x="8929302" y="2892084"/>
            <a:ext cx="1140068" cy="6491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84C3E6-3846-9975-CF29-FB50BFFAEAFA}"/>
              </a:ext>
            </a:extLst>
          </p:cNvPr>
          <p:cNvCxnSpPr>
            <a:cxnSpLocks/>
          </p:cNvCxnSpPr>
          <p:nvPr/>
        </p:nvCxnSpPr>
        <p:spPr>
          <a:xfrm flipH="1" flipV="1">
            <a:off x="8920840" y="3333297"/>
            <a:ext cx="1140068" cy="44167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2721C2D-692C-6CE3-823F-1144C3B272DD}"/>
              </a:ext>
            </a:extLst>
          </p:cNvPr>
          <p:cNvCxnSpPr>
            <a:cxnSpLocks/>
            <a:endCxn id="15" idx="1"/>
          </p:cNvCxnSpPr>
          <p:nvPr/>
        </p:nvCxnSpPr>
        <p:spPr>
          <a:xfrm>
            <a:off x="8920840" y="3477845"/>
            <a:ext cx="1148530" cy="477017"/>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2696524-EECB-FF8C-E206-F426E6DAF36F}"/>
              </a:ext>
            </a:extLst>
          </p:cNvPr>
          <p:cNvSpPr txBox="1"/>
          <p:nvPr/>
        </p:nvSpPr>
        <p:spPr>
          <a:xfrm>
            <a:off x="9726121" y="5142752"/>
            <a:ext cx="1570366" cy="830997"/>
          </a:xfrm>
          <a:prstGeom prst="rect">
            <a:avLst/>
          </a:prstGeom>
          <a:noFill/>
        </p:spPr>
        <p:txBody>
          <a:bodyPr wrap="none" rtlCol="0">
            <a:spAutoFit/>
          </a:bodyPr>
          <a:lstStyle/>
          <a:p>
            <a:r>
              <a:rPr lang="en-US" sz="4800" dirty="0"/>
              <a:t>Users</a:t>
            </a:r>
          </a:p>
        </p:txBody>
      </p:sp>
      <p:pic>
        <p:nvPicPr>
          <p:cNvPr id="28" name="Picture 27">
            <a:extLst>
              <a:ext uri="{FF2B5EF4-FFF2-40B4-BE49-F238E27FC236}">
                <a16:creationId xmlns:a16="http://schemas.microsoft.com/office/drawing/2014/main" id="{4F83FF1A-BF2F-5D7B-E103-B8C6969E67CE}"/>
              </a:ext>
            </a:extLst>
          </p:cNvPr>
          <p:cNvPicPr>
            <a:picLocks noChangeAspect="1"/>
          </p:cNvPicPr>
          <p:nvPr/>
        </p:nvPicPr>
        <p:blipFill>
          <a:blip r:embed="rId8"/>
          <a:stretch>
            <a:fillRect/>
          </a:stretch>
        </p:blipFill>
        <p:spPr>
          <a:xfrm>
            <a:off x="2025434" y="3716353"/>
            <a:ext cx="2146300" cy="1066800"/>
          </a:xfrm>
          <a:prstGeom prst="rect">
            <a:avLst/>
          </a:prstGeom>
        </p:spPr>
      </p:pic>
      <p:sp>
        <p:nvSpPr>
          <p:cNvPr id="29" name="TextBox 28">
            <a:extLst>
              <a:ext uri="{FF2B5EF4-FFF2-40B4-BE49-F238E27FC236}">
                <a16:creationId xmlns:a16="http://schemas.microsoft.com/office/drawing/2014/main" id="{28A0C571-5278-B8C7-1C4A-4B5706C464E9}"/>
              </a:ext>
            </a:extLst>
          </p:cNvPr>
          <p:cNvSpPr txBox="1"/>
          <p:nvPr/>
        </p:nvSpPr>
        <p:spPr>
          <a:xfrm>
            <a:off x="2025434" y="5140067"/>
            <a:ext cx="1771511" cy="830997"/>
          </a:xfrm>
          <a:prstGeom prst="rect">
            <a:avLst/>
          </a:prstGeom>
          <a:noFill/>
        </p:spPr>
        <p:txBody>
          <a:bodyPr wrap="none" rtlCol="0">
            <a:spAutoFit/>
          </a:bodyPr>
          <a:lstStyle/>
          <a:p>
            <a:r>
              <a:rPr lang="en-US" sz="4800" dirty="0"/>
              <a:t>Assets</a:t>
            </a:r>
          </a:p>
        </p:txBody>
      </p:sp>
      <p:pic>
        <p:nvPicPr>
          <p:cNvPr id="30" name="Picture 29">
            <a:extLst>
              <a:ext uri="{FF2B5EF4-FFF2-40B4-BE49-F238E27FC236}">
                <a16:creationId xmlns:a16="http://schemas.microsoft.com/office/drawing/2014/main" id="{6C871D69-FF39-F158-37CD-C1C3144A38D3}"/>
              </a:ext>
            </a:extLst>
          </p:cNvPr>
          <p:cNvPicPr>
            <a:picLocks noChangeAspect="1"/>
          </p:cNvPicPr>
          <p:nvPr/>
        </p:nvPicPr>
        <p:blipFill>
          <a:blip r:embed="rId9"/>
          <a:stretch>
            <a:fillRect/>
          </a:stretch>
        </p:blipFill>
        <p:spPr>
          <a:xfrm>
            <a:off x="6344450" y="837819"/>
            <a:ext cx="1229986" cy="1229986"/>
          </a:xfrm>
          <a:prstGeom prst="rect">
            <a:avLst/>
          </a:prstGeom>
          <a:ln w="76200">
            <a:solidFill>
              <a:srgbClr val="FFC000"/>
            </a:solidFill>
          </a:ln>
        </p:spPr>
      </p:pic>
      <p:sp>
        <p:nvSpPr>
          <p:cNvPr id="31" name="TextBox 30">
            <a:extLst>
              <a:ext uri="{FF2B5EF4-FFF2-40B4-BE49-F238E27FC236}">
                <a16:creationId xmlns:a16="http://schemas.microsoft.com/office/drawing/2014/main" id="{2274189F-92ED-A44F-2FD6-A7D0D5679C2D}"/>
              </a:ext>
            </a:extLst>
          </p:cNvPr>
          <p:cNvSpPr txBox="1"/>
          <p:nvPr/>
        </p:nvSpPr>
        <p:spPr>
          <a:xfrm>
            <a:off x="7722428" y="866773"/>
            <a:ext cx="2200346" cy="830997"/>
          </a:xfrm>
          <a:prstGeom prst="rect">
            <a:avLst/>
          </a:prstGeom>
          <a:noFill/>
        </p:spPr>
        <p:txBody>
          <a:bodyPr wrap="none" rtlCol="0">
            <a:spAutoFit/>
          </a:bodyPr>
          <a:lstStyle/>
          <a:p>
            <a:r>
              <a:rPr lang="en-US" sz="4800" dirty="0"/>
              <a:t>Builders</a:t>
            </a:r>
          </a:p>
        </p:txBody>
      </p:sp>
      <p:pic>
        <p:nvPicPr>
          <p:cNvPr id="2" name="Picture 1">
            <a:extLst>
              <a:ext uri="{FF2B5EF4-FFF2-40B4-BE49-F238E27FC236}">
                <a16:creationId xmlns:a16="http://schemas.microsoft.com/office/drawing/2014/main" id="{FF674A79-1081-29E7-4ED8-1967A4AE51E3}"/>
              </a:ext>
            </a:extLst>
          </p:cNvPr>
          <p:cNvPicPr>
            <a:picLocks noChangeAspect="1"/>
          </p:cNvPicPr>
          <p:nvPr/>
        </p:nvPicPr>
        <p:blipFill>
          <a:blip r:embed="rId10"/>
          <a:stretch>
            <a:fillRect/>
          </a:stretch>
        </p:blipFill>
        <p:spPr>
          <a:xfrm>
            <a:off x="425492" y="2983805"/>
            <a:ext cx="1602185" cy="1734597"/>
          </a:xfrm>
          <a:prstGeom prst="rect">
            <a:avLst/>
          </a:prstGeom>
        </p:spPr>
      </p:pic>
      <p:sp>
        <p:nvSpPr>
          <p:cNvPr id="3" name="TextBox 2">
            <a:extLst>
              <a:ext uri="{FF2B5EF4-FFF2-40B4-BE49-F238E27FC236}">
                <a16:creationId xmlns:a16="http://schemas.microsoft.com/office/drawing/2014/main" id="{52C1A4B3-7F95-C876-D8BE-4E958147380D}"/>
              </a:ext>
            </a:extLst>
          </p:cNvPr>
          <p:cNvSpPr txBox="1"/>
          <p:nvPr/>
        </p:nvSpPr>
        <p:spPr>
          <a:xfrm>
            <a:off x="468426" y="2374707"/>
            <a:ext cx="2488502" cy="830997"/>
          </a:xfrm>
          <a:prstGeom prst="rect">
            <a:avLst/>
          </a:prstGeom>
          <a:noFill/>
        </p:spPr>
        <p:txBody>
          <a:bodyPr wrap="none" rtlCol="0">
            <a:spAutoFit/>
          </a:bodyPr>
          <a:lstStyle/>
          <a:p>
            <a:r>
              <a:rPr lang="en-US" sz="4800" dirty="0">
                <a:solidFill>
                  <a:srgbClr val="FF0000"/>
                </a:solidFill>
              </a:rPr>
              <a:t>Attackers</a:t>
            </a:r>
          </a:p>
        </p:txBody>
      </p:sp>
      <p:pic>
        <p:nvPicPr>
          <p:cNvPr id="4" name="Picture 2" descr="Firewall symbol | Free SVG">
            <a:extLst>
              <a:ext uri="{FF2B5EF4-FFF2-40B4-BE49-F238E27FC236}">
                <a16:creationId xmlns:a16="http://schemas.microsoft.com/office/drawing/2014/main" id="{0E5B947D-7BB1-9C95-3999-8D5E0A9DA1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6909" y="2806312"/>
            <a:ext cx="1397030" cy="1397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ADDB55B-45BF-5161-DC3E-4375F18EE776}"/>
              </a:ext>
            </a:extLst>
          </p:cNvPr>
          <p:cNvPicPr>
            <a:picLocks noChangeAspect="1"/>
          </p:cNvPicPr>
          <p:nvPr/>
        </p:nvPicPr>
        <p:blipFill>
          <a:blip r:embed="rId9"/>
          <a:stretch>
            <a:fillRect/>
          </a:stretch>
        </p:blipFill>
        <p:spPr>
          <a:xfrm>
            <a:off x="7880497" y="4552488"/>
            <a:ext cx="1229986" cy="1229986"/>
          </a:xfrm>
          <a:prstGeom prst="rect">
            <a:avLst/>
          </a:prstGeom>
          <a:ln w="76200">
            <a:solidFill>
              <a:srgbClr val="92D050"/>
            </a:solidFill>
          </a:ln>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4E1BFC06-A8F7-05F4-84BA-7F78A03F6A02}"/>
              </a:ext>
            </a:extLst>
          </p:cNvPr>
          <p:cNvSpPr txBox="1"/>
          <p:nvPr/>
        </p:nvSpPr>
        <p:spPr>
          <a:xfrm>
            <a:off x="6227861" y="5954931"/>
            <a:ext cx="3792128" cy="830997"/>
          </a:xfrm>
          <a:prstGeom prst="rect">
            <a:avLst/>
          </a:prstGeom>
          <a:noFill/>
        </p:spPr>
        <p:txBody>
          <a:bodyPr wrap="none" rtlCol="0">
            <a:spAutoFit/>
          </a:bodyPr>
          <a:lstStyle/>
          <a:p>
            <a:r>
              <a:rPr lang="en-US" sz="4800" dirty="0"/>
              <a:t>Cyber Builders</a:t>
            </a:r>
          </a:p>
        </p:txBody>
      </p:sp>
      <p:cxnSp>
        <p:nvCxnSpPr>
          <p:cNvPr id="7" name="Straight Arrow Connector 6">
            <a:extLst>
              <a:ext uri="{FF2B5EF4-FFF2-40B4-BE49-F238E27FC236}">
                <a16:creationId xmlns:a16="http://schemas.microsoft.com/office/drawing/2014/main" id="{105C081A-8E6A-FD2E-DCA8-A1B4D6D2B4F4}"/>
              </a:ext>
            </a:extLst>
          </p:cNvPr>
          <p:cNvCxnSpPr>
            <a:cxnSpLocks/>
          </p:cNvCxnSpPr>
          <p:nvPr/>
        </p:nvCxnSpPr>
        <p:spPr>
          <a:xfrm flipH="1" flipV="1">
            <a:off x="7355424" y="3838271"/>
            <a:ext cx="627985" cy="660735"/>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4" descr="Eval-O-Meter | Free SVG">
            <a:extLst>
              <a:ext uri="{FF2B5EF4-FFF2-40B4-BE49-F238E27FC236}">
                <a16:creationId xmlns:a16="http://schemas.microsoft.com/office/drawing/2014/main" id="{256B69EC-DB46-D0A6-7E29-27669C2551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9995" y="3395179"/>
            <a:ext cx="1360501" cy="136050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B4738832-1769-2EA4-3F6F-FC3798620E50}"/>
              </a:ext>
            </a:extLst>
          </p:cNvPr>
          <p:cNvCxnSpPr>
            <a:cxnSpLocks/>
          </p:cNvCxnSpPr>
          <p:nvPr/>
        </p:nvCxnSpPr>
        <p:spPr>
          <a:xfrm flipH="1" flipV="1">
            <a:off x="6690496" y="4451058"/>
            <a:ext cx="1165329" cy="50567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2036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01E53C-B8A5-488A-0304-B1FC02DBFC1C}"/>
            </a:ext>
          </a:extLst>
        </p:cNvPr>
        <p:cNvGrpSpPr/>
        <p:nvPr/>
      </p:nvGrpSpPr>
      <p:grpSpPr>
        <a:xfrm>
          <a:off x="0" y="0"/>
          <a:ext cx="0" cy="0"/>
          <a:chOff x="0" y="0"/>
          <a:chExt cx="0" cy="0"/>
        </a:xfrm>
      </p:grpSpPr>
      <p:grpSp>
        <p:nvGrpSpPr>
          <p:cNvPr id="435" name="Group 7">
            <a:extLst>
              <a:ext uri="{FF2B5EF4-FFF2-40B4-BE49-F238E27FC236}">
                <a16:creationId xmlns:a16="http://schemas.microsoft.com/office/drawing/2014/main" id="{B2740BA2-5A10-62E0-FB1C-26750EF61A14}"/>
              </a:ext>
            </a:extLst>
          </p:cNvPr>
          <p:cNvGrpSpPr/>
          <p:nvPr/>
        </p:nvGrpSpPr>
        <p:grpSpPr>
          <a:xfrm>
            <a:off x="3903865" y="949436"/>
            <a:ext cx="2841038" cy="1921461"/>
            <a:chOff x="0" y="0"/>
            <a:chExt cx="7332777" cy="5499584"/>
          </a:xfrm>
        </p:grpSpPr>
        <p:pic>
          <p:nvPicPr>
            <p:cNvPr id="433" name="Picture 5" descr="Picture 5">
              <a:extLst>
                <a:ext uri="{FF2B5EF4-FFF2-40B4-BE49-F238E27FC236}">
                  <a16:creationId xmlns:a16="http://schemas.microsoft.com/office/drawing/2014/main" id="{3844F227-5BCC-970C-B11C-3E8126170985}"/>
                </a:ext>
              </a:extLst>
            </p:cNvPr>
            <p:cNvPicPr>
              <a:picLocks noChangeAspect="1"/>
            </p:cNvPicPr>
            <p:nvPr/>
          </p:nvPicPr>
          <p:blipFill>
            <a:blip r:embed="rId3"/>
            <a:stretch>
              <a:fillRect/>
            </a:stretch>
          </p:blipFill>
          <p:spPr>
            <a:xfrm>
              <a:off x="0" y="0"/>
              <a:ext cx="7332778" cy="5499585"/>
            </a:xfrm>
            <a:prstGeom prst="rect">
              <a:avLst/>
            </a:prstGeom>
            <a:ln w="12700" cap="flat">
              <a:noFill/>
              <a:miter lim="400000"/>
            </a:ln>
            <a:effectLst/>
          </p:spPr>
        </p:pic>
        <p:sp>
          <p:nvSpPr>
            <p:cNvPr id="434" name="Rectangle 6">
              <a:extLst>
                <a:ext uri="{FF2B5EF4-FFF2-40B4-BE49-F238E27FC236}">
                  <a16:creationId xmlns:a16="http://schemas.microsoft.com/office/drawing/2014/main" id="{AD40896A-67CF-A109-786D-6F524FEAE32D}"/>
                </a:ext>
              </a:extLst>
            </p:cNvPr>
            <p:cNvSpPr/>
            <p:nvPr/>
          </p:nvSpPr>
          <p:spPr>
            <a:xfrm>
              <a:off x="50923" y="4986242"/>
              <a:ext cx="7279439" cy="508511"/>
            </a:xfrm>
            <a:prstGeom prst="rect">
              <a:avLst/>
            </a:prstGeom>
            <a:solidFill>
              <a:srgbClr val="FFFFFF"/>
            </a:solidFill>
            <a:ln w="12700" cap="flat">
              <a:solidFill>
                <a:srgbClr val="FFFFFF"/>
              </a:solidFill>
              <a:prstDash val="solid"/>
              <a:miter lim="800000"/>
            </a:ln>
            <a:effectLst/>
          </p:spPr>
          <p:txBody>
            <a:bodyPr wrap="square" lIns="45720" tIns="45720" rIns="45720" bIns="45720" numCol="1" anchor="ctr">
              <a:noAutofit/>
            </a:bodyPr>
            <a:lstStyle/>
            <a:p>
              <a:pPr>
                <a:defRPr sz="3600">
                  <a:solidFill>
                    <a:srgbClr val="FFFFFF"/>
                  </a:solidFill>
                  <a:latin typeface="Calibri"/>
                  <a:ea typeface="Calibri"/>
                  <a:cs typeface="Calibri"/>
                  <a:sym typeface="Calibri"/>
                </a:defRPr>
              </a:pPr>
              <a:endParaRPr/>
            </a:p>
          </p:txBody>
        </p:sp>
      </p:grpSp>
      <p:pic>
        <p:nvPicPr>
          <p:cNvPr id="47" name="Picture 18" descr="Picture 18">
            <a:extLst>
              <a:ext uri="{FF2B5EF4-FFF2-40B4-BE49-F238E27FC236}">
                <a16:creationId xmlns:a16="http://schemas.microsoft.com/office/drawing/2014/main" id="{6E76A073-37B1-8823-DFDE-2D1F0D2C91EA}"/>
              </a:ext>
            </a:extLst>
          </p:cNvPr>
          <p:cNvPicPr>
            <a:picLocks noChangeAspect="1"/>
          </p:cNvPicPr>
          <p:nvPr/>
        </p:nvPicPr>
        <p:blipFill>
          <a:blip r:embed="rId4"/>
          <a:stretch>
            <a:fillRect/>
          </a:stretch>
        </p:blipFill>
        <p:spPr>
          <a:xfrm>
            <a:off x="3133420" y="424986"/>
            <a:ext cx="1388071" cy="1388072"/>
          </a:xfrm>
          <a:prstGeom prst="rect">
            <a:avLst/>
          </a:prstGeom>
          <a:ln w="12700">
            <a:miter lim="400000"/>
          </a:ln>
        </p:spPr>
      </p:pic>
      <p:pic>
        <p:nvPicPr>
          <p:cNvPr id="51" name="Picture 4" descr="Picture 4">
            <a:extLst>
              <a:ext uri="{FF2B5EF4-FFF2-40B4-BE49-F238E27FC236}">
                <a16:creationId xmlns:a16="http://schemas.microsoft.com/office/drawing/2014/main" id="{216BB6D4-8042-A8AE-1244-C3E1E9FD0C5B}"/>
              </a:ext>
            </a:extLst>
          </p:cNvPr>
          <p:cNvPicPr>
            <a:picLocks noChangeAspect="1"/>
          </p:cNvPicPr>
          <p:nvPr/>
        </p:nvPicPr>
        <p:blipFill>
          <a:blip r:embed="rId5"/>
          <a:stretch>
            <a:fillRect/>
          </a:stretch>
        </p:blipFill>
        <p:spPr>
          <a:xfrm>
            <a:off x="7523810" y="960586"/>
            <a:ext cx="1397030" cy="1397030"/>
          </a:xfrm>
          <a:prstGeom prst="rect">
            <a:avLst/>
          </a:prstGeom>
          <a:ln w="12700">
            <a:miter lim="400000"/>
          </a:ln>
        </p:spPr>
      </p:pic>
      <p:cxnSp>
        <p:nvCxnSpPr>
          <p:cNvPr id="55" name="Straight Arrow Connector 54">
            <a:extLst>
              <a:ext uri="{FF2B5EF4-FFF2-40B4-BE49-F238E27FC236}">
                <a16:creationId xmlns:a16="http://schemas.microsoft.com/office/drawing/2014/main" id="{6BB44B09-C0A2-4340-2BAB-4735219C6BFB}"/>
              </a:ext>
            </a:extLst>
          </p:cNvPr>
          <p:cNvCxnSpPr>
            <a:cxnSpLocks/>
            <a:stCxn id="51" idx="1"/>
          </p:cNvCxnSpPr>
          <p:nvPr/>
        </p:nvCxnSpPr>
        <p:spPr>
          <a:xfrm flipH="1">
            <a:off x="6753365" y="1659101"/>
            <a:ext cx="770445" cy="4074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E4C1035-304F-C842-5300-DF3FB12C5D4F}"/>
              </a:ext>
            </a:extLst>
          </p:cNvPr>
          <p:cNvCxnSpPr>
            <a:cxnSpLocks/>
          </p:cNvCxnSpPr>
          <p:nvPr/>
        </p:nvCxnSpPr>
        <p:spPr>
          <a:xfrm flipV="1">
            <a:off x="6744903" y="1848694"/>
            <a:ext cx="770445" cy="6147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4" descr="Picture 14">
            <a:extLst>
              <a:ext uri="{FF2B5EF4-FFF2-40B4-BE49-F238E27FC236}">
                <a16:creationId xmlns:a16="http://schemas.microsoft.com/office/drawing/2014/main" id="{31D9A242-5379-2B45-8B8C-DCB93C193E1C}"/>
              </a:ext>
            </a:extLst>
          </p:cNvPr>
          <p:cNvPicPr>
            <a:picLocks noChangeAspect="1"/>
          </p:cNvPicPr>
          <p:nvPr/>
        </p:nvPicPr>
        <p:blipFill>
          <a:blip r:embed="rId6"/>
          <a:stretch>
            <a:fillRect/>
          </a:stretch>
        </p:blipFill>
        <p:spPr>
          <a:xfrm>
            <a:off x="10069370" y="511250"/>
            <a:ext cx="1114332" cy="1114332"/>
          </a:xfrm>
          <a:prstGeom prst="rect">
            <a:avLst/>
          </a:prstGeom>
          <a:ln w="12700">
            <a:miter lim="400000"/>
          </a:ln>
        </p:spPr>
      </p:pic>
      <p:pic>
        <p:nvPicPr>
          <p:cNvPr id="15" name="Picture 17" descr="Picture 17">
            <a:extLst>
              <a:ext uri="{FF2B5EF4-FFF2-40B4-BE49-F238E27FC236}">
                <a16:creationId xmlns:a16="http://schemas.microsoft.com/office/drawing/2014/main" id="{5B3CD1F5-680F-640C-6BE3-ACCD26633096}"/>
              </a:ext>
            </a:extLst>
          </p:cNvPr>
          <p:cNvPicPr>
            <a:picLocks noChangeAspect="1"/>
          </p:cNvPicPr>
          <p:nvPr/>
        </p:nvPicPr>
        <p:blipFill>
          <a:blip r:embed="rId7"/>
          <a:stretch>
            <a:fillRect/>
          </a:stretch>
        </p:blipFill>
        <p:spPr>
          <a:xfrm>
            <a:off x="10069370" y="1754877"/>
            <a:ext cx="1114332" cy="1114332"/>
          </a:xfrm>
          <a:prstGeom prst="rect">
            <a:avLst/>
          </a:prstGeom>
          <a:ln w="12700">
            <a:miter lim="400000"/>
          </a:ln>
        </p:spPr>
      </p:pic>
      <p:cxnSp>
        <p:nvCxnSpPr>
          <p:cNvPr id="16" name="Straight Arrow Connector 15">
            <a:extLst>
              <a:ext uri="{FF2B5EF4-FFF2-40B4-BE49-F238E27FC236}">
                <a16:creationId xmlns:a16="http://schemas.microsoft.com/office/drawing/2014/main" id="{514A810C-15EF-CC79-B6DE-64C2C10CF731}"/>
              </a:ext>
            </a:extLst>
          </p:cNvPr>
          <p:cNvCxnSpPr>
            <a:cxnSpLocks/>
            <a:stCxn id="14" idx="1"/>
          </p:cNvCxnSpPr>
          <p:nvPr/>
        </p:nvCxnSpPr>
        <p:spPr>
          <a:xfrm flipH="1">
            <a:off x="8929302" y="1068416"/>
            <a:ext cx="1140068" cy="10121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4B5D95F-04FA-15D2-06E7-6D3C0BF83361}"/>
              </a:ext>
            </a:extLst>
          </p:cNvPr>
          <p:cNvCxnSpPr>
            <a:cxnSpLocks/>
          </p:cNvCxnSpPr>
          <p:nvPr/>
        </p:nvCxnSpPr>
        <p:spPr>
          <a:xfrm flipV="1">
            <a:off x="8929302" y="1249265"/>
            <a:ext cx="1140068" cy="6491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E67837D-BB0D-BF18-EE54-CB1E266AE606}"/>
              </a:ext>
            </a:extLst>
          </p:cNvPr>
          <p:cNvCxnSpPr>
            <a:cxnSpLocks/>
          </p:cNvCxnSpPr>
          <p:nvPr/>
        </p:nvCxnSpPr>
        <p:spPr>
          <a:xfrm flipH="1">
            <a:off x="9497563" y="2132149"/>
            <a:ext cx="563345" cy="690220"/>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7AC1663-79DE-1AC6-108A-4CF3C9C6563C}"/>
              </a:ext>
            </a:extLst>
          </p:cNvPr>
          <p:cNvCxnSpPr>
            <a:cxnSpLocks/>
            <a:endCxn id="15" idx="1"/>
          </p:cNvCxnSpPr>
          <p:nvPr/>
        </p:nvCxnSpPr>
        <p:spPr>
          <a:xfrm flipV="1">
            <a:off x="9691285" y="2312043"/>
            <a:ext cx="378085" cy="490245"/>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5D735D6-E08F-D609-8D97-B2384F4186AE}"/>
              </a:ext>
            </a:extLst>
          </p:cNvPr>
          <p:cNvSpPr txBox="1"/>
          <p:nvPr/>
        </p:nvSpPr>
        <p:spPr>
          <a:xfrm>
            <a:off x="10131730" y="2895957"/>
            <a:ext cx="1570366" cy="830997"/>
          </a:xfrm>
          <a:prstGeom prst="rect">
            <a:avLst/>
          </a:prstGeom>
          <a:noFill/>
        </p:spPr>
        <p:txBody>
          <a:bodyPr wrap="none" rtlCol="0">
            <a:spAutoFit/>
          </a:bodyPr>
          <a:lstStyle/>
          <a:p>
            <a:r>
              <a:rPr lang="en-US" sz="4800" dirty="0"/>
              <a:t>Users</a:t>
            </a:r>
          </a:p>
        </p:txBody>
      </p:sp>
      <p:pic>
        <p:nvPicPr>
          <p:cNvPr id="28" name="Picture 27">
            <a:extLst>
              <a:ext uri="{FF2B5EF4-FFF2-40B4-BE49-F238E27FC236}">
                <a16:creationId xmlns:a16="http://schemas.microsoft.com/office/drawing/2014/main" id="{D93C5669-B9D2-0AA5-5E5D-D31F08DA59E0}"/>
              </a:ext>
            </a:extLst>
          </p:cNvPr>
          <p:cNvPicPr>
            <a:picLocks noChangeAspect="1"/>
          </p:cNvPicPr>
          <p:nvPr/>
        </p:nvPicPr>
        <p:blipFill>
          <a:blip r:embed="rId8"/>
          <a:stretch>
            <a:fillRect/>
          </a:stretch>
        </p:blipFill>
        <p:spPr>
          <a:xfrm>
            <a:off x="2060270" y="2140382"/>
            <a:ext cx="2146300" cy="1066800"/>
          </a:xfrm>
          <a:prstGeom prst="rect">
            <a:avLst/>
          </a:prstGeom>
        </p:spPr>
      </p:pic>
      <p:grpSp>
        <p:nvGrpSpPr>
          <p:cNvPr id="2" name="Group 7">
            <a:extLst>
              <a:ext uri="{FF2B5EF4-FFF2-40B4-BE49-F238E27FC236}">
                <a16:creationId xmlns:a16="http://schemas.microsoft.com/office/drawing/2014/main" id="{1184EA4B-334D-0CCC-A335-3531090931A6}"/>
              </a:ext>
            </a:extLst>
          </p:cNvPr>
          <p:cNvGrpSpPr/>
          <p:nvPr/>
        </p:nvGrpSpPr>
        <p:grpSpPr>
          <a:xfrm>
            <a:off x="3887305" y="3755391"/>
            <a:ext cx="2841039" cy="1921461"/>
            <a:chOff x="0" y="0"/>
            <a:chExt cx="7332778" cy="5499585"/>
          </a:xfrm>
        </p:grpSpPr>
        <p:pic>
          <p:nvPicPr>
            <p:cNvPr id="3" name="Picture 5" descr="Picture 5">
              <a:extLst>
                <a:ext uri="{FF2B5EF4-FFF2-40B4-BE49-F238E27FC236}">
                  <a16:creationId xmlns:a16="http://schemas.microsoft.com/office/drawing/2014/main" id="{8BA4E42F-D159-A388-7B6A-8F279F6B8607}"/>
                </a:ext>
              </a:extLst>
            </p:cNvPr>
            <p:cNvPicPr>
              <a:picLocks noChangeAspect="1"/>
            </p:cNvPicPr>
            <p:nvPr/>
          </p:nvPicPr>
          <p:blipFill>
            <a:blip r:embed="rId3"/>
            <a:stretch>
              <a:fillRect/>
            </a:stretch>
          </p:blipFill>
          <p:spPr>
            <a:xfrm>
              <a:off x="0" y="0"/>
              <a:ext cx="7332778" cy="5499585"/>
            </a:xfrm>
            <a:prstGeom prst="rect">
              <a:avLst/>
            </a:prstGeom>
            <a:ln w="12700" cap="flat">
              <a:noFill/>
              <a:miter lim="400000"/>
            </a:ln>
            <a:effectLst/>
          </p:spPr>
        </p:pic>
        <p:sp>
          <p:nvSpPr>
            <p:cNvPr id="4" name="Rectangle 6">
              <a:extLst>
                <a:ext uri="{FF2B5EF4-FFF2-40B4-BE49-F238E27FC236}">
                  <a16:creationId xmlns:a16="http://schemas.microsoft.com/office/drawing/2014/main" id="{85B73D23-B2E7-04BD-A723-3A998BAA408A}"/>
                </a:ext>
              </a:extLst>
            </p:cNvPr>
            <p:cNvSpPr/>
            <p:nvPr/>
          </p:nvSpPr>
          <p:spPr>
            <a:xfrm>
              <a:off x="50924" y="4986243"/>
              <a:ext cx="7279441" cy="508511"/>
            </a:xfrm>
            <a:prstGeom prst="rect">
              <a:avLst/>
            </a:prstGeom>
            <a:solidFill>
              <a:srgbClr val="FFFFFF"/>
            </a:solidFill>
            <a:ln w="12700" cap="flat">
              <a:solidFill>
                <a:srgbClr val="FFFFFF"/>
              </a:solidFill>
              <a:prstDash val="solid"/>
              <a:miter lim="800000"/>
            </a:ln>
            <a:effectLst/>
          </p:spPr>
          <p:txBody>
            <a:bodyPr wrap="square" lIns="45720" tIns="45720" rIns="45720" bIns="45720" numCol="1" anchor="ctr">
              <a:noAutofit/>
            </a:bodyPr>
            <a:lstStyle/>
            <a:p>
              <a:pPr>
                <a:defRPr sz="3600">
                  <a:solidFill>
                    <a:srgbClr val="FFFFFF"/>
                  </a:solidFill>
                  <a:latin typeface="Calibri"/>
                  <a:ea typeface="Calibri"/>
                  <a:cs typeface="Calibri"/>
                  <a:sym typeface="Calibri"/>
                </a:defRPr>
              </a:pPr>
              <a:endParaRPr/>
            </a:p>
          </p:txBody>
        </p:sp>
      </p:grpSp>
      <p:cxnSp>
        <p:nvCxnSpPr>
          <p:cNvPr id="5" name="Straight Arrow Connector 4">
            <a:extLst>
              <a:ext uri="{FF2B5EF4-FFF2-40B4-BE49-F238E27FC236}">
                <a16:creationId xmlns:a16="http://schemas.microsoft.com/office/drawing/2014/main" id="{414D1F23-ED26-36BD-AC47-A5122260DFD6}"/>
              </a:ext>
            </a:extLst>
          </p:cNvPr>
          <p:cNvCxnSpPr>
            <a:cxnSpLocks/>
          </p:cNvCxnSpPr>
          <p:nvPr/>
        </p:nvCxnSpPr>
        <p:spPr>
          <a:xfrm flipH="1">
            <a:off x="5245833" y="2869209"/>
            <a:ext cx="1" cy="88618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E1EF14D-673D-5812-8E0C-EF3A724B363D}"/>
              </a:ext>
            </a:extLst>
          </p:cNvPr>
          <p:cNvCxnSpPr>
            <a:cxnSpLocks/>
          </p:cNvCxnSpPr>
          <p:nvPr/>
        </p:nvCxnSpPr>
        <p:spPr>
          <a:xfrm flipV="1">
            <a:off x="5419323" y="2869209"/>
            <a:ext cx="0" cy="884494"/>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descr="Image">
            <a:extLst>
              <a:ext uri="{FF2B5EF4-FFF2-40B4-BE49-F238E27FC236}">
                <a16:creationId xmlns:a16="http://schemas.microsoft.com/office/drawing/2014/main" id="{CFF60D13-35C4-E06E-CAB7-323C8474F139}"/>
              </a:ext>
            </a:extLst>
          </p:cNvPr>
          <p:cNvPicPr>
            <a:picLocks noChangeAspect="1"/>
          </p:cNvPicPr>
          <p:nvPr/>
        </p:nvPicPr>
        <p:blipFill>
          <a:blip r:embed="rId9"/>
          <a:stretch>
            <a:fillRect/>
          </a:stretch>
        </p:blipFill>
        <p:spPr>
          <a:xfrm>
            <a:off x="8668794" y="2802288"/>
            <a:ext cx="1397030" cy="1397030"/>
          </a:xfrm>
          <a:prstGeom prst="rect">
            <a:avLst/>
          </a:prstGeom>
          <a:solidFill>
            <a:schemeClr val="tx1"/>
          </a:solidFill>
          <a:ln w="12700">
            <a:miter lim="400000"/>
          </a:ln>
        </p:spPr>
      </p:pic>
      <p:cxnSp>
        <p:nvCxnSpPr>
          <p:cNvPr id="9" name="Straight Arrow Connector 8">
            <a:extLst>
              <a:ext uri="{FF2B5EF4-FFF2-40B4-BE49-F238E27FC236}">
                <a16:creationId xmlns:a16="http://schemas.microsoft.com/office/drawing/2014/main" id="{07DC0100-7C57-1864-5565-4B15C19B574E}"/>
              </a:ext>
            </a:extLst>
          </p:cNvPr>
          <p:cNvCxnSpPr>
            <a:cxnSpLocks/>
            <a:stCxn id="7" idx="1"/>
          </p:cNvCxnSpPr>
          <p:nvPr/>
        </p:nvCxnSpPr>
        <p:spPr>
          <a:xfrm flipH="1" flipV="1">
            <a:off x="6727409" y="2425828"/>
            <a:ext cx="1941385" cy="1074975"/>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F09CE90-75F8-65BF-3A28-9F5D12099CD1}"/>
              </a:ext>
            </a:extLst>
          </p:cNvPr>
          <p:cNvCxnSpPr>
            <a:cxnSpLocks/>
          </p:cNvCxnSpPr>
          <p:nvPr/>
        </p:nvCxnSpPr>
        <p:spPr>
          <a:xfrm>
            <a:off x="6727409" y="2582408"/>
            <a:ext cx="1949847" cy="111290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8" descr="Picture 18">
            <a:extLst>
              <a:ext uri="{FF2B5EF4-FFF2-40B4-BE49-F238E27FC236}">
                <a16:creationId xmlns:a16="http://schemas.microsoft.com/office/drawing/2014/main" id="{F020C4C0-03AE-F006-88D5-5440B2DCF03C}"/>
              </a:ext>
            </a:extLst>
          </p:cNvPr>
          <p:cNvPicPr>
            <a:picLocks noChangeAspect="1"/>
          </p:cNvPicPr>
          <p:nvPr/>
        </p:nvPicPr>
        <p:blipFill>
          <a:blip r:embed="rId4"/>
          <a:stretch>
            <a:fillRect/>
          </a:stretch>
        </p:blipFill>
        <p:spPr>
          <a:xfrm>
            <a:off x="3013808" y="3195307"/>
            <a:ext cx="1388071" cy="1388072"/>
          </a:xfrm>
          <a:prstGeom prst="rect">
            <a:avLst/>
          </a:prstGeom>
          <a:ln w="12700">
            <a:miter lim="400000"/>
          </a:ln>
        </p:spPr>
      </p:pic>
      <p:pic>
        <p:nvPicPr>
          <p:cNvPr id="19" name="Picture 18">
            <a:extLst>
              <a:ext uri="{FF2B5EF4-FFF2-40B4-BE49-F238E27FC236}">
                <a16:creationId xmlns:a16="http://schemas.microsoft.com/office/drawing/2014/main" id="{DF44E570-201D-5048-5346-69D50E44BCA7}"/>
              </a:ext>
            </a:extLst>
          </p:cNvPr>
          <p:cNvPicPr>
            <a:picLocks noChangeAspect="1"/>
          </p:cNvPicPr>
          <p:nvPr/>
        </p:nvPicPr>
        <p:blipFill>
          <a:blip r:embed="rId8"/>
          <a:stretch>
            <a:fillRect/>
          </a:stretch>
        </p:blipFill>
        <p:spPr>
          <a:xfrm>
            <a:off x="1946855" y="4941113"/>
            <a:ext cx="2146300" cy="1066800"/>
          </a:xfrm>
          <a:prstGeom prst="rect">
            <a:avLst/>
          </a:prstGeom>
        </p:spPr>
      </p:pic>
      <p:sp>
        <p:nvSpPr>
          <p:cNvPr id="25" name="TextBox 24">
            <a:extLst>
              <a:ext uri="{FF2B5EF4-FFF2-40B4-BE49-F238E27FC236}">
                <a16:creationId xmlns:a16="http://schemas.microsoft.com/office/drawing/2014/main" id="{E2255309-199B-89C5-774A-3B2E396436F8}"/>
              </a:ext>
            </a:extLst>
          </p:cNvPr>
          <p:cNvSpPr txBox="1"/>
          <p:nvPr/>
        </p:nvSpPr>
        <p:spPr>
          <a:xfrm>
            <a:off x="6622081" y="14800"/>
            <a:ext cx="2200346" cy="830997"/>
          </a:xfrm>
          <a:prstGeom prst="rect">
            <a:avLst/>
          </a:prstGeom>
          <a:noFill/>
        </p:spPr>
        <p:txBody>
          <a:bodyPr wrap="none" rtlCol="0">
            <a:spAutoFit/>
          </a:bodyPr>
          <a:lstStyle/>
          <a:p>
            <a:r>
              <a:rPr lang="en-US" sz="4800" dirty="0"/>
              <a:t>Builders</a:t>
            </a:r>
          </a:p>
        </p:txBody>
      </p:sp>
      <p:cxnSp>
        <p:nvCxnSpPr>
          <p:cNvPr id="31" name="Straight Arrow Connector 30">
            <a:extLst>
              <a:ext uri="{FF2B5EF4-FFF2-40B4-BE49-F238E27FC236}">
                <a16:creationId xmlns:a16="http://schemas.microsoft.com/office/drawing/2014/main" id="{53B88302-6FAF-57F1-9D86-A29989183B03}"/>
              </a:ext>
            </a:extLst>
          </p:cNvPr>
          <p:cNvCxnSpPr>
            <a:cxnSpLocks/>
          </p:cNvCxnSpPr>
          <p:nvPr/>
        </p:nvCxnSpPr>
        <p:spPr>
          <a:xfrm>
            <a:off x="6467844" y="707305"/>
            <a:ext cx="1082340" cy="606871"/>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2F03CC1-C223-FEDA-F900-B3A665AAAF1C}"/>
              </a:ext>
            </a:extLst>
          </p:cNvPr>
          <p:cNvCxnSpPr>
            <a:cxnSpLocks/>
          </p:cNvCxnSpPr>
          <p:nvPr/>
        </p:nvCxnSpPr>
        <p:spPr>
          <a:xfrm>
            <a:off x="6145493" y="1265990"/>
            <a:ext cx="2518385" cy="1915854"/>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791EC96-605C-C437-22D1-B7DE30997012}"/>
              </a:ext>
            </a:extLst>
          </p:cNvPr>
          <p:cNvCxnSpPr>
            <a:cxnSpLocks/>
          </p:cNvCxnSpPr>
          <p:nvPr/>
        </p:nvCxnSpPr>
        <p:spPr>
          <a:xfrm flipH="1">
            <a:off x="5641146" y="1277085"/>
            <a:ext cx="330857" cy="288135"/>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640837F0-4EED-294D-13A7-8ADECE0F5884}"/>
              </a:ext>
            </a:extLst>
          </p:cNvPr>
          <p:cNvPicPr>
            <a:picLocks noChangeAspect="1"/>
          </p:cNvPicPr>
          <p:nvPr/>
        </p:nvPicPr>
        <p:blipFill>
          <a:blip r:embed="rId10"/>
          <a:stretch>
            <a:fillRect/>
          </a:stretch>
        </p:blipFill>
        <p:spPr>
          <a:xfrm>
            <a:off x="5244103" y="32342"/>
            <a:ext cx="1229986" cy="1229986"/>
          </a:xfrm>
          <a:prstGeom prst="rect">
            <a:avLst/>
          </a:prstGeom>
          <a:ln w="76200">
            <a:solidFill>
              <a:srgbClr val="FFC000"/>
            </a:solidFill>
          </a:ln>
          <a:effectLst/>
        </p:spPr>
      </p:pic>
      <p:sp>
        <p:nvSpPr>
          <p:cNvPr id="38" name="TextBox 37">
            <a:extLst>
              <a:ext uri="{FF2B5EF4-FFF2-40B4-BE49-F238E27FC236}">
                <a16:creationId xmlns:a16="http://schemas.microsoft.com/office/drawing/2014/main" id="{63221643-F703-1980-3FC7-B9011C80F650}"/>
              </a:ext>
            </a:extLst>
          </p:cNvPr>
          <p:cNvSpPr txBox="1"/>
          <p:nvPr/>
        </p:nvSpPr>
        <p:spPr>
          <a:xfrm>
            <a:off x="449287" y="418269"/>
            <a:ext cx="2684133" cy="830997"/>
          </a:xfrm>
          <a:prstGeom prst="rect">
            <a:avLst/>
          </a:prstGeom>
          <a:noFill/>
        </p:spPr>
        <p:txBody>
          <a:bodyPr wrap="none" rtlCol="0">
            <a:spAutoFit/>
          </a:bodyPr>
          <a:lstStyle/>
          <a:p>
            <a:r>
              <a:rPr lang="en-US" sz="4800" dirty="0"/>
              <a:t>Operators</a:t>
            </a:r>
          </a:p>
        </p:txBody>
      </p:sp>
      <p:pic>
        <p:nvPicPr>
          <p:cNvPr id="39" name="Picture 38">
            <a:extLst>
              <a:ext uri="{FF2B5EF4-FFF2-40B4-BE49-F238E27FC236}">
                <a16:creationId xmlns:a16="http://schemas.microsoft.com/office/drawing/2014/main" id="{1DCFF5B5-08EB-1EC5-2A41-AA578C52A886}"/>
              </a:ext>
            </a:extLst>
          </p:cNvPr>
          <p:cNvPicPr>
            <a:picLocks noChangeAspect="1"/>
          </p:cNvPicPr>
          <p:nvPr/>
        </p:nvPicPr>
        <p:blipFill>
          <a:blip r:embed="rId11"/>
          <a:stretch>
            <a:fillRect/>
          </a:stretch>
        </p:blipFill>
        <p:spPr>
          <a:xfrm>
            <a:off x="425492" y="1883424"/>
            <a:ext cx="1602185" cy="1734597"/>
          </a:xfrm>
          <a:prstGeom prst="rect">
            <a:avLst/>
          </a:prstGeom>
        </p:spPr>
      </p:pic>
      <p:sp>
        <p:nvSpPr>
          <p:cNvPr id="40" name="TextBox 39">
            <a:extLst>
              <a:ext uri="{FF2B5EF4-FFF2-40B4-BE49-F238E27FC236}">
                <a16:creationId xmlns:a16="http://schemas.microsoft.com/office/drawing/2014/main" id="{F8E6DBA1-CB60-86C4-A8B6-84BEC676F049}"/>
              </a:ext>
            </a:extLst>
          </p:cNvPr>
          <p:cNvSpPr txBox="1"/>
          <p:nvPr/>
        </p:nvSpPr>
        <p:spPr>
          <a:xfrm>
            <a:off x="468426" y="1274326"/>
            <a:ext cx="2488502" cy="830997"/>
          </a:xfrm>
          <a:prstGeom prst="rect">
            <a:avLst/>
          </a:prstGeom>
          <a:noFill/>
        </p:spPr>
        <p:txBody>
          <a:bodyPr wrap="none" rtlCol="0">
            <a:spAutoFit/>
          </a:bodyPr>
          <a:lstStyle/>
          <a:p>
            <a:r>
              <a:rPr lang="en-US" sz="4800" dirty="0">
                <a:solidFill>
                  <a:srgbClr val="FF0000"/>
                </a:solidFill>
              </a:rPr>
              <a:t>Attackers</a:t>
            </a:r>
          </a:p>
        </p:txBody>
      </p:sp>
      <p:pic>
        <p:nvPicPr>
          <p:cNvPr id="13" name="Picture 12">
            <a:extLst>
              <a:ext uri="{FF2B5EF4-FFF2-40B4-BE49-F238E27FC236}">
                <a16:creationId xmlns:a16="http://schemas.microsoft.com/office/drawing/2014/main" id="{1BAD1CAF-41EB-59E8-7186-0922D7019B1E}"/>
              </a:ext>
            </a:extLst>
          </p:cNvPr>
          <p:cNvPicPr>
            <a:picLocks noChangeAspect="1"/>
          </p:cNvPicPr>
          <p:nvPr/>
        </p:nvPicPr>
        <p:blipFill>
          <a:blip r:embed="rId10"/>
          <a:stretch>
            <a:fillRect/>
          </a:stretch>
        </p:blipFill>
        <p:spPr>
          <a:xfrm>
            <a:off x="7880497" y="4552488"/>
            <a:ext cx="1229986" cy="1229986"/>
          </a:xfrm>
          <a:prstGeom prst="rect">
            <a:avLst/>
          </a:prstGeom>
          <a:ln w="76200">
            <a:solidFill>
              <a:srgbClr val="92D050"/>
            </a:solidFill>
          </a:ln>
          <a:effectLst>
            <a:outerShdw blurRad="50800" dist="38100" dir="8100000" algn="tr" rotWithShape="0">
              <a:prstClr val="black">
                <a:alpha val="40000"/>
              </a:prstClr>
            </a:outerShdw>
          </a:effectLst>
        </p:spPr>
      </p:pic>
      <p:sp>
        <p:nvSpPr>
          <p:cNvPr id="22" name="TextBox 21">
            <a:extLst>
              <a:ext uri="{FF2B5EF4-FFF2-40B4-BE49-F238E27FC236}">
                <a16:creationId xmlns:a16="http://schemas.microsoft.com/office/drawing/2014/main" id="{004B9C01-D4AD-EF4E-4B27-73A2A26172D0}"/>
              </a:ext>
            </a:extLst>
          </p:cNvPr>
          <p:cNvSpPr txBox="1"/>
          <p:nvPr/>
        </p:nvSpPr>
        <p:spPr>
          <a:xfrm>
            <a:off x="6227861" y="5954931"/>
            <a:ext cx="3792128" cy="830997"/>
          </a:xfrm>
          <a:prstGeom prst="rect">
            <a:avLst/>
          </a:prstGeom>
          <a:noFill/>
        </p:spPr>
        <p:txBody>
          <a:bodyPr wrap="none" rtlCol="0">
            <a:spAutoFit/>
          </a:bodyPr>
          <a:lstStyle/>
          <a:p>
            <a:r>
              <a:rPr lang="en-US" sz="4800" dirty="0"/>
              <a:t>Cyber Builders</a:t>
            </a:r>
          </a:p>
        </p:txBody>
      </p:sp>
      <p:pic>
        <p:nvPicPr>
          <p:cNvPr id="24" name="Picture 2" descr="Firewall symbol | Free SVG">
            <a:extLst>
              <a:ext uri="{FF2B5EF4-FFF2-40B4-BE49-F238E27FC236}">
                <a16:creationId xmlns:a16="http://schemas.microsoft.com/office/drawing/2014/main" id="{1CEC6F40-336B-2148-7872-39550C35A3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6895" y="2356673"/>
            <a:ext cx="1397030" cy="139703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E7E21A31-5344-FA1E-85A5-7C388E037F4D}"/>
              </a:ext>
            </a:extLst>
          </p:cNvPr>
          <p:cNvCxnSpPr>
            <a:cxnSpLocks/>
          </p:cNvCxnSpPr>
          <p:nvPr/>
        </p:nvCxnSpPr>
        <p:spPr>
          <a:xfrm flipH="1" flipV="1">
            <a:off x="7385022" y="3647396"/>
            <a:ext cx="598387" cy="85161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4" descr="Eval-O-Meter | Free SVG">
            <a:extLst>
              <a:ext uri="{FF2B5EF4-FFF2-40B4-BE49-F238E27FC236}">
                <a16:creationId xmlns:a16="http://schemas.microsoft.com/office/drawing/2014/main" id="{FF9F1F77-5E18-1BAD-0F1E-64E5169E4D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68434" y="4499006"/>
            <a:ext cx="1360501" cy="1360501"/>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A3A980DF-9ED3-8D4B-5D4D-6B191BA9C477}"/>
              </a:ext>
            </a:extLst>
          </p:cNvPr>
          <p:cNvCxnSpPr>
            <a:cxnSpLocks/>
          </p:cNvCxnSpPr>
          <p:nvPr/>
        </p:nvCxnSpPr>
        <p:spPr>
          <a:xfrm flipH="1">
            <a:off x="7009014" y="4956728"/>
            <a:ext cx="846811" cy="67243"/>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5964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par>
                                <p:cTn id="32" presetID="9"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par>
                                <p:cTn id="35" presetID="9"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up)">
                                      <p:cBhvr>
                                        <p:cTn id="41" dur="500"/>
                                        <p:tgtEl>
                                          <p:spTgt spid="5"/>
                                        </p:tgtEl>
                                      </p:cBhvr>
                                    </p:animEffect>
                                  </p:childTnLst>
                                </p:cTn>
                              </p:par>
                            </p:childTnLst>
                          </p:cTn>
                        </p:par>
                        <p:par>
                          <p:cTn id="42" fill="hold">
                            <p:stCondLst>
                              <p:cond delay="4000"/>
                            </p:stCondLst>
                            <p:childTnLst>
                              <p:par>
                                <p:cTn id="43" presetID="22" presetClass="entr" presetSubtype="4"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00"/>
                                        <p:tgtEl>
                                          <p:spTgt spid="6"/>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right)">
                                      <p:cBhvr>
                                        <p:cTn id="49" dur="500"/>
                                        <p:tgtEl>
                                          <p:spTgt spid="26"/>
                                        </p:tgtEl>
                                      </p:cBhvr>
                                    </p:animEffect>
                                  </p:childTnLst>
                                </p:cTn>
                              </p:par>
                            </p:childTnLst>
                          </p:cTn>
                        </p:par>
                        <p:par>
                          <p:cTn id="50" fill="hold">
                            <p:stCondLst>
                              <p:cond delay="5000"/>
                            </p:stCondLst>
                            <p:childTnLst>
                              <p:par>
                                <p:cTn id="51" presetID="22" presetClass="entr" presetSubtype="4"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childTnLst>
                          </p:cTn>
                        </p:par>
                        <p:par>
                          <p:cTn id="54" fill="hold">
                            <p:stCondLst>
                              <p:cond delay="5500"/>
                            </p:stCondLst>
                            <p:childTnLst>
                              <p:par>
                                <p:cTn id="55" presetID="22" presetClass="entr" presetSubtype="2"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right)">
                                      <p:cBhvr>
                                        <p:cTn id="57" dur="500"/>
                                        <p:tgtEl>
                                          <p:spTgt spid="30"/>
                                        </p:tgtEl>
                                      </p:cBhvr>
                                    </p:animEffect>
                                  </p:childTnLst>
                                </p:cTn>
                              </p:par>
                            </p:childTnLst>
                          </p:cTn>
                        </p:par>
                        <p:par>
                          <p:cTn id="58" fill="hold">
                            <p:stCondLst>
                              <p:cond delay="6000"/>
                            </p:stCondLst>
                            <p:childTnLst>
                              <p:par>
                                <p:cTn id="59" presetID="22" presetClass="entr" presetSubtype="2"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right)">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CE487F3-4EDA-EA59-186C-DB5F7AC23010}"/>
            </a:ext>
          </a:extLst>
        </p:cNvPr>
        <p:cNvGrpSpPr/>
        <p:nvPr/>
      </p:nvGrpSpPr>
      <p:grpSpPr>
        <a:xfrm>
          <a:off x="0" y="0"/>
          <a:ext cx="0" cy="0"/>
          <a:chOff x="0" y="0"/>
          <a:chExt cx="0" cy="0"/>
        </a:xfrm>
      </p:grpSpPr>
      <p:grpSp>
        <p:nvGrpSpPr>
          <p:cNvPr id="435" name="Group 7">
            <a:extLst>
              <a:ext uri="{FF2B5EF4-FFF2-40B4-BE49-F238E27FC236}">
                <a16:creationId xmlns:a16="http://schemas.microsoft.com/office/drawing/2014/main" id="{4C197D07-06D4-A3C6-FC90-A2C994F02C59}"/>
              </a:ext>
            </a:extLst>
          </p:cNvPr>
          <p:cNvGrpSpPr/>
          <p:nvPr/>
        </p:nvGrpSpPr>
        <p:grpSpPr>
          <a:xfrm>
            <a:off x="3903865" y="949436"/>
            <a:ext cx="2841038" cy="1921461"/>
            <a:chOff x="0" y="0"/>
            <a:chExt cx="7332777" cy="5499584"/>
          </a:xfrm>
        </p:grpSpPr>
        <p:pic>
          <p:nvPicPr>
            <p:cNvPr id="433" name="Picture 5" descr="Picture 5">
              <a:extLst>
                <a:ext uri="{FF2B5EF4-FFF2-40B4-BE49-F238E27FC236}">
                  <a16:creationId xmlns:a16="http://schemas.microsoft.com/office/drawing/2014/main" id="{BAA3C3D8-E0C3-AF3F-24DD-5E29E02364DE}"/>
                </a:ext>
              </a:extLst>
            </p:cNvPr>
            <p:cNvPicPr>
              <a:picLocks noChangeAspect="1"/>
            </p:cNvPicPr>
            <p:nvPr/>
          </p:nvPicPr>
          <p:blipFill>
            <a:blip r:embed="rId3"/>
            <a:stretch>
              <a:fillRect/>
            </a:stretch>
          </p:blipFill>
          <p:spPr>
            <a:xfrm>
              <a:off x="0" y="0"/>
              <a:ext cx="7332778" cy="5499585"/>
            </a:xfrm>
            <a:prstGeom prst="rect">
              <a:avLst/>
            </a:prstGeom>
            <a:ln w="12700" cap="flat">
              <a:noFill/>
              <a:miter lim="400000"/>
            </a:ln>
            <a:effectLst/>
          </p:spPr>
        </p:pic>
        <p:sp>
          <p:nvSpPr>
            <p:cNvPr id="434" name="Rectangle 6">
              <a:extLst>
                <a:ext uri="{FF2B5EF4-FFF2-40B4-BE49-F238E27FC236}">
                  <a16:creationId xmlns:a16="http://schemas.microsoft.com/office/drawing/2014/main" id="{C1643DCB-965C-ED06-6797-C42B91D5330F}"/>
                </a:ext>
              </a:extLst>
            </p:cNvPr>
            <p:cNvSpPr/>
            <p:nvPr/>
          </p:nvSpPr>
          <p:spPr>
            <a:xfrm>
              <a:off x="50923" y="4986242"/>
              <a:ext cx="7279439" cy="508511"/>
            </a:xfrm>
            <a:prstGeom prst="rect">
              <a:avLst/>
            </a:prstGeom>
            <a:solidFill>
              <a:srgbClr val="FFFFFF"/>
            </a:solidFill>
            <a:ln w="12700" cap="flat">
              <a:solidFill>
                <a:srgbClr val="FFFFFF"/>
              </a:solidFill>
              <a:prstDash val="solid"/>
              <a:miter lim="800000"/>
            </a:ln>
            <a:effectLst/>
          </p:spPr>
          <p:txBody>
            <a:bodyPr wrap="square" lIns="45720" tIns="45720" rIns="45720" bIns="45720" numCol="1" anchor="ctr">
              <a:noAutofit/>
            </a:bodyPr>
            <a:lstStyle/>
            <a:p>
              <a:pPr>
                <a:defRPr sz="3600">
                  <a:solidFill>
                    <a:srgbClr val="FFFFFF"/>
                  </a:solidFill>
                  <a:latin typeface="Calibri"/>
                  <a:ea typeface="Calibri"/>
                  <a:cs typeface="Calibri"/>
                  <a:sym typeface="Calibri"/>
                </a:defRPr>
              </a:pPr>
              <a:endParaRPr/>
            </a:p>
          </p:txBody>
        </p:sp>
      </p:grpSp>
      <p:pic>
        <p:nvPicPr>
          <p:cNvPr id="47" name="Picture 18" descr="Picture 18">
            <a:extLst>
              <a:ext uri="{FF2B5EF4-FFF2-40B4-BE49-F238E27FC236}">
                <a16:creationId xmlns:a16="http://schemas.microsoft.com/office/drawing/2014/main" id="{4C1CA72C-5856-0786-CD61-F55014125ACF}"/>
              </a:ext>
            </a:extLst>
          </p:cNvPr>
          <p:cNvPicPr>
            <a:picLocks noChangeAspect="1"/>
          </p:cNvPicPr>
          <p:nvPr/>
        </p:nvPicPr>
        <p:blipFill>
          <a:blip r:embed="rId4"/>
          <a:stretch>
            <a:fillRect/>
          </a:stretch>
        </p:blipFill>
        <p:spPr>
          <a:xfrm>
            <a:off x="3133420" y="424986"/>
            <a:ext cx="1388071" cy="1388072"/>
          </a:xfrm>
          <a:prstGeom prst="rect">
            <a:avLst/>
          </a:prstGeom>
          <a:ln w="12700">
            <a:miter lim="400000"/>
          </a:ln>
        </p:spPr>
      </p:pic>
      <p:pic>
        <p:nvPicPr>
          <p:cNvPr id="51" name="Picture 4" descr="Picture 4">
            <a:extLst>
              <a:ext uri="{FF2B5EF4-FFF2-40B4-BE49-F238E27FC236}">
                <a16:creationId xmlns:a16="http://schemas.microsoft.com/office/drawing/2014/main" id="{F8EF4035-7AE8-2C20-1BF9-31AE8AA367A7}"/>
              </a:ext>
            </a:extLst>
          </p:cNvPr>
          <p:cNvPicPr>
            <a:picLocks noChangeAspect="1"/>
          </p:cNvPicPr>
          <p:nvPr/>
        </p:nvPicPr>
        <p:blipFill>
          <a:blip r:embed="rId5"/>
          <a:stretch>
            <a:fillRect/>
          </a:stretch>
        </p:blipFill>
        <p:spPr>
          <a:xfrm>
            <a:off x="7523810" y="960586"/>
            <a:ext cx="1397030" cy="1397030"/>
          </a:xfrm>
          <a:prstGeom prst="rect">
            <a:avLst/>
          </a:prstGeom>
          <a:ln w="12700">
            <a:miter lim="400000"/>
          </a:ln>
        </p:spPr>
      </p:pic>
      <p:cxnSp>
        <p:nvCxnSpPr>
          <p:cNvPr id="55" name="Straight Arrow Connector 54">
            <a:extLst>
              <a:ext uri="{FF2B5EF4-FFF2-40B4-BE49-F238E27FC236}">
                <a16:creationId xmlns:a16="http://schemas.microsoft.com/office/drawing/2014/main" id="{A18AC148-E6FF-A6A7-0FF8-F69CE64B6BB0}"/>
              </a:ext>
            </a:extLst>
          </p:cNvPr>
          <p:cNvCxnSpPr>
            <a:cxnSpLocks/>
            <a:stCxn id="51" idx="1"/>
          </p:cNvCxnSpPr>
          <p:nvPr/>
        </p:nvCxnSpPr>
        <p:spPr>
          <a:xfrm flipH="1">
            <a:off x="6753365" y="1659101"/>
            <a:ext cx="770445" cy="4074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1B82A76-9156-BCD4-CA89-C0CD5FB43D5F}"/>
              </a:ext>
            </a:extLst>
          </p:cNvPr>
          <p:cNvCxnSpPr>
            <a:cxnSpLocks/>
          </p:cNvCxnSpPr>
          <p:nvPr/>
        </p:nvCxnSpPr>
        <p:spPr>
          <a:xfrm flipV="1">
            <a:off x="6744903" y="1848694"/>
            <a:ext cx="770445" cy="6147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55" name="TextBox 454">
            <a:extLst>
              <a:ext uri="{FF2B5EF4-FFF2-40B4-BE49-F238E27FC236}">
                <a16:creationId xmlns:a16="http://schemas.microsoft.com/office/drawing/2014/main" id="{890C5D43-EBD3-17B9-D36F-ABFB6F201311}"/>
              </a:ext>
            </a:extLst>
          </p:cNvPr>
          <p:cNvSpPr txBox="1"/>
          <p:nvPr/>
        </p:nvSpPr>
        <p:spPr>
          <a:xfrm>
            <a:off x="449287" y="418269"/>
            <a:ext cx="2684133" cy="830997"/>
          </a:xfrm>
          <a:prstGeom prst="rect">
            <a:avLst/>
          </a:prstGeom>
          <a:noFill/>
        </p:spPr>
        <p:txBody>
          <a:bodyPr wrap="none" rtlCol="0">
            <a:spAutoFit/>
          </a:bodyPr>
          <a:lstStyle/>
          <a:p>
            <a:r>
              <a:rPr lang="en-US" sz="4800" dirty="0"/>
              <a:t>Operators</a:t>
            </a:r>
          </a:p>
        </p:txBody>
      </p:sp>
      <p:pic>
        <p:nvPicPr>
          <p:cNvPr id="14" name="Picture 14" descr="Picture 14">
            <a:extLst>
              <a:ext uri="{FF2B5EF4-FFF2-40B4-BE49-F238E27FC236}">
                <a16:creationId xmlns:a16="http://schemas.microsoft.com/office/drawing/2014/main" id="{1FA045EF-A1EF-D089-E26A-8ECD7D16CBC1}"/>
              </a:ext>
            </a:extLst>
          </p:cNvPr>
          <p:cNvPicPr>
            <a:picLocks noChangeAspect="1"/>
          </p:cNvPicPr>
          <p:nvPr/>
        </p:nvPicPr>
        <p:blipFill>
          <a:blip r:embed="rId6"/>
          <a:stretch>
            <a:fillRect/>
          </a:stretch>
        </p:blipFill>
        <p:spPr>
          <a:xfrm>
            <a:off x="10069370" y="511250"/>
            <a:ext cx="1114332" cy="1114332"/>
          </a:xfrm>
          <a:prstGeom prst="rect">
            <a:avLst/>
          </a:prstGeom>
          <a:ln w="12700">
            <a:miter lim="400000"/>
          </a:ln>
        </p:spPr>
      </p:pic>
      <p:pic>
        <p:nvPicPr>
          <p:cNvPr id="15" name="Picture 17" descr="Picture 17">
            <a:extLst>
              <a:ext uri="{FF2B5EF4-FFF2-40B4-BE49-F238E27FC236}">
                <a16:creationId xmlns:a16="http://schemas.microsoft.com/office/drawing/2014/main" id="{A4FAD73E-7E5D-DACE-1C76-F87996F6BA4F}"/>
              </a:ext>
            </a:extLst>
          </p:cNvPr>
          <p:cNvPicPr>
            <a:picLocks noChangeAspect="1"/>
          </p:cNvPicPr>
          <p:nvPr/>
        </p:nvPicPr>
        <p:blipFill>
          <a:blip r:embed="rId7"/>
          <a:stretch>
            <a:fillRect/>
          </a:stretch>
        </p:blipFill>
        <p:spPr>
          <a:xfrm>
            <a:off x="10069370" y="1754877"/>
            <a:ext cx="1114332" cy="1114332"/>
          </a:xfrm>
          <a:prstGeom prst="rect">
            <a:avLst/>
          </a:prstGeom>
          <a:ln w="12700">
            <a:miter lim="400000"/>
          </a:ln>
        </p:spPr>
      </p:pic>
      <p:cxnSp>
        <p:nvCxnSpPr>
          <p:cNvPr id="16" name="Straight Arrow Connector 15">
            <a:extLst>
              <a:ext uri="{FF2B5EF4-FFF2-40B4-BE49-F238E27FC236}">
                <a16:creationId xmlns:a16="http://schemas.microsoft.com/office/drawing/2014/main" id="{9F819FF9-43C7-8BA4-772E-0AD455A27513}"/>
              </a:ext>
            </a:extLst>
          </p:cNvPr>
          <p:cNvCxnSpPr>
            <a:cxnSpLocks/>
            <a:stCxn id="14" idx="1"/>
          </p:cNvCxnSpPr>
          <p:nvPr/>
        </p:nvCxnSpPr>
        <p:spPr>
          <a:xfrm flipH="1">
            <a:off x="8929302" y="1068416"/>
            <a:ext cx="1140068" cy="10121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7DB48CD-0C9A-DD6F-9C38-25D6034FB317}"/>
              </a:ext>
            </a:extLst>
          </p:cNvPr>
          <p:cNvCxnSpPr>
            <a:cxnSpLocks/>
          </p:cNvCxnSpPr>
          <p:nvPr/>
        </p:nvCxnSpPr>
        <p:spPr>
          <a:xfrm flipV="1">
            <a:off x="8929302" y="1249265"/>
            <a:ext cx="1140068" cy="6491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9E847C1-406E-312B-842E-223EF77DFDC8}"/>
              </a:ext>
            </a:extLst>
          </p:cNvPr>
          <p:cNvCxnSpPr>
            <a:cxnSpLocks/>
          </p:cNvCxnSpPr>
          <p:nvPr/>
        </p:nvCxnSpPr>
        <p:spPr>
          <a:xfrm flipH="1">
            <a:off x="9497563" y="2132149"/>
            <a:ext cx="563345" cy="690220"/>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AF9CA5B-D0B3-11BF-7DB2-869D22956F47}"/>
              </a:ext>
            </a:extLst>
          </p:cNvPr>
          <p:cNvCxnSpPr>
            <a:cxnSpLocks/>
            <a:endCxn id="15" idx="1"/>
          </p:cNvCxnSpPr>
          <p:nvPr/>
        </p:nvCxnSpPr>
        <p:spPr>
          <a:xfrm flipV="1">
            <a:off x="9691285" y="2312043"/>
            <a:ext cx="378085" cy="490245"/>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61F363C3-A621-A031-53A7-B6832BABCE0C}"/>
              </a:ext>
            </a:extLst>
          </p:cNvPr>
          <p:cNvPicPr>
            <a:picLocks noChangeAspect="1"/>
          </p:cNvPicPr>
          <p:nvPr/>
        </p:nvPicPr>
        <p:blipFill>
          <a:blip r:embed="rId8"/>
          <a:stretch>
            <a:fillRect/>
          </a:stretch>
        </p:blipFill>
        <p:spPr>
          <a:xfrm>
            <a:off x="2060270" y="2140382"/>
            <a:ext cx="2146300" cy="1066800"/>
          </a:xfrm>
          <a:prstGeom prst="rect">
            <a:avLst/>
          </a:prstGeom>
        </p:spPr>
      </p:pic>
      <p:grpSp>
        <p:nvGrpSpPr>
          <p:cNvPr id="2" name="Group 7">
            <a:extLst>
              <a:ext uri="{FF2B5EF4-FFF2-40B4-BE49-F238E27FC236}">
                <a16:creationId xmlns:a16="http://schemas.microsoft.com/office/drawing/2014/main" id="{D1DD40CA-2C74-E838-41BD-E4D61265A1BB}"/>
              </a:ext>
            </a:extLst>
          </p:cNvPr>
          <p:cNvGrpSpPr/>
          <p:nvPr/>
        </p:nvGrpSpPr>
        <p:grpSpPr>
          <a:xfrm>
            <a:off x="3887305" y="3755391"/>
            <a:ext cx="2841039" cy="1921461"/>
            <a:chOff x="0" y="0"/>
            <a:chExt cx="7332778" cy="5499585"/>
          </a:xfrm>
        </p:grpSpPr>
        <p:pic>
          <p:nvPicPr>
            <p:cNvPr id="3" name="Picture 5" descr="Picture 5">
              <a:extLst>
                <a:ext uri="{FF2B5EF4-FFF2-40B4-BE49-F238E27FC236}">
                  <a16:creationId xmlns:a16="http://schemas.microsoft.com/office/drawing/2014/main" id="{74C95C5E-5DF8-3FF4-6C4F-AF665DE0E9A9}"/>
                </a:ext>
              </a:extLst>
            </p:cNvPr>
            <p:cNvPicPr>
              <a:picLocks noChangeAspect="1"/>
            </p:cNvPicPr>
            <p:nvPr/>
          </p:nvPicPr>
          <p:blipFill>
            <a:blip r:embed="rId3"/>
            <a:stretch>
              <a:fillRect/>
            </a:stretch>
          </p:blipFill>
          <p:spPr>
            <a:xfrm>
              <a:off x="0" y="0"/>
              <a:ext cx="7332778" cy="5499585"/>
            </a:xfrm>
            <a:prstGeom prst="rect">
              <a:avLst/>
            </a:prstGeom>
            <a:ln w="12700" cap="flat">
              <a:noFill/>
              <a:miter lim="400000"/>
            </a:ln>
            <a:effectLst/>
          </p:spPr>
        </p:pic>
        <p:sp>
          <p:nvSpPr>
            <p:cNvPr id="4" name="Rectangle 6">
              <a:extLst>
                <a:ext uri="{FF2B5EF4-FFF2-40B4-BE49-F238E27FC236}">
                  <a16:creationId xmlns:a16="http://schemas.microsoft.com/office/drawing/2014/main" id="{9A21CBBD-C1B3-C873-8BB3-6A459EA8011D}"/>
                </a:ext>
              </a:extLst>
            </p:cNvPr>
            <p:cNvSpPr/>
            <p:nvPr/>
          </p:nvSpPr>
          <p:spPr>
            <a:xfrm>
              <a:off x="50924" y="4986243"/>
              <a:ext cx="7279441" cy="508511"/>
            </a:xfrm>
            <a:prstGeom prst="rect">
              <a:avLst/>
            </a:prstGeom>
            <a:solidFill>
              <a:srgbClr val="FFFFFF"/>
            </a:solidFill>
            <a:ln w="12700" cap="flat">
              <a:solidFill>
                <a:srgbClr val="FFFFFF"/>
              </a:solidFill>
              <a:prstDash val="solid"/>
              <a:miter lim="800000"/>
            </a:ln>
            <a:effectLst/>
          </p:spPr>
          <p:txBody>
            <a:bodyPr wrap="square" lIns="45720" tIns="45720" rIns="45720" bIns="45720" numCol="1" anchor="ctr">
              <a:noAutofit/>
            </a:bodyPr>
            <a:lstStyle/>
            <a:p>
              <a:pPr>
                <a:defRPr sz="3600">
                  <a:solidFill>
                    <a:srgbClr val="FFFFFF"/>
                  </a:solidFill>
                  <a:latin typeface="Calibri"/>
                  <a:ea typeface="Calibri"/>
                  <a:cs typeface="Calibri"/>
                  <a:sym typeface="Calibri"/>
                </a:defRPr>
              </a:pPr>
              <a:endParaRPr/>
            </a:p>
          </p:txBody>
        </p:sp>
      </p:grpSp>
      <p:cxnSp>
        <p:nvCxnSpPr>
          <p:cNvPr id="5" name="Straight Arrow Connector 4">
            <a:extLst>
              <a:ext uri="{FF2B5EF4-FFF2-40B4-BE49-F238E27FC236}">
                <a16:creationId xmlns:a16="http://schemas.microsoft.com/office/drawing/2014/main" id="{4022FF50-A03D-414D-F538-F2726337F555}"/>
              </a:ext>
            </a:extLst>
          </p:cNvPr>
          <p:cNvCxnSpPr>
            <a:cxnSpLocks/>
          </p:cNvCxnSpPr>
          <p:nvPr/>
        </p:nvCxnSpPr>
        <p:spPr>
          <a:xfrm flipH="1">
            <a:off x="5245833" y="2869209"/>
            <a:ext cx="1" cy="88618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DD62222-0384-4492-C609-49F4697EC94C}"/>
              </a:ext>
            </a:extLst>
          </p:cNvPr>
          <p:cNvCxnSpPr>
            <a:cxnSpLocks/>
          </p:cNvCxnSpPr>
          <p:nvPr/>
        </p:nvCxnSpPr>
        <p:spPr>
          <a:xfrm flipV="1">
            <a:off x="5419323" y="2869209"/>
            <a:ext cx="0" cy="884494"/>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descr="Image">
            <a:extLst>
              <a:ext uri="{FF2B5EF4-FFF2-40B4-BE49-F238E27FC236}">
                <a16:creationId xmlns:a16="http://schemas.microsoft.com/office/drawing/2014/main" id="{646F69BA-1AC7-72D2-2F1F-A259327093EC}"/>
              </a:ext>
            </a:extLst>
          </p:cNvPr>
          <p:cNvPicPr>
            <a:picLocks noChangeAspect="1"/>
          </p:cNvPicPr>
          <p:nvPr/>
        </p:nvPicPr>
        <p:blipFill>
          <a:blip r:embed="rId9"/>
          <a:stretch>
            <a:fillRect/>
          </a:stretch>
        </p:blipFill>
        <p:spPr>
          <a:xfrm>
            <a:off x="8668794" y="2802288"/>
            <a:ext cx="1397030" cy="1397030"/>
          </a:xfrm>
          <a:prstGeom prst="rect">
            <a:avLst/>
          </a:prstGeom>
          <a:solidFill>
            <a:schemeClr val="tx1"/>
          </a:solidFill>
          <a:ln w="12700">
            <a:miter lim="400000"/>
          </a:ln>
        </p:spPr>
      </p:pic>
      <p:cxnSp>
        <p:nvCxnSpPr>
          <p:cNvPr id="9" name="Straight Arrow Connector 8">
            <a:extLst>
              <a:ext uri="{FF2B5EF4-FFF2-40B4-BE49-F238E27FC236}">
                <a16:creationId xmlns:a16="http://schemas.microsoft.com/office/drawing/2014/main" id="{237D9424-8BE9-498B-FD0B-DE6B73BBBB5D}"/>
              </a:ext>
            </a:extLst>
          </p:cNvPr>
          <p:cNvCxnSpPr>
            <a:cxnSpLocks/>
            <a:stCxn id="7" idx="1"/>
          </p:cNvCxnSpPr>
          <p:nvPr/>
        </p:nvCxnSpPr>
        <p:spPr>
          <a:xfrm flipH="1" flipV="1">
            <a:off x="6727409" y="2425828"/>
            <a:ext cx="1941385" cy="1074975"/>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FD75F73-4C35-6E23-3F55-8ACF2D9F2395}"/>
              </a:ext>
            </a:extLst>
          </p:cNvPr>
          <p:cNvCxnSpPr>
            <a:cxnSpLocks/>
          </p:cNvCxnSpPr>
          <p:nvPr/>
        </p:nvCxnSpPr>
        <p:spPr>
          <a:xfrm>
            <a:off x="6727409" y="2582408"/>
            <a:ext cx="1949847" cy="111290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8" descr="Picture 18">
            <a:extLst>
              <a:ext uri="{FF2B5EF4-FFF2-40B4-BE49-F238E27FC236}">
                <a16:creationId xmlns:a16="http://schemas.microsoft.com/office/drawing/2014/main" id="{EFF18FAD-374D-2D42-E99E-DD8A61E1648A}"/>
              </a:ext>
            </a:extLst>
          </p:cNvPr>
          <p:cNvPicPr>
            <a:picLocks noChangeAspect="1"/>
          </p:cNvPicPr>
          <p:nvPr/>
        </p:nvPicPr>
        <p:blipFill>
          <a:blip r:embed="rId4"/>
          <a:stretch>
            <a:fillRect/>
          </a:stretch>
        </p:blipFill>
        <p:spPr>
          <a:xfrm>
            <a:off x="3013808" y="3195307"/>
            <a:ext cx="1388071" cy="1388072"/>
          </a:xfrm>
          <a:prstGeom prst="rect">
            <a:avLst/>
          </a:prstGeom>
          <a:ln w="12700">
            <a:miter lim="400000"/>
          </a:ln>
        </p:spPr>
      </p:pic>
      <p:pic>
        <p:nvPicPr>
          <p:cNvPr id="19" name="Picture 18">
            <a:extLst>
              <a:ext uri="{FF2B5EF4-FFF2-40B4-BE49-F238E27FC236}">
                <a16:creationId xmlns:a16="http://schemas.microsoft.com/office/drawing/2014/main" id="{FB4A1DB3-18D9-5EF9-7198-EA3B5B2394BF}"/>
              </a:ext>
            </a:extLst>
          </p:cNvPr>
          <p:cNvPicPr>
            <a:picLocks noChangeAspect="1"/>
          </p:cNvPicPr>
          <p:nvPr/>
        </p:nvPicPr>
        <p:blipFill>
          <a:blip r:embed="rId8"/>
          <a:stretch>
            <a:fillRect/>
          </a:stretch>
        </p:blipFill>
        <p:spPr>
          <a:xfrm>
            <a:off x="1946855" y="4941113"/>
            <a:ext cx="2146300" cy="1066800"/>
          </a:xfrm>
          <a:prstGeom prst="rect">
            <a:avLst/>
          </a:prstGeom>
        </p:spPr>
      </p:pic>
      <p:pic>
        <p:nvPicPr>
          <p:cNvPr id="22" name="Picture 21">
            <a:extLst>
              <a:ext uri="{FF2B5EF4-FFF2-40B4-BE49-F238E27FC236}">
                <a16:creationId xmlns:a16="http://schemas.microsoft.com/office/drawing/2014/main" id="{F2DE59E4-E49B-A170-A9D9-1AA2E773DF29}"/>
              </a:ext>
            </a:extLst>
          </p:cNvPr>
          <p:cNvPicPr>
            <a:picLocks noChangeAspect="1"/>
          </p:cNvPicPr>
          <p:nvPr/>
        </p:nvPicPr>
        <p:blipFill>
          <a:blip r:embed="rId10"/>
          <a:stretch>
            <a:fillRect/>
          </a:stretch>
        </p:blipFill>
        <p:spPr>
          <a:xfrm>
            <a:off x="8929302" y="2885690"/>
            <a:ext cx="1027948" cy="1112903"/>
          </a:xfrm>
          <a:prstGeom prst="rect">
            <a:avLst/>
          </a:prstGeom>
        </p:spPr>
      </p:pic>
      <p:sp>
        <p:nvSpPr>
          <p:cNvPr id="23" name="TextBox 22">
            <a:extLst>
              <a:ext uri="{FF2B5EF4-FFF2-40B4-BE49-F238E27FC236}">
                <a16:creationId xmlns:a16="http://schemas.microsoft.com/office/drawing/2014/main" id="{8826252A-B31D-656C-D80F-91A190096737}"/>
              </a:ext>
            </a:extLst>
          </p:cNvPr>
          <p:cNvSpPr txBox="1"/>
          <p:nvPr/>
        </p:nvSpPr>
        <p:spPr>
          <a:xfrm>
            <a:off x="834232" y="2995236"/>
            <a:ext cx="2488502" cy="830997"/>
          </a:xfrm>
          <a:prstGeom prst="rect">
            <a:avLst/>
          </a:prstGeom>
          <a:noFill/>
        </p:spPr>
        <p:txBody>
          <a:bodyPr wrap="none" rtlCol="0">
            <a:spAutoFit/>
          </a:bodyPr>
          <a:lstStyle/>
          <a:p>
            <a:r>
              <a:rPr lang="en-US" sz="4800" dirty="0">
                <a:solidFill>
                  <a:srgbClr val="FF0000"/>
                </a:solidFill>
              </a:rPr>
              <a:t>Attackers</a:t>
            </a:r>
          </a:p>
        </p:txBody>
      </p:sp>
      <p:pic>
        <p:nvPicPr>
          <p:cNvPr id="8" name="Picture 7">
            <a:extLst>
              <a:ext uri="{FF2B5EF4-FFF2-40B4-BE49-F238E27FC236}">
                <a16:creationId xmlns:a16="http://schemas.microsoft.com/office/drawing/2014/main" id="{D483652E-9474-C3AF-3E00-41480361616B}"/>
              </a:ext>
            </a:extLst>
          </p:cNvPr>
          <p:cNvPicPr>
            <a:picLocks noChangeAspect="1"/>
          </p:cNvPicPr>
          <p:nvPr/>
        </p:nvPicPr>
        <p:blipFill>
          <a:blip r:embed="rId10"/>
          <a:stretch>
            <a:fillRect/>
          </a:stretch>
        </p:blipFill>
        <p:spPr>
          <a:xfrm>
            <a:off x="10242755" y="418269"/>
            <a:ext cx="767562" cy="830996"/>
          </a:xfrm>
          <a:prstGeom prst="rect">
            <a:avLst/>
          </a:prstGeom>
        </p:spPr>
      </p:pic>
      <p:pic>
        <p:nvPicPr>
          <p:cNvPr id="11" name="Picture 10">
            <a:extLst>
              <a:ext uri="{FF2B5EF4-FFF2-40B4-BE49-F238E27FC236}">
                <a16:creationId xmlns:a16="http://schemas.microsoft.com/office/drawing/2014/main" id="{1A0B8C27-61E5-684F-90FF-005DF4A8C748}"/>
              </a:ext>
            </a:extLst>
          </p:cNvPr>
          <p:cNvPicPr>
            <a:picLocks noChangeAspect="1"/>
          </p:cNvPicPr>
          <p:nvPr/>
        </p:nvPicPr>
        <p:blipFill>
          <a:blip r:embed="rId10"/>
          <a:stretch>
            <a:fillRect/>
          </a:stretch>
        </p:blipFill>
        <p:spPr>
          <a:xfrm>
            <a:off x="3557307" y="3006684"/>
            <a:ext cx="783815" cy="848593"/>
          </a:xfrm>
          <a:prstGeom prst="rect">
            <a:avLst/>
          </a:prstGeom>
        </p:spPr>
      </p:pic>
      <p:pic>
        <p:nvPicPr>
          <p:cNvPr id="12" name="Picture 11">
            <a:extLst>
              <a:ext uri="{FF2B5EF4-FFF2-40B4-BE49-F238E27FC236}">
                <a16:creationId xmlns:a16="http://schemas.microsoft.com/office/drawing/2014/main" id="{24609147-7398-14EF-6118-2D5A13316B27}"/>
              </a:ext>
            </a:extLst>
          </p:cNvPr>
          <p:cNvPicPr>
            <a:picLocks noChangeAspect="1"/>
          </p:cNvPicPr>
          <p:nvPr/>
        </p:nvPicPr>
        <p:blipFill>
          <a:blip r:embed="rId10"/>
          <a:stretch>
            <a:fillRect/>
          </a:stretch>
        </p:blipFill>
        <p:spPr>
          <a:xfrm>
            <a:off x="7422916" y="2770228"/>
            <a:ext cx="865819" cy="937374"/>
          </a:xfrm>
          <a:prstGeom prst="rect">
            <a:avLst/>
          </a:prstGeom>
        </p:spPr>
      </p:pic>
      <p:pic>
        <p:nvPicPr>
          <p:cNvPr id="13" name="Picture 12">
            <a:extLst>
              <a:ext uri="{FF2B5EF4-FFF2-40B4-BE49-F238E27FC236}">
                <a16:creationId xmlns:a16="http://schemas.microsoft.com/office/drawing/2014/main" id="{91B07FD8-2460-2395-ECA7-706542B2DAEC}"/>
              </a:ext>
            </a:extLst>
          </p:cNvPr>
          <p:cNvPicPr>
            <a:picLocks noChangeAspect="1"/>
          </p:cNvPicPr>
          <p:nvPr/>
        </p:nvPicPr>
        <p:blipFill>
          <a:blip r:embed="rId10"/>
          <a:stretch>
            <a:fillRect/>
          </a:stretch>
        </p:blipFill>
        <p:spPr>
          <a:xfrm>
            <a:off x="5173205" y="2804676"/>
            <a:ext cx="869754" cy="941635"/>
          </a:xfrm>
          <a:prstGeom prst="rect">
            <a:avLst/>
          </a:prstGeom>
        </p:spPr>
      </p:pic>
      <p:pic>
        <p:nvPicPr>
          <p:cNvPr id="24" name="Picture 23">
            <a:extLst>
              <a:ext uri="{FF2B5EF4-FFF2-40B4-BE49-F238E27FC236}">
                <a16:creationId xmlns:a16="http://schemas.microsoft.com/office/drawing/2014/main" id="{C21AFB85-4420-CF1F-F8FE-CFCEB33E5A8C}"/>
              </a:ext>
            </a:extLst>
          </p:cNvPr>
          <p:cNvPicPr>
            <a:picLocks noChangeAspect="1"/>
          </p:cNvPicPr>
          <p:nvPr/>
        </p:nvPicPr>
        <p:blipFill>
          <a:blip r:embed="rId10"/>
          <a:stretch>
            <a:fillRect/>
          </a:stretch>
        </p:blipFill>
        <p:spPr>
          <a:xfrm>
            <a:off x="8011836" y="1125286"/>
            <a:ext cx="891580" cy="965264"/>
          </a:xfrm>
          <a:prstGeom prst="rect">
            <a:avLst/>
          </a:prstGeom>
        </p:spPr>
      </p:pic>
      <p:pic>
        <p:nvPicPr>
          <p:cNvPr id="25" name="Picture 24">
            <a:extLst>
              <a:ext uri="{FF2B5EF4-FFF2-40B4-BE49-F238E27FC236}">
                <a16:creationId xmlns:a16="http://schemas.microsoft.com/office/drawing/2014/main" id="{EE6DA952-D41D-D380-A799-3A661B6BC682}"/>
              </a:ext>
            </a:extLst>
          </p:cNvPr>
          <p:cNvPicPr>
            <a:picLocks noChangeAspect="1"/>
          </p:cNvPicPr>
          <p:nvPr/>
        </p:nvPicPr>
        <p:blipFill>
          <a:blip r:embed="rId10"/>
          <a:stretch>
            <a:fillRect/>
          </a:stretch>
        </p:blipFill>
        <p:spPr>
          <a:xfrm>
            <a:off x="6705690" y="1017233"/>
            <a:ext cx="859771" cy="930827"/>
          </a:xfrm>
          <a:prstGeom prst="rect">
            <a:avLst/>
          </a:prstGeom>
        </p:spPr>
      </p:pic>
      <p:pic>
        <p:nvPicPr>
          <p:cNvPr id="26" name="Picture 25">
            <a:extLst>
              <a:ext uri="{FF2B5EF4-FFF2-40B4-BE49-F238E27FC236}">
                <a16:creationId xmlns:a16="http://schemas.microsoft.com/office/drawing/2014/main" id="{9E9CE91C-A403-05AA-F126-182BD942A17C}"/>
              </a:ext>
            </a:extLst>
          </p:cNvPr>
          <p:cNvPicPr>
            <a:picLocks noChangeAspect="1"/>
          </p:cNvPicPr>
          <p:nvPr/>
        </p:nvPicPr>
        <p:blipFill>
          <a:blip r:embed="rId11"/>
          <a:stretch>
            <a:fillRect/>
          </a:stretch>
        </p:blipFill>
        <p:spPr>
          <a:xfrm>
            <a:off x="5244103" y="32342"/>
            <a:ext cx="1229986" cy="1229986"/>
          </a:xfrm>
          <a:prstGeom prst="rect">
            <a:avLst/>
          </a:prstGeom>
          <a:ln w="76200">
            <a:solidFill>
              <a:srgbClr val="FFC000"/>
            </a:solidFill>
          </a:ln>
          <a:effectLst/>
        </p:spPr>
      </p:pic>
      <p:sp>
        <p:nvSpPr>
          <p:cNvPr id="30" name="TextBox 29">
            <a:extLst>
              <a:ext uri="{FF2B5EF4-FFF2-40B4-BE49-F238E27FC236}">
                <a16:creationId xmlns:a16="http://schemas.microsoft.com/office/drawing/2014/main" id="{1D702A1D-7F6C-9836-3B48-743275EBFCE9}"/>
              </a:ext>
            </a:extLst>
          </p:cNvPr>
          <p:cNvSpPr txBox="1"/>
          <p:nvPr/>
        </p:nvSpPr>
        <p:spPr>
          <a:xfrm>
            <a:off x="6622081" y="14800"/>
            <a:ext cx="2200346" cy="830997"/>
          </a:xfrm>
          <a:prstGeom prst="rect">
            <a:avLst/>
          </a:prstGeom>
          <a:noFill/>
        </p:spPr>
        <p:txBody>
          <a:bodyPr wrap="none" rtlCol="0">
            <a:spAutoFit/>
          </a:bodyPr>
          <a:lstStyle/>
          <a:p>
            <a:r>
              <a:rPr lang="en-US" sz="4800" dirty="0"/>
              <a:t>Builders</a:t>
            </a:r>
          </a:p>
        </p:txBody>
      </p:sp>
      <p:cxnSp>
        <p:nvCxnSpPr>
          <p:cNvPr id="31" name="Straight Arrow Connector 30">
            <a:extLst>
              <a:ext uri="{FF2B5EF4-FFF2-40B4-BE49-F238E27FC236}">
                <a16:creationId xmlns:a16="http://schemas.microsoft.com/office/drawing/2014/main" id="{52F7AF3F-082A-178E-5C88-B01C50468B99}"/>
              </a:ext>
            </a:extLst>
          </p:cNvPr>
          <p:cNvCxnSpPr>
            <a:cxnSpLocks/>
          </p:cNvCxnSpPr>
          <p:nvPr/>
        </p:nvCxnSpPr>
        <p:spPr>
          <a:xfrm>
            <a:off x="6467844" y="707305"/>
            <a:ext cx="1082340" cy="606871"/>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367B829-2B9A-0853-D4B9-E9D15F8A4324}"/>
              </a:ext>
            </a:extLst>
          </p:cNvPr>
          <p:cNvCxnSpPr>
            <a:cxnSpLocks/>
          </p:cNvCxnSpPr>
          <p:nvPr/>
        </p:nvCxnSpPr>
        <p:spPr>
          <a:xfrm>
            <a:off x="6145493" y="1265990"/>
            <a:ext cx="2518385" cy="1915854"/>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DB5D487-5D3D-6243-90C4-0309FD6ACBA6}"/>
              </a:ext>
            </a:extLst>
          </p:cNvPr>
          <p:cNvCxnSpPr>
            <a:cxnSpLocks/>
          </p:cNvCxnSpPr>
          <p:nvPr/>
        </p:nvCxnSpPr>
        <p:spPr>
          <a:xfrm flipH="1">
            <a:off x="5641146" y="1277085"/>
            <a:ext cx="330857" cy="288135"/>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6659F4D5-D2E4-0609-E6E1-8ECF72926128}"/>
              </a:ext>
            </a:extLst>
          </p:cNvPr>
          <p:cNvPicPr>
            <a:picLocks noChangeAspect="1"/>
          </p:cNvPicPr>
          <p:nvPr/>
        </p:nvPicPr>
        <p:blipFill>
          <a:blip r:embed="rId10"/>
          <a:stretch>
            <a:fillRect/>
          </a:stretch>
        </p:blipFill>
        <p:spPr>
          <a:xfrm>
            <a:off x="5768434" y="-64748"/>
            <a:ext cx="614522" cy="665309"/>
          </a:xfrm>
          <a:prstGeom prst="rect">
            <a:avLst/>
          </a:prstGeom>
        </p:spPr>
      </p:pic>
      <p:pic>
        <p:nvPicPr>
          <p:cNvPr id="35" name="Picture 34">
            <a:extLst>
              <a:ext uri="{FF2B5EF4-FFF2-40B4-BE49-F238E27FC236}">
                <a16:creationId xmlns:a16="http://schemas.microsoft.com/office/drawing/2014/main" id="{D35F9613-80C4-0CF7-A0C0-33D9F8686BB6}"/>
              </a:ext>
            </a:extLst>
          </p:cNvPr>
          <p:cNvPicPr>
            <a:picLocks noChangeAspect="1"/>
          </p:cNvPicPr>
          <p:nvPr/>
        </p:nvPicPr>
        <p:blipFill>
          <a:blip r:embed="rId10"/>
          <a:stretch>
            <a:fillRect/>
          </a:stretch>
        </p:blipFill>
        <p:spPr>
          <a:xfrm>
            <a:off x="7856761" y="2380262"/>
            <a:ext cx="614522" cy="665309"/>
          </a:xfrm>
          <a:prstGeom prst="rect">
            <a:avLst/>
          </a:prstGeom>
        </p:spPr>
      </p:pic>
      <p:pic>
        <p:nvPicPr>
          <p:cNvPr id="4098" name="Picture 2" descr="Firewall symbol | Free SVG">
            <a:extLst>
              <a:ext uri="{FF2B5EF4-FFF2-40B4-BE49-F238E27FC236}">
                <a16:creationId xmlns:a16="http://schemas.microsoft.com/office/drawing/2014/main" id="{F5F44666-F1F8-06FA-82BB-4DDEFFE7F5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6895" y="2356673"/>
            <a:ext cx="1397030" cy="13970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0E8C0769-827C-2C0C-2CBA-67A7A28567E7}"/>
              </a:ext>
            </a:extLst>
          </p:cNvPr>
          <p:cNvPicPr>
            <a:picLocks noChangeAspect="1"/>
          </p:cNvPicPr>
          <p:nvPr/>
        </p:nvPicPr>
        <p:blipFill>
          <a:blip r:embed="rId11"/>
          <a:stretch>
            <a:fillRect/>
          </a:stretch>
        </p:blipFill>
        <p:spPr>
          <a:xfrm>
            <a:off x="7880497" y="4552488"/>
            <a:ext cx="1229986" cy="1229986"/>
          </a:xfrm>
          <a:prstGeom prst="rect">
            <a:avLst/>
          </a:prstGeom>
          <a:ln w="76200">
            <a:solidFill>
              <a:srgbClr val="92D050"/>
            </a:solidFill>
          </a:ln>
          <a:effectLst>
            <a:outerShdw blurRad="50800" dist="38100" dir="8100000" algn="tr" rotWithShape="0">
              <a:prstClr val="black">
                <a:alpha val="40000"/>
              </a:prstClr>
            </a:outerShdw>
          </a:effectLst>
        </p:spPr>
      </p:pic>
      <p:cxnSp>
        <p:nvCxnSpPr>
          <p:cNvPr id="38" name="Straight Arrow Connector 37">
            <a:extLst>
              <a:ext uri="{FF2B5EF4-FFF2-40B4-BE49-F238E27FC236}">
                <a16:creationId xmlns:a16="http://schemas.microsoft.com/office/drawing/2014/main" id="{2A593E7D-6567-66CD-89B3-0A32A871295D}"/>
              </a:ext>
            </a:extLst>
          </p:cNvPr>
          <p:cNvCxnSpPr>
            <a:cxnSpLocks/>
          </p:cNvCxnSpPr>
          <p:nvPr/>
        </p:nvCxnSpPr>
        <p:spPr>
          <a:xfrm flipH="1" flipV="1">
            <a:off x="7385022" y="3647396"/>
            <a:ext cx="598387" cy="85161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628257A-AB14-E12F-C6D4-093B1C869EF2}"/>
              </a:ext>
            </a:extLst>
          </p:cNvPr>
          <p:cNvSpPr txBox="1"/>
          <p:nvPr/>
        </p:nvSpPr>
        <p:spPr>
          <a:xfrm>
            <a:off x="10131730" y="2895957"/>
            <a:ext cx="1570366" cy="830997"/>
          </a:xfrm>
          <a:prstGeom prst="rect">
            <a:avLst/>
          </a:prstGeom>
          <a:noFill/>
        </p:spPr>
        <p:txBody>
          <a:bodyPr wrap="none" rtlCol="0">
            <a:spAutoFit/>
          </a:bodyPr>
          <a:lstStyle/>
          <a:p>
            <a:r>
              <a:rPr lang="en-US" sz="4800" dirty="0"/>
              <a:t>Users</a:t>
            </a:r>
          </a:p>
        </p:txBody>
      </p:sp>
      <p:pic>
        <p:nvPicPr>
          <p:cNvPr id="4100" name="Picture 4" descr="Eval-O-Meter | Free SVG">
            <a:extLst>
              <a:ext uri="{FF2B5EF4-FFF2-40B4-BE49-F238E27FC236}">
                <a16:creationId xmlns:a16="http://schemas.microsoft.com/office/drawing/2014/main" id="{D70EDE22-4015-B652-FF01-F2347C0F1B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68434" y="4499006"/>
            <a:ext cx="1360501" cy="1360501"/>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53BD4708-9DBA-1B55-B517-BA1AFDC50923}"/>
              </a:ext>
            </a:extLst>
          </p:cNvPr>
          <p:cNvCxnSpPr>
            <a:cxnSpLocks/>
          </p:cNvCxnSpPr>
          <p:nvPr/>
        </p:nvCxnSpPr>
        <p:spPr>
          <a:xfrm flipH="1">
            <a:off x="7009014" y="4956728"/>
            <a:ext cx="846811" cy="67243"/>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BB7B0E2-2C7A-66C6-83D9-B2A3FDBBF03E}"/>
              </a:ext>
            </a:extLst>
          </p:cNvPr>
          <p:cNvSpPr txBox="1"/>
          <p:nvPr/>
        </p:nvSpPr>
        <p:spPr>
          <a:xfrm>
            <a:off x="6227861" y="5954931"/>
            <a:ext cx="3792128" cy="830997"/>
          </a:xfrm>
          <a:prstGeom prst="rect">
            <a:avLst/>
          </a:prstGeom>
          <a:noFill/>
        </p:spPr>
        <p:txBody>
          <a:bodyPr wrap="none" rtlCol="0">
            <a:spAutoFit/>
          </a:bodyPr>
          <a:lstStyle/>
          <a:p>
            <a:r>
              <a:rPr lang="en-US" sz="4800" dirty="0"/>
              <a:t>Cyber Builders</a:t>
            </a:r>
          </a:p>
        </p:txBody>
      </p:sp>
      <p:cxnSp>
        <p:nvCxnSpPr>
          <p:cNvPr id="39" name="Straight Arrow Connector 38">
            <a:extLst>
              <a:ext uri="{FF2B5EF4-FFF2-40B4-BE49-F238E27FC236}">
                <a16:creationId xmlns:a16="http://schemas.microsoft.com/office/drawing/2014/main" id="{BB29A446-90BE-47FC-EFC6-D30F1A8ADC81}"/>
              </a:ext>
            </a:extLst>
          </p:cNvPr>
          <p:cNvCxnSpPr>
            <a:cxnSpLocks/>
          </p:cNvCxnSpPr>
          <p:nvPr/>
        </p:nvCxnSpPr>
        <p:spPr>
          <a:xfrm flipH="1" flipV="1">
            <a:off x="9658056" y="3945970"/>
            <a:ext cx="598387" cy="85161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321F2B76-E482-577F-9ED1-3C137D49E3E9}"/>
              </a:ext>
            </a:extLst>
          </p:cNvPr>
          <p:cNvPicPr>
            <a:picLocks noChangeAspect="1"/>
          </p:cNvPicPr>
          <p:nvPr/>
        </p:nvPicPr>
        <p:blipFill>
          <a:blip r:embed="rId10"/>
          <a:stretch>
            <a:fillRect/>
          </a:stretch>
        </p:blipFill>
        <p:spPr>
          <a:xfrm>
            <a:off x="9949107" y="4434948"/>
            <a:ext cx="1027948" cy="1112903"/>
          </a:xfrm>
          <a:prstGeom prst="rect">
            <a:avLst/>
          </a:prstGeom>
        </p:spPr>
      </p:pic>
    </p:spTree>
    <p:extLst>
      <p:ext uri="{BB962C8B-B14F-4D97-AF65-F5344CB8AC3E}">
        <p14:creationId xmlns:p14="http://schemas.microsoft.com/office/powerpoint/2010/main" val="17473171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C7E03C-92C9-527F-4F0C-FAC268C16764}"/>
              </a:ext>
            </a:extLst>
          </p:cNvPr>
          <p:cNvPicPr>
            <a:picLocks noChangeAspect="1"/>
          </p:cNvPicPr>
          <p:nvPr/>
        </p:nvPicPr>
        <p:blipFill>
          <a:blip r:embed="rId3"/>
          <a:stretch>
            <a:fillRect/>
          </a:stretch>
        </p:blipFill>
        <p:spPr>
          <a:xfrm>
            <a:off x="868680" y="347472"/>
            <a:ext cx="6604043" cy="6163056"/>
          </a:xfrm>
          <a:prstGeom prst="rect">
            <a:avLst/>
          </a:prstGeom>
        </p:spPr>
      </p:pic>
      <p:pic>
        <p:nvPicPr>
          <p:cNvPr id="1026" name="Picture 2" descr="Modern card tricks and how to do them; containing all the principles of  sleight-of-hand, with careful and easy instructions - PICRYL - Public  Domain Media Search Engine Public Domain Search">
            <a:extLst>
              <a:ext uri="{FF2B5EF4-FFF2-40B4-BE49-F238E27FC236}">
                <a16:creationId xmlns:a16="http://schemas.microsoft.com/office/drawing/2014/main" id="{02F8D98A-C5C1-F5E5-6F4E-E23FFA5F8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3106" y="347472"/>
            <a:ext cx="3678022" cy="61753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5F626E-1899-5B89-CDDC-7B8EAD8EBF05}"/>
              </a:ext>
            </a:extLst>
          </p:cNvPr>
          <p:cNvSpPr txBox="1"/>
          <p:nvPr/>
        </p:nvSpPr>
        <p:spPr>
          <a:xfrm>
            <a:off x="1628521" y="5522976"/>
            <a:ext cx="5647765" cy="830997"/>
          </a:xfrm>
          <a:prstGeom prst="rect">
            <a:avLst/>
          </a:prstGeom>
          <a:solidFill>
            <a:srgbClr val="FFFF00"/>
          </a:solidFill>
        </p:spPr>
        <p:txBody>
          <a:bodyPr wrap="none" rtlCol="0">
            <a:spAutoFit/>
          </a:bodyPr>
          <a:lstStyle/>
          <a:p>
            <a:r>
              <a:rPr lang="en-US" sz="2400" dirty="0">
                <a:solidFill>
                  <a:schemeClr val="bg1"/>
                </a:solidFill>
              </a:rPr>
              <a:t>Vulnerability based: </a:t>
            </a:r>
            <a:br>
              <a:rPr lang="en-US" sz="2400" dirty="0">
                <a:solidFill>
                  <a:schemeClr val="bg1"/>
                </a:solidFill>
              </a:rPr>
            </a:br>
            <a:r>
              <a:rPr lang="en-US" sz="2400" dirty="0">
                <a:solidFill>
                  <a:schemeClr val="bg1"/>
                </a:solidFill>
              </a:rPr>
              <a:t>Exploiting design and implementation flaws</a:t>
            </a:r>
          </a:p>
        </p:txBody>
      </p:sp>
      <p:sp>
        <p:nvSpPr>
          <p:cNvPr id="6" name="TextBox 5">
            <a:extLst>
              <a:ext uri="{FF2B5EF4-FFF2-40B4-BE49-F238E27FC236}">
                <a16:creationId xmlns:a16="http://schemas.microsoft.com/office/drawing/2014/main" id="{F38C9C87-11DF-4F12-E897-E10E9C7245B9}"/>
              </a:ext>
            </a:extLst>
          </p:cNvPr>
          <p:cNvSpPr txBox="1"/>
          <p:nvPr/>
        </p:nvSpPr>
        <p:spPr>
          <a:xfrm>
            <a:off x="7747125" y="5522976"/>
            <a:ext cx="3449983" cy="830997"/>
          </a:xfrm>
          <a:prstGeom prst="rect">
            <a:avLst/>
          </a:prstGeom>
          <a:solidFill>
            <a:srgbClr val="FFFF00"/>
          </a:solidFill>
        </p:spPr>
        <p:txBody>
          <a:bodyPr wrap="none" rtlCol="0">
            <a:spAutoFit/>
          </a:bodyPr>
          <a:lstStyle/>
          <a:p>
            <a:r>
              <a:rPr lang="en-US" sz="2400" dirty="0">
                <a:solidFill>
                  <a:schemeClr val="bg1"/>
                </a:solidFill>
              </a:rPr>
              <a:t>Social engineering-based: </a:t>
            </a:r>
            <a:br>
              <a:rPr lang="en-US" sz="2400" dirty="0">
                <a:solidFill>
                  <a:schemeClr val="bg1"/>
                </a:solidFill>
              </a:rPr>
            </a:br>
            <a:r>
              <a:rPr lang="en-US" sz="2400" dirty="0">
                <a:solidFill>
                  <a:schemeClr val="bg1"/>
                </a:solidFill>
              </a:rPr>
              <a:t>Exploiting the human</a:t>
            </a:r>
          </a:p>
        </p:txBody>
      </p:sp>
      <p:sp>
        <p:nvSpPr>
          <p:cNvPr id="7" name="TextBox 6">
            <a:extLst>
              <a:ext uri="{FF2B5EF4-FFF2-40B4-BE49-F238E27FC236}">
                <a16:creationId xmlns:a16="http://schemas.microsoft.com/office/drawing/2014/main" id="{BDAE3748-8A27-AC73-05B2-6A84F9FDE9D5}"/>
              </a:ext>
            </a:extLst>
          </p:cNvPr>
          <p:cNvSpPr txBox="1"/>
          <p:nvPr/>
        </p:nvSpPr>
        <p:spPr>
          <a:xfrm>
            <a:off x="340315" y="860721"/>
            <a:ext cx="4112088" cy="830997"/>
          </a:xfrm>
          <a:prstGeom prst="rect">
            <a:avLst/>
          </a:prstGeom>
          <a:solidFill>
            <a:schemeClr val="bg1"/>
          </a:solidFill>
          <a:ln w="38100">
            <a:solidFill>
              <a:srgbClr val="FFFF00"/>
            </a:solidFill>
          </a:ln>
        </p:spPr>
        <p:txBody>
          <a:bodyPr wrap="none" rtlCol="0">
            <a:spAutoFit/>
          </a:bodyPr>
          <a:lstStyle/>
          <a:p>
            <a:r>
              <a:rPr lang="en-US" sz="4800" dirty="0"/>
              <a:t>Attack methods</a:t>
            </a:r>
          </a:p>
        </p:txBody>
      </p:sp>
    </p:spTree>
    <p:extLst>
      <p:ext uri="{BB962C8B-B14F-4D97-AF65-F5344CB8AC3E}">
        <p14:creationId xmlns:p14="http://schemas.microsoft.com/office/powerpoint/2010/main" val="289728813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dissolve">
                                      <p:cBhvr>
                                        <p:cTn id="15" dur="500"/>
                                        <p:tgtEl>
                                          <p:spTgt spid="102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EDB8010-E973-1BB2-FB2A-3713BD6A4A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4EA7E7B-07C1-E858-9EFA-A3D2CBE853DF}"/>
              </a:ext>
            </a:extLst>
          </p:cNvPr>
          <p:cNvPicPr>
            <a:picLocks noChangeAspect="1"/>
          </p:cNvPicPr>
          <p:nvPr/>
        </p:nvPicPr>
        <p:blipFill>
          <a:blip r:embed="rId3"/>
          <a:stretch>
            <a:fillRect/>
          </a:stretch>
        </p:blipFill>
        <p:spPr>
          <a:xfrm>
            <a:off x="299230" y="1436913"/>
            <a:ext cx="5808646" cy="4799102"/>
          </a:xfrm>
          <a:prstGeom prst="rect">
            <a:avLst/>
          </a:prstGeom>
        </p:spPr>
      </p:pic>
      <p:pic>
        <p:nvPicPr>
          <p:cNvPr id="9" name="Picture 8">
            <a:extLst>
              <a:ext uri="{FF2B5EF4-FFF2-40B4-BE49-F238E27FC236}">
                <a16:creationId xmlns:a16="http://schemas.microsoft.com/office/drawing/2014/main" id="{90576989-B044-8093-858C-28042E7AAF9F}"/>
              </a:ext>
            </a:extLst>
          </p:cNvPr>
          <p:cNvPicPr>
            <a:picLocks noChangeAspect="1"/>
          </p:cNvPicPr>
          <p:nvPr/>
        </p:nvPicPr>
        <p:blipFill>
          <a:blip r:embed="rId4"/>
          <a:stretch>
            <a:fillRect/>
          </a:stretch>
        </p:blipFill>
        <p:spPr>
          <a:xfrm>
            <a:off x="6216681" y="2513214"/>
            <a:ext cx="5699841" cy="3722801"/>
          </a:xfrm>
          <a:prstGeom prst="rect">
            <a:avLst/>
          </a:prstGeom>
        </p:spPr>
      </p:pic>
      <p:sp>
        <p:nvSpPr>
          <p:cNvPr id="17" name="Rectangle 16">
            <a:extLst>
              <a:ext uri="{FF2B5EF4-FFF2-40B4-BE49-F238E27FC236}">
                <a16:creationId xmlns:a16="http://schemas.microsoft.com/office/drawing/2014/main" id="{4B899895-CE6E-59F4-4D2D-B71E64517816}"/>
              </a:ext>
            </a:extLst>
          </p:cNvPr>
          <p:cNvSpPr/>
          <p:nvPr/>
        </p:nvSpPr>
        <p:spPr>
          <a:xfrm>
            <a:off x="311106" y="3142210"/>
            <a:ext cx="5796770" cy="211062"/>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0232C7-A186-D040-7943-164C9726D3D0}"/>
              </a:ext>
            </a:extLst>
          </p:cNvPr>
          <p:cNvSpPr/>
          <p:nvPr/>
        </p:nvSpPr>
        <p:spPr>
          <a:xfrm>
            <a:off x="299230" y="4423852"/>
            <a:ext cx="5796770" cy="211062"/>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4B27FF4-25A2-8156-81F6-83C1E16AE9FD}"/>
              </a:ext>
            </a:extLst>
          </p:cNvPr>
          <p:cNvSpPr/>
          <p:nvPr/>
        </p:nvSpPr>
        <p:spPr>
          <a:xfrm>
            <a:off x="299230" y="5138305"/>
            <a:ext cx="5796770" cy="211062"/>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2DBCFF8-74F5-09D2-617B-666918B587ED}"/>
              </a:ext>
            </a:extLst>
          </p:cNvPr>
          <p:cNvSpPr txBox="1"/>
          <p:nvPr/>
        </p:nvSpPr>
        <p:spPr>
          <a:xfrm>
            <a:off x="6216681" y="1718990"/>
            <a:ext cx="4791440" cy="461665"/>
          </a:xfrm>
          <a:prstGeom prst="rect">
            <a:avLst/>
          </a:prstGeom>
          <a:noFill/>
        </p:spPr>
        <p:txBody>
          <a:bodyPr wrap="none" rtlCol="0">
            <a:spAutoFit/>
          </a:bodyPr>
          <a:lstStyle/>
          <a:p>
            <a:r>
              <a:rPr lang="en-US" sz="2400" dirty="0"/>
              <a:t>Classic memory-safety vulnerabilities</a:t>
            </a:r>
          </a:p>
        </p:txBody>
      </p:sp>
      <p:sp>
        <p:nvSpPr>
          <p:cNvPr id="3" name="Rectangle 2">
            <a:extLst>
              <a:ext uri="{FF2B5EF4-FFF2-40B4-BE49-F238E27FC236}">
                <a16:creationId xmlns:a16="http://schemas.microsoft.com/office/drawing/2014/main" id="{CE2DB52E-B68A-3681-012B-D9696FF293EB}"/>
              </a:ext>
            </a:extLst>
          </p:cNvPr>
          <p:cNvSpPr/>
          <p:nvPr/>
        </p:nvSpPr>
        <p:spPr>
          <a:xfrm>
            <a:off x="6228557" y="4988730"/>
            <a:ext cx="5664213" cy="204593"/>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99C367-91CA-63DB-9478-62728658248F}"/>
              </a:ext>
            </a:extLst>
          </p:cNvPr>
          <p:cNvSpPr/>
          <p:nvPr/>
        </p:nvSpPr>
        <p:spPr>
          <a:xfrm>
            <a:off x="6228556" y="4655013"/>
            <a:ext cx="5664213" cy="333717"/>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6A4410B-CB36-4ED1-157D-7A2430BEDD2A}"/>
              </a:ext>
            </a:extLst>
          </p:cNvPr>
          <p:cNvSpPr>
            <a:spLocks noGrp="1"/>
          </p:cNvSpPr>
          <p:nvPr>
            <p:ph type="title"/>
          </p:nvPr>
        </p:nvSpPr>
        <p:spPr>
          <a:xfrm>
            <a:off x="635431" y="365125"/>
            <a:ext cx="10879809" cy="1325563"/>
          </a:xfrm>
        </p:spPr>
        <p:txBody>
          <a:bodyPr/>
          <a:lstStyle/>
          <a:p>
            <a:r>
              <a:rPr lang="en-US" dirty="0"/>
              <a:t>MITRE Top 25 Common Weakness Enumeration</a:t>
            </a:r>
          </a:p>
        </p:txBody>
      </p:sp>
    </p:spTree>
    <p:extLst>
      <p:ext uri="{BB962C8B-B14F-4D97-AF65-F5344CB8AC3E}">
        <p14:creationId xmlns:p14="http://schemas.microsoft.com/office/powerpoint/2010/main" val="2121755695"/>
      </p:ext>
    </p:extLst>
  </p:cSld>
  <p:clrMapOvr>
    <a:masterClrMapping/>
  </p:clrMapOvr>
  <mc:AlternateContent xmlns:mc="http://schemas.openxmlformats.org/markup-compatibility/2006">
    <mc:Choice xmlns:p14="http://schemas.microsoft.com/office/powerpoint/2010/main" Requires="p14">
      <p:transition spd="slow" p14:dur="1200">
        <p:zoom/>
      </p:transition>
    </mc:Choice>
    <mc:Fallback>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5" grpId="0"/>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D979B9-05F5-57E7-460D-52D6EDACA12E}"/>
              </a:ext>
            </a:extLst>
          </p:cNvPr>
          <p:cNvPicPr>
            <a:picLocks noChangeAspect="1"/>
          </p:cNvPicPr>
          <p:nvPr/>
        </p:nvPicPr>
        <p:blipFill>
          <a:blip r:embed="rId3"/>
          <a:stretch>
            <a:fillRect/>
          </a:stretch>
        </p:blipFill>
        <p:spPr>
          <a:xfrm>
            <a:off x="364374" y="362095"/>
            <a:ext cx="7772400" cy="3739743"/>
          </a:xfrm>
          <a:prstGeom prst="rect">
            <a:avLst/>
          </a:prstGeom>
        </p:spPr>
      </p:pic>
      <p:pic>
        <p:nvPicPr>
          <p:cNvPr id="3" name="Picture 2">
            <a:extLst>
              <a:ext uri="{FF2B5EF4-FFF2-40B4-BE49-F238E27FC236}">
                <a16:creationId xmlns:a16="http://schemas.microsoft.com/office/drawing/2014/main" id="{F62AA01B-5250-C989-B36D-3421BDA9E205}"/>
              </a:ext>
            </a:extLst>
          </p:cNvPr>
          <p:cNvPicPr>
            <a:picLocks noChangeAspect="1"/>
          </p:cNvPicPr>
          <p:nvPr/>
        </p:nvPicPr>
        <p:blipFill>
          <a:blip r:embed="rId4"/>
          <a:stretch>
            <a:fillRect/>
          </a:stretch>
        </p:blipFill>
        <p:spPr>
          <a:xfrm>
            <a:off x="364374" y="4241063"/>
            <a:ext cx="7772400" cy="2248618"/>
          </a:xfrm>
          <a:prstGeom prst="rect">
            <a:avLst/>
          </a:prstGeom>
        </p:spPr>
      </p:pic>
      <p:sp>
        <p:nvSpPr>
          <p:cNvPr id="5" name="TextBox 4">
            <a:extLst>
              <a:ext uri="{FF2B5EF4-FFF2-40B4-BE49-F238E27FC236}">
                <a16:creationId xmlns:a16="http://schemas.microsoft.com/office/drawing/2014/main" id="{4729285B-9A6B-65FC-63B0-AAE45EC6B761}"/>
              </a:ext>
            </a:extLst>
          </p:cNvPr>
          <p:cNvSpPr txBox="1"/>
          <p:nvPr/>
        </p:nvSpPr>
        <p:spPr>
          <a:xfrm>
            <a:off x="8362605" y="946452"/>
            <a:ext cx="3465022" cy="5262979"/>
          </a:xfrm>
          <a:prstGeom prst="rect">
            <a:avLst/>
          </a:prstGeom>
          <a:noFill/>
          <a:ln>
            <a:solidFill>
              <a:schemeClr val="accent4"/>
            </a:solidFill>
          </a:ln>
        </p:spPr>
        <p:txBody>
          <a:bodyPr wrap="square">
            <a:spAutoFit/>
          </a:bodyPr>
          <a:lstStyle/>
          <a:p>
            <a:r>
              <a:rPr lang="en-US" sz="2800" b="0" i="0" dirty="0">
                <a:effectLst/>
                <a:latin typeface="Roboto" panose="02000000000000000000" pitchFamily="2" charset="0"/>
              </a:rPr>
              <a:t>… “gain access to an online asset in a </a:t>
            </a:r>
            <a:r>
              <a:rPr lang="en-US" sz="2800" b="0" i="0" dirty="0" err="1">
                <a:effectLst/>
                <a:latin typeface="Roboto" panose="02000000000000000000" pitchFamily="2" charset="0"/>
              </a:rPr>
              <a:t>BeyondTrust</a:t>
            </a:r>
            <a:r>
              <a:rPr lang="en-US" sz="2800" b="0" i="0" dirty="0">
                <a:effectLst/>
                <a:latin typeface="Roboto" panose="02000000000000000000" pitchFamily="2" charset="0"/>
              </a:rPr>
              <a:t> AWS account. Access to that asset then allowed the threat actor to </a:t>
            </a:r>
            <a:r>
              <a:rPr lang="en-US" sz="2800" b="1" i="0" dirty="0">
                <a:solidFill>
                  <a:schemeClr val="accent4"/>
                </a:solidFill>
                <a:effectLst/>
                <a:latin typeface="Roboto" panose="02000000000000000000" pitchFamily="2" charset="0"/>
              </a:rPr>
              <a:t>obtain an infrastructure API key </a:t>
            </a:r>
            <a:r>
              <a:rPr lang="en-US" sz="2800" b="0" i="0" dirty="0">
                <a:effectLst/>
                <a:latin typeface="Roboto" panose="02000000000000000000" pitchFamily="2" charset="0"/>
              </a:rPr>
              <a:t>…” which was used to operate the Remote Support infrastructure</a:t>
            </a:r>
            <a:endParaRPr lang="en-US" sz="2800" dirty="0"/>
          </a:p>
        </p:txBody>
      </p:sp>
    </p:spTree>
    <p:extLst>
      <p:ext uri="{BB962C8B-B14F-4D97-AF65-F5344CB8AC3E}">
        <p14:creationId xmlns:p14="http://schemas.microsoft.com/office/powerpoint/2010/main" val="259897869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92A39C7-B40B-12DF-D93B-18B62E9988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1D40A5-E6C7-C1E2-A97B-76EBF6DCE445}"/>
              </a:ext>
            </a:extLst>
          </p:cNvPr>
          <p:cNvPicPr>
            <a:picLocks noChangeAspect="1"/>
          </p:cNvPicPr>
          <p:nvPr/>
        </p:nvPicPr>
        <p:blipFill>
          <a:blip r:embed="rId3"/>
          <a:stretch>
            <a:fillRect/>
          </a:stretch>
        </p:blipFill>
        <p:spPr>
          <a:xfrm>
            <a:off x="264622" y="305206"/>
            <a:ext cx="7772400" cy="4407164"/>
          </a:xfrm>
          <a:prstGeom prst="rect">
            <a:avLst/>
          </a:prstGeom>
        </p:spPr>
      </p:pic>
      <p:pic>
        <p:nvPicPr>
          <p:cNvPr id="4" name="Picture 3">
            <a:extLst>
              <a:ext uri="{FF2B5EF4-FFF2-40B4-BE49-F238E27FC236}">
                <a16:creationId xmlns:a16="http://schemas.microsoft.com/office/drawing/2014/main" id="{12C5AEFA-F000-C58D-9D6F-ACB5216BF2E1}"/>
              </a:ext>
            </a:extLst>
          </p:cNvPr>
          <p:cNvPicPr>
            <a:picLocks noChangeAspect="1"/>
          </p:cNvPicPr>
          <p:nvPr/>
        </p:nvPicPr>
        <p:blipFill>
          <a:blip r:embed="rId4"/>
          <a:stretch>
            <a:fillRect/>
          </a:stretch>
        </p:blipFill>
        <p:spPr>
          <a:xfrm>
            <a:off x="264622" y="3429000"/>
            <a:ext cx="7772400" cy="621792"/>
          </a:xfrm>
          <a:prstGeom prst="rect">
            <a:avLst/>
          </a:prstGeom>
        </p:spPr>
      </p:pic>
      <p:pic>
        <p:nvPicPr>
          <p:cNvPr id="5" name="Picture 4">
            <a:extLst>
              <a:ext uri="{FF2B5EF4-FFF2-40B4-BE49-F238E27FC236}">
                <a16:creationId xmlns:a16="http://schemas.microsoft.com/office/drawing/2014/main" id="{7A4F1515-0177-5AAD-ACFB-21C48585D7D5}"/>
              </a:ext>
            </a:extLst>
          </p:cNvPr>
          <p:cNvPicPr>
            <a:picLocks noChangeAspect="1"/>
          </p:cNvPicPr>
          <p:nvPr/>
        </p:nvPicPr>
        <p:blipFill>
          <a:blip r:embed="rId5"/>
          <a:stretch>
            <a:fillRect/>
          </a:stretch>
        </p:blipFill>
        <p:spPr>
          <a:xfrm>
            <a:off x="264622" y="4274875"/>
            <a:ext cx="7772400" cy="2277919"/>
          </a:xfrm>
          <a:prstGeom prst="rect">
            <a:avLst/>
          </a:prstGeom>
        </p:spPr>
      </p:pic>
      <p:sp>
        <p:nvSpPr>
          <p:cNvPr id="6" name="TextBox 5">
            <a:extLst>
              <a:ext uri="{FF2B5EF4-FFF2-40B4-BE49-F238E27FC236}">
                <a16:creationId xmlns:a16="http://schemas.microsoft.com/office/drawing/2014/main" id="{7BB473BB-E02E-D030-0057-1F2BB7915F83}"/>
              </a:ext>
            </a:extLst>
          </p:cNvPr>
          <p:cNvSpPr txBox="1"/>
          <p:nvPr/>
        </p:nvSpPr>
        <p:spPr>
          <a:xfrm>
            <a:off x="8294719" y="1443516"/>
            <a:ext cx="3632659" cy="3970318"/>
          </a:xfrm>
          <a:prstGeom prst="rect">
            <a:avLst/>
          </a:prstGeom>
          <a:noFill/>
          <a:ln>
            <a:solidFill>
              <a:schemeClr val="accent4"/>
            </a:solidFill>
          </a:ln>
        </p:spPr>
        <p:txBody>
          <a:bodyPr wrap="square">
            <a:spAutoFit/>
          </a:bodyPr>
          <a:lstStyle/>
          <a:p>
            <a:r>
              <a:rPr lang="en-US" sz="2800" b="0" i="0" dirty="0">
                <a:effectLst/>
                <a:latin typeface="Roboto" panose="02000000000000000000" pitchFamily="2" charset="0"/>
              </a:rPr>
              <a:t>“Snowflake blamed the data thefts on its customers for </a:t>
            </a:r>
            <a:r>
              <a:rPr lang="en-US" sz="2800" b="1" i="0" dirty="0">
                <a:solidFill>
                  <a:schemeClr val="accent4"/>
                </a:solidFill>
                <a:effectLst/>
                <a:latin typeface="Roboto" panose="02000000000000000000" pitchFamily="2" charset="0"/>
              </a:rPr>
              <a:t>not using multi-factor authentication </a:t>
            </a:r>
            <a:r>
              <a:rPr lang="en-US" sz="2800" b="0" i="0" dirty="0">
                <a:effectLst/>
                <a:latin typeface="Roboto" panose="02000000000000000000" pitchFamily="2" charset="0"/>
              </a:rPr>
              <a:t>to secure their snowflake accounts, … </a:t>
            </a:r>
            <a:r>
              <a:rPr lang="en-US" sz="2800" b="1" i="0" dirty="0">
                <a:solidFill>
                  <a:schemeClr val="accent4"/>
                </a:solidFill>
                <a:effectLst/>
                <a:latin typeface="Roboto" panose="02000000000000000000" pitchFamily="2" charset="0"/>
              </a:rPr>
              <a:t>did not require its customers to use</a:t>
            </a:r>
            <a:r>
              <a:rPr lang="en-US" sz="2800" b="0" i="0" dirty="0">
                <a:effectLst/>
                <a:latin typeface="Roboto" panose="02000000000000000000" pitchFamily="2" charset="0"/>
              </a:rPr>
              <a:t>”</a:t>
            </a:r>
            <a:endParaRPr lang="en-US" sz="2800" dirty="0"/>
          </a:p>
        </p:txBody>
      </p:sp>
    </p:spTree>
    <p:extLst>
      <p:ext uri="{BB962C8B-B14F-4D97-AF65-F5344CB8AC3E}">
        <p14:creationId xmlns:p14="http://schemas.microsoft.com/office/powerpoint/2010/main" val="101230301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CB196-8DCB-7FF4-DFCD-0D78B0FC8100}"/>
              </a:ext>
            </a:extLst>
          </p:cNvPr>
          <p:cNvSpPr>
            <a:spLocks noGrp="1"/>
          </p:cNvSpPr>
          <p:nvPr>
            <p:ph type="title"/>
          </p:nvPr>
        </p:nvSpPr>
        <p:spPr/>
        <p:txBody>
          <a:bodyPr/>
          <a:lstStyle/>
          <a:p>
            <a:r>
              <a:rPr lang="en-US" dirty="0"/>
              <a:t>Cybercrime $$: Overall estimate</a:t>
            </a:r>
          </a:p>
        </p:txBody>
      </p:sp>
      <p:sp>
        <p:nvSpPr>
          <p:cNvPr id="3" name="Content Placeholder 2">
            <a:extLst>
              <a:ext uri="{FF2B5EF4-FFF2-40B4-BE49-F238E27FC236}">
                <a16:creationId xmlns:a16="http://schemas.microsoft.com/office/drawing/2014/main" id="{D4763262-4C71-5D47-BE4E-64548692E615}"/>
              </a:ext>
            </a:extLst>
          </p:cNvPr>
          <p:cNvSpPr>
            <a:spLocks noGrp="1"/>
          </p:cNvSpPr>
          <p:nvPr>
            <p:ph idx="1"/>
          </p:nvPr>
        </p:nvSpPr>
        <p:spPr>
          <a:xfrm>
            <a:off x="838200" y="1825625"/>
            <a:ext cx="5257800" cy="4351338"/>
          </a:xfrm>
        </p:spPr>
        <p:txBody>
          <a:bodyPr>
            <a:normAutofit lnSpcReduction="10000"/>
          </a:bodyPr>
          <a:lstStyle/>
          <a:p>
            <a:r>
              <a:rPr lang="en-US" dirty="0"/>
              <a:t>“It is estimated that the cost of cybercrime will grow from an annual sum of </a:t>
            </a:r>
            <a:r>
              <a:rPr lang="en-US" b="1" dirty="0">
                <a:solidFill>
                  <a:schemeClr val="accent2">
                    <a:lumMod val="40000"/>
                    <a:lumOff val="60000"/>
                  </a:schemeClr>
                </a:solidFill>
              </a:rPr>
              <a:t>$3 trillion in 2015</a:t>
            </a:r>
            <a:r>
              <a:rPr lang="en-US" dirty="0">
                <a:solidFill>
                  <a:schemeClr val="accent2">
                    <a:lumMod val="40000"/>
                    <a:lumOff val="60000"/>
                  </a:schemeClr>
                </a:solidFill>
              </a:rPr>
              <a:t> to </a:t>
            </a:r>
            <a:r>
              <a:rPr lang="en-US" b="1" dirty="0">
                <a:solidFill>
                  <a:schemeClr val="accent2">
                    <a:lumMod val="40000"/>
                    <a:lumOff val="60000"/>
                  </a:schemeClr>
                </a:solidFill>
              </a:rPr>
              <a:t>$6 trillion in 2021</a:t>
            </a:r>
            <a:r>
              <a:rPr lang="en-US" dirty="0">
                <a:solidFill>
                  <a:schemeClr val="accent2">
                    <a:lumMod val="40000"/>
                    <a:lumOff val="60000"/>
                  </a:schemeClr>
                </a:solidFill>
              </a:rPr>
              <a:t>” </a:t>
            </a:r>
            <a:r>
              <a:rPr lang="en-US" dirty="0"/>
              <a:t>– cited 2016 report by Cybersecurity Ventures</a:t>
            </a:r>
          </a:p>
          <a:p>
            <a:pPr lvl="3"/>
            <a:endParaRPr lang="en-US" dirty="0"/>
          </a:p>
          <a:p>
            <a:r>
              <a:rPr lang="en-US" dirty="0"/>
              <a:t>Evolve Security blog post (written 2023) agrees with those numbers, estimates </a:t>
            </a:r>
            <a:r>
              <a:rPr lang="en-US" b="1" dirty="0">
                <a:solidFill>
                  <a:schemeClr val="accent2">
                    <a:lumMod val="40000"/>
                    <a:lumOff val="60000"/>
                  </a:schemeClr>
                </a:solidFill>
              </a:rPr>
              <a:t>$20 trillion cost by 2026</a:t>
            </a:r>
          </a:p>
          <a:p>
            <a:endParaRPr lang="en-US" dirty="0"/>
          </a:p>
        </p:txBody>
      </p:sp>
      <p:pic>
        <p:nvPicPr>
          <p:cNvPr id="4" name="Picture 3">
            <a:extLst>
              <a:ext uri="{FF2B5EF4-FFF2-40B4-BE49-F238E27FC236}">
                <a16:creationId xmlns:a16="http://schemas.microsoft.com/office/drawing/2014/main" id="{B546E94D-A498-7678-2E26-1232664F275D}"/>
              </a:ext>
            </a:extLst>
          </p:cNvPr>
          <p:cNvPicPr>
            <a:picLocks noChangeAspect="1"/>
          </p:cNvPicPr>
          <p:nvPr/>
        </p:nvPicPr>
        <p:blipFill>
          <a:blip r:embed="rId2"/>
          <a:stretch>
            <a:fillRect/>
          </a:stretch>
        </p:blipFill>
        <p:spPr>
          <a:xfrm>
            <a:off x="6420835" y="1363851"/>
            <a:ext cx="5771165" cy="5494149"/>
          </a:xfrm>
          <a:prstGeom prst="rect">
            <a:avLst/>
          </a:prstGeom>
        </p:spPr>
      </p:pic>
    </p:spTree>
    <p:extLst>
      <p:ext uri="{BB962C8B-B14F-4D97-AF65-F5344CB8AC3E}">
        <p14:creationId xmlns:p14="http://schemas.microsoft.com/office/powerpoint/2010/main" val="20844448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CEEBDE-B87B-3853-32B0-EC9FCEACA817}"/>
              </a:ext>
            </a:extLst>
          </p:cNvPr>
          <p:cNvPicPr>
            <a:picLocks noChangeAspect="1"/>
          </p:cNvPicPr>
          <p:nvPr/>
        </p:nvPicPr>
        <p:blipFill>
          <a:blip r:embed="rId3"/>
          <a:stretch>
            <a:fillRect/>
          </a:stretch>
        </p:blipFill>
        <p:spPr>
          <a:xfrm>
            <a:off x="210124" y="752354"/>
            <a:ext cx="7474274" cy="5451676"/>
          </a:xfrm>
          <a:prstGeom prst="rect">
            <a:avLst/>
          </a:prstGeom>
        </p:spPr>
      </p:pic>
      <p:sp>
        <p:nvSpPr>
          <p:cNvPr id="5" name="TextBox 4">
            <a:extLst>
              <a:ext uri="{FF2B5EF4-FFF2-40B4-BE49-F238E27FC236}">
                <a16:creationId xmlns:a16="http://schemas.microsoft.com/office/drawing/2014/main" id="{8DE80E61-B3E4-CA08-648C-4B6CAABD756F}"/>
              </a:ext>
            </a:extLst>
          </p:cNvPr>
          <p:cNvSpPr txBox="1"/>
          <p:nvPr/>
        </p:nvSpPr>
        <p:spPr>
          <a:xfrm>
            <a:off x="7831731" y="1443841"/>
            <a:ext cx="4150145" cy="3970318"/>
          </a:xfrm>
          <a:prstGeom prst="rect">
            <a:avLst/>
          </a:prstGeom>
          <a:noFill/>
          <a:ln>
            <a:solidFill>
              <a:schemeClr val="accent4"/>
            </a:solidFill>
          </a:ln>
        </p:spPr>
        <p:txBody>
          <a:bodyPr wrap="square">
            <a:spAutoFit/>
          </a:bodyPr>
          <a:lstStyle/>
          <a:p>
            <a:r>
              <a:rPr lang="en-US" sz="2800" dirty="0">
                <a:latin typeface="Roboto" panose="02000000000000000000" pitchFamily="2" charset="0"/>
              </a:rPr>
              <a:t>“This might be the best executed </a:t>
            </a:r>
            <a:r>
              <a:rPr lang="en-US" sz="2800" b="1" dirty="0">
                <a:solidFill>
                  <a:schemeClr val="accent4"/>
                </a:solidFill>
                <a:latin typeface="Roboto" panose="02000000000000000000" pitchFamily="2" charset="0"/>
              </a:rPr>
              <a:t>supply chain attack</a:t>
            </a:r>
            <a:r>
              <a:rPr lang="en-US" sz="2800" dirty="0">
                <a:solidFill>
                  <a:schemeClr val="accent4"/>
                </a:solidFill>
                <a:latin typeface="Roboto" panose="02000000000000000000" pitchFamily="2" charset="0"/>
              </a:rPr>
              <a:t> </a:t>
            </a:r>
            <a:r>
              <a:rPr lang="en-US" sz="2800" dirty="0">
                <a:latin typeface="Roboto" panose="02000000000000000000" pitchFamily="2" charset="0"/>
              </a:rPr>
              <a:t>we've seen described in the open, and it's a nightmare scenario: </a:t>
            </a:r>
            <a:r>
              <a:rPr lang="en-US" sz="2800" b="1" dirty="0">
                <a:solidFill>
                  <a:schemeClr val="accent4"/>
                </a:solidFill>
                <a:latin typeface="Roboto" panose="02000000000000000000" pitchFamily="2" charset="0"/>
              </a:rPr>
              <a:t>malicious, competent, authorized upstream in a widely used library</a:t>
            </a:r>
            <a:r>
              <a:rPr lang="en-US" sz="2800" dirty="0">
                <a:latin typeface="Roboto" panose="02000000000000000000" pitchFamily="2" charset="0"/>
              </a:rPr>
              <a:t>"</a:t>
            </a:r>
          </a:p>
        </p:txBody>
      </p:sp>
    </p:spTree>
    <p:extLst>
      <p:ext uri="{BB962C8B-B14F-4D97-AF65-F5344CB8AC3E}">
        <p14:creationId xmlns:p14="http://schemas.microsoft.com/office/powerpoint/2010/main" val="2419625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C182A59-E1B0-B553-4C17-8A1AEC3EA2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ED2EF-4667-863C-F658-161DCCDEA62E}"/>
              </a:ext>
            </a:extLst>
          </p:cNvPr>
          <p:cNvSpPr>
            <a:spLocks noGrp="1"/>
          </p:cNvSpPr>
          <p:nvPr>
            <p:ph type="title"/>
          </p:nvPr>
        </p:nvSpPr>
        <p:spPr/>
        <p:txBody>
          <a:bodyPr/>
          <a:lstStyle/>
          <a:p>
            <a:r>
              <a:rPr lang="en-US" dirty="0"/>
              <a:t>The big picture</a:t>
            </a:r>
          </a:p>
        </p:txBody>
      </p:sp>
      <p:sp>
        <p:nvSpPr>
          <p:cNvPr id="6" name="AutoShape 2">
            <a:extLst>
              <a:ext uri="{FF2B5EF4-FFF2-40B4-BE49-F238E27FC236}">
                <a16:creationId xmlns:a16="http://schemas.microsoft.com/office/drawing/2014/main" id="{0E8ECD43-964F-58C8-0317-95E2DF128C31}"/>
              </a:ext>
            </a:extLst>
          </p:cNvPr>
          <p:cNvSpPr>
            <a:spLocks noChangeAspect="1" noChangeArrowheads="1"/>
          </p:cNvSpPr>
          <p:nvPr/>
        </p:nvSpPr>
        <p:spPr bwMode="auto">
          <a:xfrm>
            <a:off x="4413250" y="2470150"/>
            <a:ext cx="3365500" cy="1917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39952EF3-5654-FD87-32EB-516A2CD141E7}"/>
              </a:ext>
            </a:extLst>
          </p:cNvPr>
          <p:cNvPicPr>
            <a:picLocks noChangeAspect="1"/>
          </p:cNvPicPr>
          <p:nvPr/>
        </p:nvPicPr>
        <p:blipFill>
          <a:blip r:embed="rId2"/>
          <a:stretch>
            <a:fillRect/>
          </a:stretch>
        </p:blipFill>
        <p:spPr>
          <a:xfrm>
            <a:off x="1134762" y="1493321"/>
            <a:ext cx="9875108" cy="4636103"/>
          </a:xfrm>
          <a:prstGeom prst="rect">
            <a:avLst/>
          </a:prstGeom>
        </p:spPr>
      </p:pic>
      <p:sp>
        <p:nvSpPr>
          <p:cNvPr id="12" name="TextBox 11">
            <a:extLst>
              <a:ext uri="{FF2B5EF4-FFF2-40B4-BE49-F238E27FC236}">
                <a16:creationId xmlns:a16="http://schemas.microsoft.com/office/drawing/2014/main" id="{51B76FEC-65D0-5F45-C941-B33466826FF8}"/>
              </a:ext>
            </a:extLst>
          </p:cNvPr>
          <p:cNvSpPr txBox="1"/>
          <p:nvPr/>
        </p:nvSpPr>
        <p:spPr>
          <a:xfrm>
            <a:off x="1134762" y="5944758"/>
            <a:ext cx="7460563" cy="369332"/>
          </a:xfrm>
          <a:prstGeom prst="rect">
            <a:avLst/>
          </a:prstGeom>
          <a:noFill/>
        </p:spPr>
        <p:txBody>
          <a:bodyPr wrap="square">
            <a:spAutoFit/>
          </a:bodyPr>
          <a:lstStyle/>
          <a:p>
            <a:r>
              <a:rPr lang="en-US" dirty="0">
                <a:hlinkClick r:id="rId3"/>
              </a:rPr>
              <a:t>https://www.usenix.org/conference/usenixsecurity19/presentation/stamos</a:t>
            </a:r>
            <a:r>
              <a:rPr lang="en-US" dirty="0"/>
              <a:t> </a:t>
            </a:r>
          </a:p>
        </p:txBody>
      </p:sp>
    </p:spTree>
    <p:extLst>
      <p:ext uri="{BB962C8B-B14F-4D97-AF65-F5344CB8AC3E}">
        <p14:creationId xmlns:p14="http://schemas.microsoft.com/office/powerpoint/2010/main" val="642651793"/>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0740FE-7732-C74D-04DD-1F1CF18B54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B0B91-273B-7F8B-4FB1-7E6F3BB54ED7}"/>
              </a:ext>
            </a:extLst>
          </p:cNvPr>
          <p:cNvSpPr>
            <a:spLocks noGrp="1"/>
          </p:cNvSpPr>
          <p:nvPr>
            <p:ph type="title"/>
          </p:nvPr>
        </p:nvSpPr>
        <p:spPr/>
        <p:txBody>
          <a:bodyPr/>
          <a:lstStyle/>
          <a:p>
            <a:r>
              <a:rPr lang="en-US" dirty="0"/>
              <a:t>The big picture</a:t>
            </a:r>
          </a:p>
        </p:txBody>
      </p:sp>
      <p:sp>
        <p:nvSpPr>
          <p:cNvPr id="6" name="AutoShape 2">
            <a:extLst>
              <a:ext uri="{FF2B5EF4-FFF2-40B4-BE49-F238E27FC236}">
                <a16:creationId xmlns:a16="http://schemas.microsoft.com/office/drawing/2014/main" id="{82B71364-AF9F-81E7-0397-7260CAB72349}"/>
              </a:ext>
            </a:extLst>
          </p:cNvPr>
          <p:cNvSpPr>
            <a:spLocks noChangeAspect="1" noChangeArrowheads="1"/>
          </p:cNvSpPr>
          <p:nvPr/>
        </p:nvSpPr>
        <p:spPr bwMode="auto">
          <a:xfrm>
            <a:off x="4413250" y="2470150"/>
            <a:ext cx="3365500" cy="1917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CDFCF03C-8E7A-8216-A0CB-227D9C9162BE}"/>
              </a:ext>
            </a:extLst>
          </p:cNvPr>
          <p:cNvPicPr>
            <a:picLocks noChangeAspect="1"/>
          </p:cNvPicPr>
          <p:nvPr/>
        </p:nvPicPr>
        <p:blipFill>
          <a:blip r:embed="rId3"/>
          <a:stretch>
            <a:fillRect/>
          </a:stretch>
        </p:blipFill>
        <p:spPr>
          <a:xfrm>
            <a:off x="1133856" y="1490472"/>
            <a:ext cx="9874906" cy="4636008"/>
          </a:xfrm>
          <a:prstGeom prst="rect">
            <a:avLst/>
          </a:prstGeom>
        </p:spPr>
      </p:pic>
      <p:sp>
        <p:nvSpPr>
          <p:cNvPr id="4" name="TextBox 3">
            <a:extLst>
              <a:ext uri="{FF2B5EF4-FFF2-40B4-BE49-F238E27FC236}">
                <a16:creationId xmlns:a16="http://schemas.microsoft.com/office/drawing/2014/main" id="{00190677-F6FC-8C35-C41F-6F654D394B47}"/>
              </a:ext>
            </a:extLst>
          </p:cNvPr>
          <p:cNvSpPr txBox="1"/>
          <p:nvPr/>
        </p:nvSpPr>
        <p:spPr>
          <a:xfrm>
            <a:off x="1134762" y="5944758"/>
            <a:ext cx="7460563" cy="369332"/>
          </a:xfrm>
          <a:prstGeom prst="rect">
            <a:avLst/>
          </a:prstGeom>
          <a:noFill/>
        </p:spPr>
        <p:txBody>
          <a:bodyPr wrap="square">
            <a:spAutoFit/>
          </a:bodyPr>
          <a:lstStyle/>
          <a:p>
            <a:r>
              <a:rPr lang="en-US" dirty="0">
                <a:hlinkClick r:id="rId4"/>
              </a:rPr>
              <a:t>https://www.usenix.org/conference/usenixsecurity19/presentation/stamos</a:t>
            </a:r>
            <a:r>
              <a:rPr lang="en-US" dirty="0"/>
              <a:t> </a:t>
            </a:r>
          </a:p>
        </p:txBody>
      </p:sp>
    </p:spTree>
    <p:extLst>
      <p:ext uri="{BB962C8B-B14F-4D97-AF65-F5344CB8AC3E}">
        <p14:creationId xmlns:p14="http://schemas.microsoft.com/office/powerpoint/2010/main" val="2270032083"/>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A7C6F-5020-9D29-7C14-3E532089BA6A}"/>
            </a:ext>
          </a:extLst>
        </p:cNvPr>
        <p:cNvGrpSpPr/>
        <p:nvPr/>
      </p:nvGrpSpPr>
      <p:grpSpPr>
        <a:xfrm>
          <a:off x="0" y="0"/>
          <a:ext cx="0" cy="0"/>
          <a:chOff x="0" y="0"/>
          <a:chExt cx="0" cy="0"/>
        </a:xfrm>
      </p:grpSpPr>
      <p:grpSp>
        <p:nvGrpSpPr>
          <p:cNvPr id="435" name="Group 7">
            <a:extLst>
              <a:ext uri="{FF2B5EF4-FFF2-40B4-BE49-F238E27FC236}">
                <a16:creationId xmlns:a16="http://schemas.microsoft.com/office/drawing/2014/main" id="{8ED4DD26-E424-4F89-D9B3-26E3C60FD34D}"/>
              </a:ext>
            </a:extLst>
          </p:cNvPr>
          <p:cNvGrpSpPr/>
          <p:nvPr/>
        </p:nvGrpSpPr>
        <p:grpSpPr>
          <a:xfrm>
            <a:off x="3631727" y="2286075"/>
            <a:ext cx="2841038" cy="1921461"/>
            <a:chOff x="0" y="0"/>
            <a:chExt cx="7332777" cy="5499584"/>
          </a:xfrm>
        </p:grpSpPr>
        <p:pic>
          <p:nvPicPr>
            <p:cNvPr id="433" name="Picture 5" descr="Picture 5">
              <a:extLst>
                <a:ext uri="{FF2B5EF4-FFF2-40B4-BE49-F238E27FC236}">
                  <a16:creationId xmlns:a16="http://schemas.microsoft.com/office/drawing/2014/main" id="{DDB3B36D-6277-F85C-09B1-8E210BDE1B3A}"/>
                </a:ext>
              </a:extLst>
            </p:cNvPr>
            <p:cNvPicPr>
              <a:picLocks noChangeAspect="1"/>
            </p:cNvPicPr>
            <p:nvPr/>
          </p:nvPicPr>
          <p:blipFill>
            <a:blip r:embed="rId3"/>
            <a:stretch>
              <a:fillRect/>
            </a:stretch>
          </p:blipFill>
          <p:spPr>
            <a:xfrm>
              <a:off x="0" y="0"/>
              <a:ext cx="7332778" cy="5499585"/>
            </a:xfrm>
            <a:prstGeom prst="rect">
              <a:avLst/>
            </a:prstGeom>
            <a:ln w="12700" cap="flat">
              <a:noFill/>
              <a:miter lim="400000"/>
            </a:ln>
            <a:effectLst/>
          </p:spPr>
        </p:pic>
        <p:sp>
          <p:nvSpPr>
            <p:cNvPr id="434" name="Rectangle 6">
              <a:extLst>
                <a:ext uri="{FF2B5EF4-FFF2-40B4-BE49-F238E27FC236}">
                  <a16:creationId xmlns:a16="http://schemas.microsoft.com/office/drawing/2014/main" id="{B12BB86A-C026-719F-8B11-7A638B1B54EF}"/>
                </a:ext>
              </a:extLst>
            </p:cNvPr>
            <p:cNvSpPr/>
            <p:nvPr/>
          </p:nvSpPr>
          <p:spPr>
            <a:xfrm>
              <a:off x="50923" y="4986242"/>
              <a:ext cx="7279439" cy="508511"/>
            </a:xfrm>
            <a:prstGeom prst="rect">
              <a:avLst/>
            </a:prstGeom>
            <a:solidFill>
              <a:srgbClr val="FFFFFF"/>
            </a:solidFill>
            <a:ln w="12700" cap="flat">
              <a:solidFill>
                <a:srgbClr val="FFFFFF"/>
              </a:solidFill>
              <a:prstDash val="solid"/>
              <a:miter lim="800000"/>
            </a:ln>
            <a:effectLst/>
          </p:spPr>
          <p:txBody>
            <a:bodyPr wrap="square" lIns="45720" tIns="45720" rIns="45720" bIns="45720" numCol="1" anchor="ctr">
              <a:noAutofit/>
            </a:bodyPr>
            <a:lstStyle/>
            <a:p>
              <a:pPr>
                <a:defRPr sz="3600">
                  <a:solidFill>
                    <a:srgbClr val="FFFFFF"/>
                  </a:solidFill>
                  <a:latin typeface="Calibri"/>
                  <a:ea typeface="Calibri"/>
                  <a:cs typeface="Calibri"/>
                  <a:sym typeface="Calibri"/>
                </a:defRPr>
              </a:pPr>
              <a:endParaRPr/>
            </a:p>
          </p:txBody>
        </p:sp>
      </p:grpSp>
      <p:pic>
        <p:nvPicPr>
          <p:cNvPr id="47" name="Picture 18" descr="Picture 18">
            <a:extLst>
              <a:ext uri="{FF2B5EF4-FFF2-40B4-BE49-F238E27FC236}">
                <a16:creationId xmlns:a16="http://schemas.microsoft.com/office/drawing/2014/main" id="{1381F723-E9E4-009A-7009-3795555D7F86}"/>
              </a:ext>
            </a:extLst>
          </p:cNvPr>
          <p:cNvPicPr>
            <a:picLocks noChangeAspect="1"/>
          </p:cNvPicPr>
          <p:nvPr/>
        </p:nvPicPr>
        <p:blipFill>
          <a:blip r:embed="rId4"/>
          <a:stretch>
            <a:fillRect/>
          </a:stretch>
        </p:blipFill>
        <p:spPr>
          <a:xfrm>
            <a:off x="2069051" y="2305240"/>
            <a:ext cx="1388071" cy="1388072"/>
          </a:xfrm>
          <a:prstGeom prst="rect">
            <a:avLst/>
          </a:prstGeom>
          <a:ln w="12700">
            <a:miter lim="400000"/>
          </a:ln>
        </p:spPr>
      </p:pic>
      <p:cxnSp>
        <p:nvCxnSpPr>
          <p:cNvPr id="59" name="Straight Arrow Connector 58">
            <a:extLst>
              <a:ext uri="{FF2B5EF4-FFF2-40B4-BE49-F238E27FC236}">
                <a16:creationId xmlns:a16="http://schemas.microsoft.com/office/drawing/2014/main" id="{BC7513AD-76C7-D510-F21A-399F5B5EC9D9}"/>
              </a:ext>
            </a:extLst>
          </p:cNvPr>
          <p:cNvCxnSpPr>
            <a:cxnSpLocks/>
          </p:cNvCxnSpPr>
          <p:nvPr/>
        </p:nvCxnSpPr>
        <p:spPr>
          <a:xfrm flipV="1">
            <a:off x="6472765" y="3185333"/>
            <a:ext cx="770445" cy="6147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55" name="TextBox 454">
            <a:extLst>
              <a:ext uri="{FF2B5EF4-FFF2-40B4-BE49-F238E27FC236}">
                <a16:creationId xmlns:a16="http://schemas.microsoft.com/office/drawing/2014/main" id="{C2998F56-70B4-31C2-7BC4-F457716A2772}"/>
              </a:ext>
            </a:extLst>
          </p:cNvPr>
          <p:cNvSpPr txBox="1"/>
          <p:nvPr/>
        </p:nvSpPr>
        <p:spPr>
          <a:xfrm>
            <a:off x="813275" y="1369386"/>
            <a:ext cx="2684133" cy="830997"/>
          </a:xfrm>
          <a:prstGeom prst="rect">
            <a:avLst/>
          </a:prstGeom>
          <a:noFill/>
        </p:spPr>
        <p:txBody>
          <a:bodyPr wrap="none" rtlCol="0">
            <a:spAutoFit/>
          </a:bodyPr>
          <a:lstStyle/>
          <a:p>
            <a:r>
              <a:rPr lang="en-US" sz="4800" dirty="0"/>
              <a:t>Operators</a:t>
            </a:r>
          </a:p>
        </p:txBody>
      </p:sp>
      <p:pic>
        <p:nvPicPr>
          <p:cNvPr id="14" name="Picture 14" descr="Picture 14">
            <a:extLst>
              <a:ext uri="{FF2B5EF4-FFF2-40B4-BE49-F238E27FC236}">
                <a16:creationId xmlns:a16="http://schemas.microsoft.com/office/drawing/2014/main" id="{20BC363B-CD6D-25D8-FCDE-606618F4236A}"/>
              </a:ext>
            </a:extLst>
          </p:cNvPr>
          <p:cNvPicPr>
            <a:picLocks noChangeAspect="1"/>
          </p:cNvPicPr>
          <p:nvPr/>
        </p:nvPicPr>
        <p:blipFill>
          <a:blip r:embed="rId5"/>
          <a:stretch>
            <a:fillRect/>
          </a:stretch>
        </p:blipFill>
        <p:spPr>
          <a:xfrm>
            <a:off x="9797232" y="1847889"/>
            <a:ext cx="1114332" cy="1114332"/>
          </a:xfrm>
          <a:prstGeom prst="rect">
            <a:avLst/>
          </a:prstGeom>
          <a:ln w="12700">
            <a:miter lim="400000"/>
          </a:ln>
        </p:spPr>
      </p:pic>
      <p:pic>
        <p:nvPicPr>
          <p:cNvPr id="15" name="Picture 17" descr="Picture 17">
            <a:extLst>
              <a:ext uri="{FF2B5EF4-FFF2-40B4-BE49-F238E27FC236}">
                <a16:creationId xmlns:a16="http://schemas.microsoft.com/office/drawing/2014/main" id="{5B2B03D6-D20A-32E8-987E-C46F8FB15E53}"/>
              </a:ext>
            </a:extLst>
          </p:cNvPr>
          <p:cNvPicPr>
            <a:picLocks noChangeAspect="1"/>
          </p:cNvPicPr>
          <p:nvPr/>
        </p:nvPicPr>
        <p:blipFill>
          <a:blip r:embed="rId6"/>
          <a:stretch>
            <a:fillRect/>
          </a:stretch>
        </p:blipFill>
        <p:spPr>
          <a:xfrm>
            <a:off x="9797232" y="3091516"/>
            <a:ext cx="1114332" cy="1114332"/>
          </a:xfrm>
          <a:prstGeom prst="rect">
            <a:avLst/>
          </a:prstGeom>
          <a:ln w="12700">
            <a:miter lim="400000"/>
          </a:ln>
        </p:spPr>
      </p:pic>
      <p:cxnSp>
        <p:nvCxnSpPr>
          <p:cNvPr id="16" name="Straight Arrow Connector 15">
            <a:extLst>
              <a:ext uri="{FF2B5EF4-FFF2-40B4-BE49-F238E27FC236}">
                <a16:creationId xmlns:a16="http://schemas.microsoft.com/office/drawing/2014/main" id="{8D2D02B9-7490-1DB7-85F7-8BE7F0926914}"/>
              </a:ext>
            </a:extLst>
          </p:cNvPr>
          <p:cNvCxnSpPr>
            <a:cxnSpLocks/>
            <a:stCxn id="14" idx="1"/>
          </p:cNvCxnSpPr>
          <p:nvPr/>
        </p:nvCxnSpPr>
        <p:spPr>
          <a:xfrm flipH="1">
            <a:off x="8657164" y="2405055"/>
            <a:ext cx="1140068" cy="10121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BEEF87D-1882-3DC7-D8C5-DF3778907C91}"/>
              </a:ext>
            </a:extLst>
          </p:cNvPr>
          <p:cNvCxnSpPr>
            <a:cxnSpLocks/>
          </p:cNvCxnSpPr>
          <p:nvPr/>
        </p:nvCxnSpPr>
        <p:spPr>
          <a:xfrm flipV="1">
            <a:off x="8657164" y="2585904"/>
            <a:ext cx="1140068" cy="6491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descr="Image">
            <a:extLst>
              <a:ext uri="{FF2B5EF4-FFF2-40B4-BE49-F238E27FC236}">
                <a16:creationId xmlns:a16="http://schemas.microsoft.com/office/drawing/2014/main" id="{1A3DD4C2-1092-3CAF-E36F-AD92969B75C1}"/>
              </a:ext>
            </a:extLst>
          </p:cNvPr>
          <p:cNvPicPr>
            <a:picLocks noChangeAspect="1"/>
          </p:cNvPicPr>
          <p:nvPr/>
        </p:nvPicPr>
        <p:blipFill>
          <a:blip r:embed="rId7"/>
          <a:stretch>
            <a:fillRect/>
          </a:stretch>
        </p:blipFill>
        <p:spPr>
          <a:xfrm>
            <a:off x="8080611" y="4230399"/>
            <a:ext cx="1397030" cy="1397030"/>
          </a:xfrm>
          <a:prstGeom prst="rect">
            <a:avLst/>
          </a:prstGeom>
          <a:solidFill>
            <a:schemeClr val="tx1"/>
          </a:solidFill>
          <a:ln w="12700">
            <a:miter lim="400000"/>
          </a:ln>
        </p:spPr>
      </p:pic>
      <p:cxnSp>
        <p:nvCxnSpPr>
          <p:cNvPr id="9" name="Straight Arrow Connector 8">
            <a:extLst>
              <a:ext uri="{FF2B5EF4-FFF2-40B4-BE49-F238E27FC236}">
                <a16:creationId xmlns:a16="http://schemas.microsoft.com/office/drawing/2014/main" id="{76457613-1885-0283-8DD0-A99BA468BCDA}"/>
              </a:ext>
            </a:extLst>
          </p:cNvPr>
          <p:cNvCxnSpPr>
            <a:cxnSpLocks/>
            <a:stCxn id="7" idx="1"/>
          </p:cNvCxnSpPr>
          <p:nvPr/>
        </p:nvCxnSpPr>
        <p:spPr>
          <a:xfrm flipH="1" flipV="1">
            <a:off x="6454757" y="3998463"/>
            <a:ext cx="1625854" cy="93045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AD487AA-3C0B-AF22-6BED-21FFA9B1384A}"/>
              </a:ext>
            </a:extLst>
          </p:cNvPr>
          <p:cNvCxnSpPr>
            <a:cxnSpLocks/>
          </p:cNvCxnSpPr>
          <p:nvPr/>
        </p:nvCxnSpPr>
        <p:spPr>
          <a:xfrm>
            <a:off x="6494818" y="3781324"/>
            <a:ext cx="1568424" cy="952448"/>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A673BECB-436F-5409-CCF1-44F3C89A2DA3}"/>
              </a:ext>
            </a:extLst>
          </p:cNvPr>
          <p:cNvPicPr>
            <a:picLocks noChangeAspect="1"/>
          </p:cNvPicPr>
          <p:nvPr/>
        </p:nvPicPr>
        <p:blipFill>
          <a:blip r:embed="rId8"/>
          <a:stretch>
            <a:fillRect/>
          </a:stretch>
        </p:blipFill>
        <p:spPr>
          <a:xfrm>
            <a:off x="4880575" y="555931"/>
            <a:ext cx="1229986" cy="1229986"/>
          </a:xfrm>
          <a:prstGeom prst="rect">
            <a:avLst/>
          </a:prstGeom>
          <a:ln w="76200">
            <a:solidFill>
              <a:srgbClr val="FFC000"/>
            </a:solidFill>
          </a:ln>
          <a:effectLst/>
        </p:spPr>
      </p:pic>
      <p:sp>
        <p:nvSpPr>
          <p:cNvPr id="30" name="TextBox 29">
            <a:extLst>
              <a:ext uri="{FF2B5EF4-FFF2-40B4-BE49-F238E27FC236}">
                <a16:creationId xmlns:a16="http://schemas.microsoft.com/office/drawing/2014/main" id="{4F8A5930-EA40-624C-8F7C-942179082A9C}"/>
              </a:ext>
            </a:extLst>
          </p:cNvPr>
          <p:cNvSpPr txBox="1"/>
          <p:nvPr/>
        </p:nvSpPr>
        <p:spPr>
          <a:xfrm>
            <a:off x="6258553" y="538389"/>
            <a:ext cx="2200346" cy="830997"/>
          </a:xfrm>
          <a:prstGeom prst="rect">
            <a:avLst/>
          </a:prstGeom>
          <a:noFill/>
        </p:spPr>
        <p:txBody>
          <a:bodyPr wrap="none" rtlCol="0">
            <a:spAutoFit/>
          </a:bodyPr>
          <a:lstStyle/>
          <a:p>
            <a:r>
              <a:rPr lang="en-US" sz="4800" dirty="0"/>
              <a:t>Builders</a:t>
            </a:r>
          </a:p>
        </p:txBody>
      </p:sp>
      <p:cxnSp>
        <p:nvCxnSpPr>
          <p:cNvPr id="31" name="Straight Arrow Connector 30">
            <a:extLst>
              <a:ext uri="{FF2B5EF4-FFF2-40B4-BE49-F238E27FC236}">
                <a16:creationId xmlns:a16="http://schemas.microsoft.com/office/drawing/2014/main" id="{3F7D1888-2148-502C-4165-E05EED31CE5A}"/>
              </a:ext>
            </a:extLst>
          </p:cNvPr>
          <p:cNvCxnSpPr>
            <a:cxnSpLocks/>
          </p:cNvCxnSpPr>
          <p:nvPr/>
        </p:nvCxnSpPr>
        <p:spPr>
          <a:xfrm>
            <a:off x="6192762" y="1594178"/>
            <a:ext cx="1085284" cy="1056637"/>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C8BF867-FDA5-15BB-5BD3-CD864B14651F}"/>
              </a:ext>
            </a:extLst>
          </p:cNvPr>
          <p:cNvCxnSpPr>
            <a:cxnSpLocks/>
          </p:cNvCxnSpPr>
          <p:nvPr/>
        </p:nvCxnSpPr>
        <p:spPr>
          <a:xfrm>
            <a:off x="6177351" y="1841403"/>
            <a:ext cx="2214389" cy="2677080"/>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E1DD3BF-9422-68F8-878C-E122D7569408}"/>
              </a:ext>
            </a:extLst>
          </p:cNvPr>
          <p:cNvCxnSpPr>
            <a:cxnSpLocks/>
            <a:stCxn id="26" idx="2"/>
          </p:cNvCxnSpPr>
          <p:nvPr/>
        </p:nvCxnSpPr>
        <p:spPr>
          <a:xfrm flipH="1">
            <a:off x="5398444" y="1785917"/>
            <a:ext cx="97124" cy="83244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Firewall symbol | Free SVG">
            <a:extLst>
              <a:ext uri="{FF2B5EF4-FFF2-40B4-BE49-F238E27FC236}">
                <a16:creationId xmlns:a16="http://schemas.microsoft.com/office/drawing/2014/main" id="{A2EAF6E6-6DAE-3C31-1CF3-65E28206EA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4757" y="3693312"/>
            <a:ext cx="1397030" cy="13970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22D7E2ED-EE8E-7683-4A0F-5E41FB4C52F3}"/>
              </a:ext>
            </a:extLst>
          </p:cNvPr>
          <p:cNvPicPr>
            <a:picLocks noChangeAspect="1"/>
          </p:cNvPicPr>
          <p:nvPr/>
        </p:nvPicPr>
        <p:blipFill>
          <a:blip r:embed="rId8"/>
          <a:stretch>
            <a:fillRect/>
          </a:stretch>
        </p:blipFill>
        <p:spPr>
          <a:xfrm>
            <a:off x="4876100" y="4773691"/>
            <a:ext cx="1229986" cy="1229986"/>
          </a:xfrm>
          <a:prstGeom prst="rect">
            <a:avLst/>
          </a:prstGeom>
          <a:ln w="76200">
            <a:solidFill>
              <a:srgbClr val="92D050"/>
            </a:solidFill>
          </a:ln>
          <a:effectLst>
            <a:outerShdw blurRad="50800" dist="38100" dir="8100000" algn="tr" rotWithShape="0">
              <a:prstClr val="black">
                <a:alpha val="40000"/>
              </a:prstClr>
            </a:outerShdw>
          </a:effectLst>
        </p:spPr>
      </p:pic>
      <p:sp>
        <p:nvSpPr>
          <p:cNvPr id="37" name="TextBox 36">
            <a:extLst>
              <a:ext uri="{FF2B5EF4-FFF2-40B4-BE49-F238E27FC236}">
                <a16:creationId xmlns:a16="http://schemas.microsoft.com/office/drawing/2014/main" id="{313732F3-55B4-761D-64FE-FFA495020C36}"/>
              </a:ext>
            </a:extLst>
          </p:cNvPr>
          <p:cNvSpPr txBox="1"/>
          <p:nvPr/>
        </p:nvSpPr>
        <p:spPr>
          <a:xfrm>
            <a:off x="965218" y="5302271"/>
            <a:ext cx="3792128" cy="830997"/>
          </a:xfrm>
          <a:prstGeom prst="rect">
            <a:avLst/>
          </a:prstGeom>
          <a:noFill/>
        </p:spPr>
        <p:txBody>
          <a:bodyPr wrap="none" rtlCol="0">
            <a:spAutoFit/>
          </a:bodyPr>
          <a:lstStyle/>
          <a:p>
            <a:r>
              <a:rPr lang="en-US" sz="4800" dirty="0"/>
              <a:t>Cyber Builders</a:t>
            </a:r>
          </a:p>
        </p:txBody>
      </p:sp>
      <p:cxnSp>
        <p:nvCxnSpPr>
          <p:cNvPr id="38" name="Straight Arrow Connector 37">
            <a:extLst>
              <a:ext uri="{FF2B5EF4-FFF2-40B4-BE49-F238E27FC236}">
                <a16:creationId xmlns:a16="http://schemas.microsoft.com/office/drawing/2014/main" id="{8C5AC03A-A22E-A92F-B6A5-26A278AE1AA2}"/>
              </a:ext>
            </a:extLst>
          </p:cNvPr>
          <p:cNvCxnSpPr>
            <a:cxnSpLocks/>
          </p:cNvCxnSpPr>
          <p:nvPr/>
        </p:nvCxnSpPr>
        <p:spPr>
          <a:xfrm flipV="1">
            <a:off x="6154363" y="4452017"/>
            <a:ext cx="496592" cy="632317"/>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F8BB52B-C00B-3315-553E-B3A99230C336}"/>
              </a:ext>
            </a:extLst>
          </p:cNvPr>
          <p:cNvSpPr txBox="1"/>
          <p:nvPr/>
        </p:nvSpPr>
        <p:spPr>
          <a:xfrm>
            <a:off x="9859592" y="4232596"/>
            <a:ext cx="1570366" cy="830997"/>
          </a:xfrm>
          <a:prstGeom prst="rect">
            <a:avLst/>
          </a:prstGeom>
          <a:noFill/>
        </p:spPr>
        <p:txBody>
          <a:bodyPr wrap="none" rtlCol="0">
            <a:spAutoFit/>
          </a:bodyPr>
          <a:lstStyle/>
          <a:p>
            <a:r>
              <a:rPr lang="en-US" sz="4800" dirty="0"/>
              <a:t>Users</a:t>
            </a:r>
          </a:p>
        </p:txBody>
      </p:sp>
      <p:pic>
        <p:nvPicPr>
          <p:cNvPr id="4100" name="Picture 4" descr="Eval-O-Meter | Free SVG">
            <a:extLst>
              <a:ext uri="{FF2B5EF4-FFF2-40B4-BE49-F238E27FC236}">
                <a16:creationId xmlns:a16="http://schemas.microsoft.com/office/drawing/2014/main" id="{97828E49-2E49-C304-D50B-98F98E2F0E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3607" y="3091516"/>
            <a:ext cx="1360501" cy="1360501"/>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FD173148-BE56-FFBD-3055-6D7F255875B2}"/>
              </a:ext>
            </a:extLst>
          </p:cNvPr>
          <p:cNvCxnSpPr>
            <a:cxnSpLocks/>
            <a:stCxn id="36" idx="0"/>
          </p:cNvCxnSpPr>
          <p:nvPr/>
        </p:nvCxnSpPr>
        <p:spPr>
          <a:xfrm flipV="1">
            <a:off x="5491093" y="4205848"/>
            <a:ext cx="193361" cy="567843"/>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903A504-DBC0-E35A-9FFD-8631D1CEB5AD}"/>
              </a:ext>
            </a:extLst>
          </p:cNvPr>
          <p:cNvSpPr txBox="1"/>
          <p:nvPr/>
        </p:nvSpPr>
        <p:spPr>
          <a:xfrm>
            <a:off x="6240102" y="5455150"/>
            <a:ext cx="1961951" cy="646331"/>
          </a:xfrm>
          <a:prstGeom prst="rect">
            <a:avLst/>
          </a:prstGeom>
          <a:noFill/>
        </p:spPr>
        <p:txBody>
          <a:bodyPr wrap="square" rtlCol="0">
            <a:spAutoFit/>
          </a:bodyPr>
          <a:lstStyle/>
          <a:p>
            <a:r>
              <a:rPr lang="en-US" dirty="0"/>
              <a:t>(also provides tools for Builders)</a:t>
            </a:r>
          </a:p>
        </p:txBody>
      </p:sp>
      <p:pic>
        <p:nvPicPr>
          <p:cNvPr id="51" name="Picture 4" descr="Picture 4">
            <a:extLst>
              <a:ext uri="{FF2B5EF4-FFF2-40B4-BE49-F238E27FC236}">
                <a16:creationId xmlns:a16="http://schemas.microsoft.com/office/drawing/2014/main" id="{B4E54502-1951-2FC1-BE39-8422FCE76088}"/>
              </a:ext>
            </a:extLst>
          </p:cNvPr>
          <p:cNvPicPr>
            <a:picLocks noChangeAspect="1"/>
          </p:cNvPicPr>
          <p:nvPr/>
        </p:nvPicPr>
        <p:blipFill>
          <a:blip r:embed="rId11"/>
          <a:stretch>
            <a:fillRect/>
          </a:stretch>
        </p:blipFill>
        <p:spPr>
          <a:xfrm>
            <a:off x="7251672" y="2297225"/>
            <a:ext cx="1397030" cy="1397030"/>
          </a:xfrm>
          <a:prstGeom prst="rect">
            <a:avLst/>
          </a:prstGeom>
          <a:ln w="12700">
            <a:miter lim="400000"/>
          </a:ln>
        </p:spPr>
      </p:pic>
      <p:cxnSp>
        <p:nvCxnSpPr>
          <p:cNvPr id="55" name="Straight Arrow Connector 54">
            <a:extLst>
              <a:ext uri="{FF2B5EF4-FFF2-40B4-BE49-F238E27FC236}">
                <a16:creationId xmlns:a16="http://schemas.microsoft.com/office/drawing/2014/main" id="{15733BF8-88F0-3C17-A4B3-7D12B127D504}"/>
              </a:ext>
            </a:extLst>
          </p:cNvPr>
          <p:cNvCxnSpPr>
            <a:cxnSpLocks/>
            <a:stCxn id="51" idx="1"/>
          </p:cNvCxnSpPr>
          <p:nvPr/>
        </p:nvCxnSpPr>
        <p:spPr>
          <a:xfrm flipH="1">
            <a:off x="6481227" y="2995740"/>
            <a:ext cx="770445" cy="4074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BD8412D-5B8A-237A-F4B2-4836FA5E401F}"/>
              </a:ext>
            </a:extLst>
          </p:cNvPr>
          <p:cNvCxnSpPr>
            <a:cxnSpLocks/>
          </p:cNvCxnSpPr>
          <p:nvPr/>
        </p:nvCxnSpPr>
        <p:spPr>
          <a:xfrm flipH="1">
            <a:off x="9229141" y="3468788"/>
            <a:ext cx="559629" cy="737060"/>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A4E271F-23B8-DDC2-A052-F90EB5C3B9CE}"/>
              </a:ext>
            </a:extLst>
          </p:cNvPr>
          <p:cNvCxnSpPr>
            <a:cxnSpLocks/>
            <a:endCxn id="15" idx="1"/>
          </p:cNvCxnSpPr>
          <p:nvPr/>
        </p:nvCxnSpPr>
        <p:spPr>
          <a:xfrm flipV="1">
            <a:off x="9419147" y="3648682"/>
            <a:ext cx="378085" cy="557166"/>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16350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0EA26-B52F-9248-4B46-42508DAF17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8D79B5-F786-51E7-4AF4-7C06AC7CAAA2}"/>
              </a:ext>
            </a:extLst>
          </p:cNvPr>
          <p:cNvSpPr>
            <a:spLocks noGrp="1"/>
          </p:cNvSpPr>
          <p:nvPr>
            <p:ph idx="1"/>
          </p:nvPr>
        </p:nvSpPr>
        <p:spPr/>
        <p:txBody>
          <a:bodyPr>
            <a:normAutofit/>
          </a:bodyPr>
          <a:lstStyle/>
          <a:p>
            <a:r>
              <a:rPr lang="en-US" dirty="0"/>
              <a:t>Create bespoke (first-party) software and services …</a:t>
            </a:r>
          </a:p>
          <a:p>
            <a:pPr lvl="1"/>
            <a:r>
              <a:rPr lang="en-US" dirty="0"/>
              <a:t>Developers within a bank, e.g., Capitol One</a:t>
            </a:r>
          </a:p>
          <a:p>
            <a:r>
              <a:rPr lang="en-US" dirty="0"/>
              <a:t>… and commodity (third party) software or services</a:t>
            </a:r>
          </a:p>
          <a:p>
            <a:pPr lvl="1"/>
            <a:r>
              <a:rPr lang="en-US" dirty="0"/>
              <a:t>Software: Android OS, Linux, Google Chrome, Microsoft Word, …</a:t>
            </a:r>
          </a:p>
          <a:p>
            <a:pPr lvl="1"/>
            <a:r>
              <a:rPr lang="en-US" dirty="0"/>
              <a:t>Services: AWS, Azure, Workday, Google Suite, …</a:t>
            </a:r>
          </a:p>
          <a:p>
            <a:r>
              <a:rPr lang="en-US" dirty="0"/>
              <a:t>Responsible for the product, and its security</a:t>
            </a:r>
          </a:p>
          <a:p>
            <a:pPr lvl="1"/>
            <a:r>
              <a:rPr lang="en-US" dirty="0"/>
              <a:t>Often rely on collaborating dev and security engineering teams</a:t>
            </a:r>
          </a:p>
          <a:p>
            <a:endParaRPr lang="en-US" dirty="0"/>
          </a:p>
          <a:p>
            <a:pPr lvl="1"/>
            <a:endParaRPr lang="en-US" dirty="0"/>
          </a:p>
        </p:txBody>
      </p:sp>
      <p:sp>
        <p:nvSpPr>
          <p:cNvPr id="4" name="TextBox 3">
            <a:extLst>
              <a:ext uri="{FF2B5EF4-FFF2-40B4-BE49-F238E27FC236}">
                <a16:creationId xmlns:a16="http://schemas.microsoft.com/office/drawing/2014/main" id="{A8F5A251-6B5E-5D71-3D2B-B2CC746AA04C}"/>
              </a:ext>
            </a:extLst>
          </p:cNvPr>
          <p:cNvSpPr txBox="1"/>
          <p:nvPr/>
        </p:nvSpPr>
        <p:spPr>
          <a:xfrm>
            <a:off x="829056" y="603263"/>
            <a:ext cx="2200346" cy="830997"/>
          </a:xfrm>
          <a:prstGeom prst="rect">
            <a:avLst/>
          </a:prstGeom>
          <a:noFill/>
        </p:spPr>
        <p:txBody>
          <a:bodyPr wrap="none" rtlCol="0">
            <a:spAutoFit/>
          </a:bodyPr>
          <a:lstStyle/>
          <a:p>
            <a:r>
              <a:rPr lang="en-US" sz="4800" dirty="0"/>
              <a:t>Builders</a:t>
            </a:r>
          </a:p>
        </p:txBody>
      </p:sp>
    </p:spTree>
    <p:extLst>
      <p:ext uri="{BB962C8B-B14F-4D97-AF65-F5344CB8AC3E}">
        <p14:creationId xmlns:p14="http://schemas.microsoft.com/office/powerpoint/2010/main" val="40970149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377DAE-AD83-B249-4B9A-CA00EEA6130C}"/>
              </a:ext>
            </a:extLst>
          </p:cNvPr>
          <p:cNvPicPr>
            <a:picLocks noChangeAspect="1"/>
          </p:cNvPicPr>
          <p:nvPr/>
        </p:nvPicPr>
        <p:blipFill>
          <a:blip r:embed="rId2"/>
          <a:stretch>
            <a:fillRect/>
          </a:stretch>
        </p:blipFill>
        <p:spPr>
          <a:xfrm>
            <a:off x="0" y="0"/>
            <a:ext cx="6867472" cy="6858000"/>
          </a:xfrm>
          <a:prstGeom prst="rect">
            <a:avLst/>
          </a:prstGeom>
        </p:spPr>
      </p:pic>
      <p:pic>
        <p:nvPicPr>
          <p:cNvPr id="5" name="Picture 4">
            <a:extLst>
              <a:ext uri="{FF2B5EF4-FFF2-40B4-BE49-F238E27FC236}">
                <a16:creationId xmlns:a16="http://schemas.microsoft.com/office/drawing/2014/main" id="{079262F6-4806-FE37-2B19-E4752EDB2C18}"/>
              </a:ext>
            </a:extLst>
          </p:cNvPr>
          <p:cNvPicPr>
            <a:picLocks noChangeAspect="1"/>
          </p:cNvPicPr>
          <p:nvPr/>
        </p:nvPicPr>
        <p:blipFill>
          <a:blip r:embed="rId3"/>
          <a:stretch>
            <a:fillRect/>
          </a:stretch>
        </p:blipFill>
        <p:spPr>
          <a:xfrm>
            <a:off x="10621219" y="4828032"/>
            <a:ext cx="1570781" cy="2029968"/>
          </a:xfrm>
          <a:prstGeom prst="rect">
            <a:avLst/>
          </a:prstGeom>
        </p:spPr>
      </p:pic>
      <p:sp>
        <p:nvSpPr>
          <p:cNvPr id="6" name="TextBox 5">
            <a:extLst>
              <a:ext uri="{FF2B5EF4-FFF2-40B4-BE49-F238E27FC236}">
                <a16:creationId xmlns:a16="http://schemas.microsoft.com/office/drawing/2014/main" id="{ADABFC85-0F55-4099-8C3D-067EF3FF1C53}"/>
              </a:ext>
            </a:extLst>
          </p:cNvPr>
          <p:cNvSpPr txBox="1"/>
          <p:nvPr/>
        </p:nvSpPr>
        <p:spPr>
          <a:xfrm>
            <a:off x="7081655" y="1912423"/>
            <a:ext cx="4581319" cy="954107"/>
          </a:xfrm>
          <a:prstGeom prst="rect">
            <a:avLst/>
          </a:prstGeom>
          <a:noFill/>
        </p:spPr>
        <p:txBody>
          <a:bodyPr wrap="none" rtlCol="0">
            <a:spAutoFit/>
          </a:bodyPr>
          <a:lstStyle/>
          <a:p>
            <a:pPr marL="457200" indent="-457200">
              <a:buFont typeface="Arial" panose="020B0604020202020204" pitchFamily="34" charset="0"/>
              <a:buChar char="•"/>
            </a:pPr>
            <a:r>
              <a:rPr lang="en-US" sz="2800" dirty="0"/>
              <a:t>Threat modeling</a:t>
            </a:r>
          </a:p>
          <a:p>
            <a:pPr marL="457200" indent="-457200">
              <a:buFont typeface="Arial" panose="020B0604020202020204" pitchFamily="34" charset="0"/>
              <a:buChar char="•"/>
            </a:pPr>
            <a:r>
              <a:rPr lang="en-US" sz="2800" dirty="0"/>
              <a:t>Secure architectural design</a:t>
            </a:r>
          </a:p>
        </p:txBody>
      </p:sp>
      <p:sp>
        <p:nvSpPr>
          <p:cNvPr id="7" name="Rectangle 6">
            <a:extLst>
              <a:ext uri="{FF2B5EF4-FFF2-40B4-BE49-F238E27FC236}">
                <a16:creationId xmlns:a16="http://schemas.microsoft.com/office/drawing/2014/main" id="{FB393631-284A-59F6-0AE5-9A66885D625C}"/>
              </a:ext>
            </a:extLst>
          </p:cNvPr>
          <p:cNvSpPr/>
          <p:nvPr/>
        </p:nvSpPr>
        <p:spPr>
          <a:xfrm>
            <a:off x="2688336" y="265176"/>
            <a:ext cx="1517904" cy="1508760"/>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EABCCDC-FFF7-B259-2556-F229B2400374}"/>
              </a:ext>
            </a:extLst>
          </p:cNvPr>
          <p:cNvSpPr txBox="1"/>
          <p:nvPr/>
        </p:nvSpPr>
        <p:spPr>
          <a:xfrm>
            <a:off x="7081655" y="604057"/>
            <a:ext cx="2200346" cy="830997"/>
          </a:xfrm>
          <a:prstGeom prst="rect">
            <a:avLst/>
          </a:prstGeom>
          <a:noFill/>
        </p:spPr>
        <p:txBody>
          <a:bodyPr wrap="none" rtlCol="0">
            <a:spAutoFit/>
          </a:bodyPr>
          <a:lstStyle/>
          <a:p>
            <a:r>
              <a:rPr lang="en-US" sz="4800" dirty="0"/>
              <a:t>Builders</a:t>
            </a:r>
          </a:p>
        </p:txBody>
      </p:sp>
    </p:spTree>
    <p:extLst>
      <p:ext uri="{BB962C8B-B14F-4D97-AF65-F5344CB8AC3E}">
        <p14:creationId xmlns:p14="http://schemas.microsoft.com/office/powerpoint/2010/main" val="226368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50803-A908-48BE-194B-754DD0D2150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0FD601-75B3-BE4A-E548-26E57BC6E87B}"/>
              </a:ext>
            </a:extLst>
          </p:cNvPr>
          <p:cNvPicPr>
            <a:picLocks noChangeAspect="1"/>
          </p:cNvPicPr>
          <p:nvPr/>
        </p:nvPicPr>
        <p:blipFill>
          <a:blip r:embed="rId2"/>
          <a:stretch>
            <a:fillRect/>
          </a:stretch>
        </p:blipFill>
        <p:spPr>
          <a:xfrm>
            <a:off x="0" y="0"/>
            <a:ext cx="6867472" cy="6858000"/>
          </a:xfrm>
          <a:prstGeom prst="rect">
            <a:avLst/>
          </a:prstGeom>
        </p:spPr>
      </p:pic>
      <p:pic>
        <p:nvPicPr>
          <p:cNvPr id="5" name="Picture 4">
            <a:extLst>
              <a:ext uri="{FF2B5EF4-FFF2-40B4-BE49-F238E27FC236}">
                <a16:creationId xmlns:a16="http://schemas.microsoft.com/office/drawing/2014/main" id="{3F465050-35CC-05F6-B3CC-C2104DCD33C5}"/>
              </a:ext>
            </a:extLst>
          </p:cNvPr>
          <p:cNvPicPr>
            <a:picLocks noChangeAspect="1"/>
          </p:cNvPicPr>
          <p:nvPr/>
        </p:nvPicPr>
        <p:blipFill>
          <a:blip r:embed="rId3"/>
          <a:stretch>
            <a:fillRect/>
          </a:stretch>
        </p:blipFill>
        <p:spPr>
          <a:xfrm>
            <a:off x="10621219" y="4828032"/>
            <a:ext cx="1570781" cy="2029968"/>
          </a:xfrm>
          <a:prstGeom prst="rect">
            <a:avLst/>
          </a:prstGeom>
        </p:spPr>
      </p:pic>
      <p:sp>
        <p:nvSpPr>
          <p:cNvPr id="6" name="TextBox 5">
            <a:extLst>
              <a:ext uri="{FF2B5EF4-FFF2-40B4-BE49-F238E27FC236}">
                <a16:creationId xmlns:a16="http://schemas.microsoft.com/office/drawing/2014/main" id="{8D28B04F-9FAC-A6F8-3DAD-90B1944BEFED}"/>
              </a:ext>
            </a:extLst>
          </p:cNvPr>
          <p:cNvSpPr txBox="1"/>
          <p:nvPr/>
        </p:nvSpPr>
        <p:spPr>
          <a:xfrm>
            <a:off x="7081655" y="1912423"/>
            <a:ext cx="4581319" cy="954107"/>
          </a:xfrm>
          <a:prstGeom prst="rect">
            <a:avLst/>
          </a:prstGeom>
          <a:noFill/>
        </p:spPr>
        <p:txBody>
          <a:bodyPr wrap="none" rtlCol="0">
            <a:spAutoFit/>
          </a:bodyPr>
          <a:lstStyle/>
          <a:p>
            <a:pPr marL="457200" indent="-457200">
              <a:buFont typeface="Arial" panose="020B0604020202020204" pitchFamily="34" charset="0"/>
              <a:buChar char="•"/>
            </a:pPr>
            <a:r>
              <a:rPr lang="en-US" sz="2800" dirty="0"/>
              <a:t>Threat modeling</a:t>
            </a:r>
          </a:p>
          <a:p>
            <a:pPr marL="457200" indent="-457200">
              <a:buFont typeface="Arial" panose="020B0604020202020204" pitchFamily="34" charset="0"/>
              <a:buChar char="•"/>
            </a:pPr>
            <a:r>
              <a:rPr lang="en-US" sz="2800" dirty="0"/>
              <a:t>Secure architectural design</a:t>
            </a:r>
          </a:p>
        </p:txBody>
      </p:sp>
      <p:sp>
        <p:nvSpPr>
          <p:cNvPr id="7" name="Rectangle 6">
            <a:extLst>
              <a:ext uri="{FF2B5EF4-FFF2-40B4-BE49-F238E27FC236}">
                <a16:creationId xmlns:a16="http://schemas.microsoft.com/office/drawing/2014/main" id="{7395665F-974D-6F49-96D3-568A59533D61}"/>
              </a:ext>
            </a:extLst>
          </p:cNvPr>
          <p:cNvSpPr/>
          <p:nvPr/>
        </p:nvSpPr>
        <p:spPr>
          <a:xfrm>
            <a:off x="4679420" y="1325880"/>
            <a:ext cx="1517904" cy="1508760"/>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D811F66-E68A-BCCD-BF89-EC64167D68B7}"/>
              </a:ext>
            </a:extLst>
          </p:cNvPr>
          <p:cNvSpPr txBox="1"/>
          <p:nvPr/>
        </p:nvSpPr>
        <p:spPr>
          <a:xfrm>
            <a:off x="7081655" y="604057"/>
            <a:ext cx="2200346" cy="830997"/>
          </a:xfrm>
          <a:prstGeom prst="rect">
            <a:avLst/>
          </a:prstGeom>
          <a:noFill/>
        </p:spPr>
        <p:txBody>
          <a:bodyPr wrap="none" rtlCol="0">
            <a:spAutoFit/>
          </a:bodyPr>
          <a:lstStyle/>
          <a:p>
            <a:r>
              <a:rPr lang="en-US" sz="4800" dirty="0"/>
              <a:t>Builders</a:t>
            </a:r>
          </a:p>
        </p:txBody>
      </p:sp>
      <p:sp>
        <p:nvSpPr>
          <p:cNvPr id="3" name="TextBox 2">
            <a:extLst>
              <a:ext uri="{FF2B5EF4-FFF2-40B4-BE49-F238E27FC236}">
                <a16:creationId xmlns:a16="http://schemas.microsoft.com/office/drawing/2014/main" id="{6B1B49C9-36D6-0292-DFCC-AECB1FDD335B}"/>
              </a:ext>
            </a:extLst>
          </p:cNvPr>
          <p:cNvSpPr txBox="1"/>
          <p:nvPr/>
        </p:nvSpPr>
        <p:spPr>
          <a:xfrm>
            <a:off x="7081655" y="2756413"/>
            <a:ext cx="4915898" cy="954107"/>
          </a:xfrm>
          <a:prstGeom prst="rect">
            <a:avLst/>
          </a:prstGeom>
          <a:noFill/>
        </p:spPr>
        <p:txBody>
          <a:bodyPr wrap="none" rtlCol="0">
            <a:spAutoFit/>
          </a:bodyPr>
          <a:lstStyle/>
          <a:p>
            <a:pPr marL="457200" indent="-457200">
              <a:buFont typeface="Arial" panose="020B0604020202020204" pitchFamily="34" charset="0"/>
              <a:buChar char="•"/>
            </a:pPr>
            <a:r>
              <a:rPr lang="en-US" sz="2800" dirty="0"/>
              <a:t>Secure programming</a:t>
            </a:r>
          </a:p>
          <a:p>
            <a:pPr marL="457200" indent="-457200">
              <a:buFont typeface="Arial" panose="020B0604020202020204" pitchFamily="34" charset="0"/>
              <a:buChar char="•"/>
            </a:pPr>
            <a:r>
              <a:rPr lang="en-US" sz="2800" dirty="0"/>
              <a:t>Security testing (e.g., fuzzing)</a:t>
            </a:r>
          </a:p>
        </p:txBody>
      </p:sp>
    </p:spTree>
    <p:extLst>
      <p:ext uri="{BB962C8B-B14F-4D97-AF65-F5344CB8AC3E}">
        <p14:creationId xmlns:p14="http://schemas.microsoft.com/office/powerpoint/2010/main" val="520421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09933-568E-D076-4AEA-3179E53A7FF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368FA07-452C-2933-E935-B42979267613}"/>
              </a:ext>
            </a:extLst>
          </p:cNvPr>
          <p:cNvPicPr>
            <a:picLocks noChangeAspect="1"/>
          </p:cNvPicPr>
          <p:nvPr/>
        </p:nvPicPr>
        <p:blipFill>
          <a:blip r:embed="rId2"/>
          <a:stretch>
            <a:fillRect/>
          </a:stretch>
        </p:blipFill>
        <p:spPr>
          <a:xfrm>
            <a:off x="0" y="0"/>
            <a:ext cx="6867472" cy="6858000"/>
          </a:xfrm>
          <a:prstGeom prst="rect">
            <a:avLst/>
          </a:prstGeom>
        </p:spPr>
      </p:pic>
      <p:pic>
        <p:nvPicPr>
          <p:cNvPr id="5" name="Picture 4">
            <a:extLst>
              <a:ext uri="{FF2B5EF4-FFF2-40B4-BE49-F238E27FC236}">
                <a16:creationId xmlns:a16="http://schemas.microsoft.com/office/drawing/2014/main" id="{91295B77-E9A4-8AED-0811-3BFA680BD86B}"/>
              </a:ext>
            </a:extLst>
          </p:cNvPr>
          <p:cNvPicPr>
            <a:picLocks noChangeAspect="1"/>
          </p:cNvPicPr>
          <p:nvPr/>
        </p:nvPicPr>
        <p:blipFill>
          <a:blip r:embed="rId3"/>
          <a:stretch>
            <a:fillRect/>
          </a:stretch>
        </p:blipFill>
        <p:spPr>
          <a:xfrm>
            <a:off x="10621219" y="4828032"/>
            <a:ext cx="1570781" cy="2029968"/>
          </a:xfrm>
          <a:prstGeom prst="rect">
            <a:avLst/>
          </a:prstGeom>
        </p:spPr>
      </p:pic>
      <p:sp>
        <p:nvSpPr>
          <p:cNvPr id="6" name="TextBox 5">
            <a:extLst>
              <a:ext uri="{FF2B5EF4-FFF2-40B4-BE49-F238E27FC236}">
                <a16:creationId xmlns:a16="http://schemas.microsoft.com/office/drawing/2014/main" id="{0D4037F7-B2B8-D41F-F187-B3771EE1C4E5}"/>
              </a:ext>
            </a:extLst>
          </p:cNvPr>
          <p:cNvSpPr txBox="1"/>
          <p:nvPr/>
        </p:nvSpPr>
        <p:spPr>
          <a:xfrm>
            <a:off x="7081655" y="3600403"/>
            <a:ext cx="4182171" cy="954107"/>
          </a:xfrm>
          <a:prstGeom prst="rect">
            <a:avLst/>
          </a:prstGeom>
          <a:noFill/>
        </p:spPr>
        <p:txBody>
          <a:bodyPr wrap="none" rtlCol="0">
            <a:spAutoFit/>
          </a:bodyPr>
          <a:lstStyle/>
          <a:p>
            <a:pPr marL="457200" indent="-457200">
              <a:buFont typeface="Arial" panose="020B0604020202020204" pitchFamily="34" charset="0"/>
              <a:buChar char="•"/>
            </a:pPr>
            <a:r>
              <a:rPr lang="en-US" sz="2800" dirty="0"/>
              <a:t>Secure deployment and </a:t>
            </a:r>
            <a:br>
              <a:rPr lang="en-US" sz="2800" dirty="0"/>
            </a:br>
            <a:r>
              <a:rPr lang="en-US" sz="2800" dirty="0"/>
              <a:t>management</a:t>
            </a:r>
          </a:p>
        </p:txBody>
      </p:sp>
      <p:sp>
        <p:nvSpPr>
          <p:cNvPr id="7" name="Rectangle 6">
            <a:extLst>
              <a:ext uri="{FF2B5EF4-FFF2-40B4-BE49-F238E27FC236}">
                <a16:creationId xmlns:a16="http://schemas.microsoft.com/office/drawing/2014/main" id="{8649D8AE-C19B-CDFC-0C79-4A040A192AC1}"/>
              </a:ext>
            </a:extLst>
          </p:cNvPr>
          <p:cNvSpPr/>
          <p:nvPr/>
        </p:nvSpPr>
        <p:spPr>
          <a:xfrm rot="17956042">
            <a:off x="1136553" y="1157945"/>
            <a:ext cx="3644741" cy="6281511"/>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F6ABFC-6A4C-62EF-3EA8-70E19F96F173}"/>
              </a:ext>
            </a:extLst>
          </p:cNvPr>
          <p:cNvSpPr txBox="1"/>
          <p:nvPr/>
        </p:nvSpPr>
        <p:spPr>
          <a:xfrm>
            <a:off x="7081655" y="604057"/>
            <a:ext cx="2200346" cy="830997"/>
          </a:xfrm>
          <a:prstGeom prst="rect">
            <a:avLst/>
          </a:prstGeom>
          <a:noFill/>
        </p:spPr>
        <p:txBody>
          <a:bodyPr wrap="none" rtlCol="0">
            <a:spAutoFit/>
          </a:bodyPr>
          <a:lstStyle/>
          <a:p>
            <a:r>
              <a:rPr lang="en-US" sz="4800" dirty="0"/>
              <a:t>Builders</a:t>
            </a:r>
          </a:p>
        </p:txBody>
      </p:sp>
      <p:sp>
        <p:nvSpPr>
          <p:cNvPr id="9" name="TextBox 8">
            <a:extLst>
              <a:ext uri="{FF2B5EF4-FFF2-40B4-BE49-F238E27FC236}">
                <a16:creationId xmlns:a16="http://schemas.microsoft.com/office/drawing/2014/main" id="{555C1965-FE94-D741-3CF1-1EA6ACBA941C}"/>
              </a:ext>
            </a:extLst>
          </p:cNvPr>
          <p:cNvSpPr txBox="1"/>
          <p:nvPr/>
        </p:nvSpPr>
        <p:spPr>
          <a:xfrm>
            <a:off x="7081655" y="1912423"/>
            <a:ext cx="4581319" cy="954107"/>
          </a:xfrm>
          <a:prstGeom prst="rect">
            <a:avLst/>
          </a:prstGeom>
          <a:noFill/>
        </p:spPr>
        <p:txBody>
          <a:bodyPr wrap="none" rtlCol="0">
            <a:spAutoFit/>
          </a:bodyPr>
          <a:lstStyle/>
          <a:p>
            <a:pPr marL="457200" indent="-457200">
              <a:buFont typeface="Arial" panose="020B0604020202020204" pitchFamily="34" charset="0"/>
              <a:buChar char="•"/>
            </a:pPr>
            <a:r>
              <a:rPr lang="en-US" sz="2800" dirty="0"/>
              <a:t>Threat modeling</a:t>
            </a:r>
          </a:p>
          <a:p>
            <a:pPr marL="457200" indent="-457200">
              <a:buFont typeface="Arial" panose="020B0604020202020204" pitchFamily="34" charset="0"/>
              <a:buChar char="•"/>
            </a:pPr>
            <a:r>
              <a:rPr lang="en-US" sz="2800" dirty="0"/>
              <a:t>Secure architectural design</a:t>
            </a:r>
          </a:p>
        </p:txBody>
      </p:sp>
      <p:sp>
        <p:nvSpPr>
          <p:cNvPr id="10" name="TextBox 9">
            <a:extLst>
              <a:ext uri="{FF2B5EF4-FFF2-40B4-BE49-F238E27FC236}">
                <a16:creationId xmlns:a16="http://schemas.microsoft.com/office/drawing/2014/main" id="{C00D7F22-8BF0-66B7-C55E-DEB35C4F9DEB}"/>
              </a:ext>
            </a:extLst>
          </p:cNvPr>
          <p:cNvSpPr txBox="1"/>
          <p:nvPr/>
        </p:nvSpPr>
        <p:spPr>
          <a:xfrm>
            <a:off x="7081655" y="2756413"/>
            <a:ext cx="4915898" cy="954107"/>
          </a:xfrm>
          <a:prstGeom prst="rect">
            <a:avLst/>
          </a:prstGeom>
          <a:noFill/>
        </p:spPr>
        <p:txBody>
          <a:bodyPr wrap="none" rtlCol="0">
            <a:spAutoFit/>
          </a:bodyPr>
          <a:lstStyle/>
          <a:p>
            <a:pPr marL="457200" indent="-457200">
              <a:buFont typeface="Arial" panose="020B0604020202020204" pitchFamily="34" charset="0"/>
              <a:buChar char="•"/>
            </a:pPr>
            <a:r>
              <a:rPr lang="en-US" sz="2800" dirty="0"/>
              <a:t>Secure programming</a:t>
            </a:r>
          </a:p>
          <a:p>
            <a:pPr marL="457200" indent="-457200">
              <a:buFont typeface="Arial" panose="020B0604020202020204" pitchFamily="34" charset="0"/>
              <a:buChar char="•"/>
            </a:pPr>
            <a:r>
              <a:rPr lang="en-US" sz="2800" dirty="0"/>
              <a:t>Security testing (e.g., fuzzing)</a:t>
            </a:r>
          </a:p>
        </p:txBody>
      </p:sp>
    </p:spTree>
    <p:extLst>
      <p:ext uri="{BB962C8B-B14F-4D97-AF65-F5344CB8AC3E}">
        <p14:creationId xmlns:p14="http://schemas.microsoft.com/office/powerpoint/2010/main" val="34202836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FA4EF-AFE9-FF04-3857-BCA89787CC88}"/>
            </a:ext>
          </a:extLst>
        </p:cNvPr>
        <p:cNvGrpSpPr/>
        <p:nvPr/>
      </p:nvGrpSpPr>
      <p:grpSpPr>
        <a:xfrm>
          <a:off x="0" y="0"/>
          <a:ext cx="0" cy="0"/>
          <a:chOff x="0" y="0"/>
          <a:chExt cx="0" cy="0"/>
        </a:xfrm>
      </p:grpSpPr>
      <p:grpSp>
        <p:nvGrpSpPr>
          <p:cNvPr id="435" name="Group 7">
            <a:extLst>
              <a:ext uri="{FF2B5EF4-FFF2-40B4-BE49-F238E27FC236}">
                <a16:creationId xmlns:a16="http://schemas.microsoft.com/office/drawing/2014/main" id="{0DD812D8-C095-EBBC-D135-738FB107B96F}"/>
              </a:ext>
            </a:extLst>
          </p:cNvPr>
          <p:cNvGrpSpPr/>
          <p:nvPr/>
        </p:nvGrpSpPr>
        <p:grpSpPr>
          <a:xfrm>
            <a:off x="3631727" y="2286075"/>
            <a:ext cx="2841038" cy="1921461"/>
            <a:chOff x="0" y="0"/>
            <a:chExt cx="7332777" cy="5499584"/>
          </a:xfrm>
        </p:grpSpPr>
        <p:pic>
          <p:nvPicPr>
            <p:cNvPr id="433" name="Picture 5" descr="Picture 5">
              <a:extLst>
                <a:ext uri="{FF2B5EF4-FFF2-40B4-BE49-F238E27FC236}">
                  <a16:creationId xmlns:a16="http://schemas.microsoft.com/office/drawing/2014/main" id="{B899649A-18B8-E614-3C6B-72054E8ED8DC}"/>
                </a:ext>
              </a:extLst>
            </p:cNvPr>
            <p:cNvPicPr>
              <a:picLocks noChangeAspect="1"/>
            </p:cNvPicPr>
            <p:nvPr/>
          </p:nvPicPr>
          <p:blipFill>
            <a:blip r:embed="rId3"/>
            <a:stretch>
              <a:fillRect/>
            </a:stretch>
          </p:blipFill>
          <p:spPr>
            <a:xfrm>
              <a:off x="0" y="0"/>
              <a:ext cx="7332778" cy="5499585"/>
            </a:xfrm>
            <a:prstGeom prst="rect">
              <a:avLst/>
            </a:prstGeom>
            <a:ln w="12700" cap="flat">
              <a:noFill/>
              <a:miter lim="400000"/>
            </a:ln>
            <a:effectLst/>
          </p:spPr>
        </p:pic>
        <p:sp>
          <p:nvSpPr>
            <p:cNvPr id="434" name="Rectangle 6">
              <a:extLst>
                <a:ext uri="{FF2B5EF4-FFF2-40B4-BE49-F238E27FC236}">
                  <a16:creationId xmlns:a16="http://schemas.microsoft.com/office/drawing/2014/main" id="{295C22FD-AF5E-740F-53B0-57E799458ACC}"/>
                </a:ext>
              </a:extLst>
            </p:cNvPr>
            <p:cNvSpPr/>
            <p:nvPr/>
          </p:nvSpPr>
          <p:spPr>
            <a:xfrm>
              <a:off x="50923" y="4986242"/>
              <a:ext cx="7279439" cy="508511"/>
            </a:xfrm>
            <a:prstGeom prst="rect">
              <a:avLst/>
            </a:prstGeom>
            <a:solidFill>
              <a:srgbClr val="FFFFFF"/>
            </a:solidFill>
            <a:ln w="12700" cap="flat">
              <a:solidFill>
                <a:srgbClr val="FFFFFF"/>
              </a:solidFill>
              <a:prstDash val="solid"/>
              <a:miter lim="800000"/>
            </a:ln>
            <a:effectLst/>
          </p:spPr>
          <p:txBody>
            <a:bodyPr wrap="square" lIns="45720" tIns="45720" rIns="45720" bIns="45720" numCol="1" anchor="ctr">
              <a:noAutofit/>
            </a:bodyPr>
            <a:lstStyle/>
            <a:p>
              <a:pPr>
                <a:defRPr sz="3600">
                  <a:solidFill>
                    <a:srgbClr val="FFFFFF"/>
                  </a:solidFill>
                  <a:latin typeface="Calibri"/>
                  <a:ea typeface="Calibri"/>
                  <a:cs typeface="Calibri"/>
                  <a:sym typeface="Calibri"/>
                </a:defRPr>
              </a:pPr>
              <a:endParaRPr/>
            </a:p>
          </p:txBody>
        </p:sp>
      </p:grpSp>
      <p:pic>
        <p:nvPicPr>
          <p:cNvPr id="47" name="Picture 18" descr="Picture 18">
            <a:extLst>
              <a:ext uri="{FF2B5EF4-FFF2-40B4-BE49-F238E27FC236}">
                <a16:creationId xmlns:a16="http://schemas.microsoft.com/office/drawing/2014/main" id="{63802F32-32DA-6656-03F0-05927B60D951}"/>
              </a:ext>
            </a:extLst>
          </p:cNvPr>
          <p:cNvPicPr>
            <a:picLocks noChangeAspect="1"/>
          </p:cNvPicPr>
          <p:nvPr/>
        </p:nvPicPr>
        <p:blipFill>
          <a:blip r:embed="rId4"/>
          <a:stretch>
            <a:fillRect/>
          </a:stretch>
        </p:blipFill>
        <p:spPr>
          <a:xfrm>
            <a:off x="2069051" y="2305240"/>
            <a:ext cx="1388071" cy="1388072"/>
          </a:xfrm>
          <a:prstGeom prst="rect">
            <a:avLst/>
          </a:prstGeom>
          <a:ln w="12700">
            <a:miter lim="400000"/>
          </a:ln>
        </p:spPr>
      </p:pic>
      <p:cxnSp>
        <p:nvCxnSpPr>
          <p:cNvPr id="59" name="Straight Arrow Connector 58">
            <a:extLst>
              <a:ext uri="{FF2B5EF4-FFF2-40B4-BE49-F238E27FC236}">
                <a16:creationId xmlns:a16="http://schemas.microsoft.com/office/drawing/2014/main" id="{18E488F8-DB96-4CB6-24DE-D194F858CDA9}"/>
              </a:ext>
            </a:extLst>
          </p:cNvPr>
          <p:cNvCxnSpPr>
            <a:cxnSpLocks/>
          </p:cNvCxnSpPr>
          <p:nvPr/>
        </p:nvCxnSpPr>
        <p:spPr>
          <a:xfrm flipV="1">
            <a:off x="6472765" y="3185333"/>
            <a:ext cx="770445" cy="6147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55" name="TextBox 454">
            <a:extLst>
              <a:ext uri="{FF2B5EF4-FFF2-40B4-BE49-F238E27FC236}">
                <a16:creationId xmlns:a16="http://schemas.microsoft.com/office/drawing/2014/main" id="{766E6A14-2536-364D-C3E8-02FBD3E17063}"/>
              </a:ext>
            </a:extLst>
          </p:cNvPr>
          <p:cNvSpPr txBox="1"/>
          <p:nvPr/>
        </p:nvSpPr>
        <p:spPr>
          <a:xfrm>
            <a:off x="813275" y="1369386"/>
            <a:ext cx="2684133" cy="830997"/>
          </a:xfrm>
          <a:prstGeom prst="rect">
            <a:avLst/>
          </a:prstGeom>
          <a:noFill/>
        </p:spPr>
        <p:txBody>
          <a:bodyPr wrap="none" rtlCol="0">
            <a:spAutoFit/>
          </a:bodyPr>
          <a:lstStyle/>
          <a:p>
            <a:r>
              <a:rPr lang="en-US" sz="4800" dirty="0"/>
              <a:t>Operators</a:t>
            </a:r>
          </a:p>
        </p:txBody>
      </p:sp>
      <p:pic>
        <p:nvPicPr>
          <p:cNvPr id="14" name="Picture 14" descr="Picture 14">
            <a:extLst>
              <a:ext uri="{FF2B5EF4-FFF2-40B4-BE49-F238E27FC236}">
                <a16:creationId xmlns:a16="http://schemas.microsoft.com/office/drawing/2014/main" id="{6882FECF-D218-46F9-B4EE-1D385909078F}"/>
              </a:ext>
            </a:extLst>
          </p:cNvPr>
          <p:cNvPicPr>
            <a:picLocks noChangeAspect="1"/>
          </p:cNvPicPr>
          <p:nvPr/>
        </p:nvPicPr>
        <p:blipFill>
          <a:blip r:embed="rId5"/>
          <a:stretch>
            <a:fillRect/>
          </a:stretch>
        </p:blipFill>
        <p:spPr>
          <a:xfrm>
            <a:off x="9797232" y="1847889"/>
            <a:ext cx="1114332" cy="1114332"/>
          </a:xfrm>
          <a:prstGeom prst="rect">
            <a:avLst/>
          </a:prstGeom>
          <a:ln w="12700">
            <a:miter lim="400000"/>
          </a:ln>
        </p:spPr>
      </p:pic>
      <p:pic>
        <p:nvPicPr>
          <p:cNvPr id="15" name="Picture 17" descr="Picture 17">
            <a:extLst>
              <a:ext uri="{FF2B5EF4-FFF2-40B4-BE49-F238E27FC236}">
                <a16:creationId xmlns:a16="http://schemas.microsoft.com/office/drawing/2014/main" id="{45AA5CBA-9849-D841-D456-A1CFBE080D14}"/>
              </a:ext>
            </a:extLst>
          </p:cNvPr>
          <p:cNvPicPr>
            <a:picLocks noChangeAspect="1"/>
          </p:cNvPicPr>
          <p:nvPr/>
        </p:nvPicPr>
        <p:blipFill>
          <a:blip r:embed="rId6"/>
          <a:stretch>
            <a:fillRect/>
          </a:stretch>
        </p:blipFill>
        <p:spPr>
          <a:xfrm>
            <a:off x="9797232" y="3091516"/>
            <a:ext cx="1114332" cy="1114332"/>
          </a:xfrm>
          <a:prstGeom prst="rect">
            <a:avLst/>
          </a:prstGeom>
          <a:ln w="12700">
            <a:miter lim="400000"/>
          </a:ln>
        </p:spPr>
      </p:pic>
      <p:cxnSp>
        <p:nvCxnSpPr>
          <p:cNvPr id="16" name="Straight Arrow Connector 15">
            <a:extLst>
              <a:ext uri="{FF2B5EF4-FFF2-40B4-BE49-F238E27FC236}">
                <a16:creationId xmlns:a16="http://schemas.microsoft.com/office/drawing/2014/main" id="{79F1E1FA-F376-E2BF-FE52-3B15B9E0BDED}"/>
              </a:ext>
            </a:extLst>
          </p:cNvPr>
          <p:cNvCxnSpPr>
            <a:cxnSpLocks/>
            <a:stCxn id="14" idx="1"/>
          </p:cNvCxnSpPr>
          <p:nvPr/>
        </p:nvCxnSpPr>
        <p:spPr>
          <a:xfrm flipH="1">
            <a:off x="8657164" y="2405055"/>
            <a:ext cx="1140068" cy="10121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3A1EC82-033F-EE60-DF8F-6251253F47CF}"/>
              </a:ext>
            </a:extLst>
          </p:cNvPr>
          <p:cNvCxnSpPr>
            <a:cxnSpLocks/>
          </p:cNvCxnSpPr>
          <p:nvPr/>
        </p:nvCxnSpPr>
        <p:spPr>
          <a:xfrm flipV="1">
            <a:off x="8657164" y="2585904"/>
            <a:ext cx="1140068" cy="6491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descr="Image">
            <a:extLst>
              <a:ext uri="{FF2B5EF4-FFF2-40B4-BE49-F238E27FC236}">
                <a16:creationId xmlns:a16="http://schemas.microsoft.com/office/drawing/2014/main" id="{231D0EAF-B576-8435-685D-4FCA5841A445}"/>
              </a:ext>
            </a:extLst>
          </p:cNvPr>
          <p:cNvPicPr>
            <a:picLocks noChangeAspect="1"/>
          </p:cNvPicPr>
          <p:nvPr/>
        </p:nvPicPr>
        <p:blipFill>
          <a:blip r:embed="rId7"/>
          <a:stretch>
            <a:fillRect/>
          </a:stretch>
        </p:blipFill>
        <p:spPr>
          <a:xfrm>
            <a:off x="8080611" y="4230399"/>
            <a:ext cx="1397030" cy="1397030"/>
          </a:xfrm>
          <a:prstGeom prst="rect">
            <a:avLst/>
          </a:prstGeom>
          <a:solidFill>
            <a:schemeClr val="tx1"/>
          </a:solidFill>
          <a:ln w="12700">
            <a:miter lim="400000"/>
          </a:ln>
        </p:spPr>
      </p:pic>
      <p:cxnSp>
        <p:nvCxnSpPr>
          <p:cNvPr id="9" name="Straight Arrow Connector 8">
            <a:extLst>
              <a:ext uri="{FF2B5EF4-FFF2-40B4-BE49-F238E27FC236}">
                <a16:creationId xmlns:a16="http://schemas.microsoft.com/office/drawing/2014/main" id="{BCA0899D-4D46-518F-6DC6-E3BF3F9BB5AB}"/>
              </a:ext>
            </a:extLst>
          </p:cNvPr>
          <p:cNvCxnSpPr>
            <a:cxnSpLocks/>
            <a:stCxn id="7" idx="1"/>
          </p:cNvCxnSpPr>
          <p:nvPr/>
        </p:nvCxnSpPr>
        <p:spPr>
          <a:xfrm flipH="1" flipV="1">
            <a:off x="6454757" y="3998463"/>
            <a:ext cx="1625854" cy="93045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107EB01-C525-2610-6D9F-1BCE46D18A7C}"/>
              </a:ext>
            </a:extLst>
          </p:cNvPr>
          <p:cNvCxnSpPr>
            <a:cxnSpLocks/>
          </p:cNvCxnSpPr>
          <p:nvPr/>
        </p:nvCxnSpPr>
        <p:spPr>
          <a:xfrm>
            <a:off x="6494818" y="3781324"/>
            <a:ext cx="1568424" cy="952448"/>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AC80BD4-F330-CBA5-8119-9D7BD160D1BA}"/>
              </a:ext>
            </a:extLst>
          </p:cNvPr>
          <p:cNvPicPr>
            <a:picLocks noChangeAspect="1"/>
          </p:cNvPicPr>
          <p:nvPr/>
        </p:nvPicPr>
        <p:blipFill>
          <a:blip r:embed="rId8"/>
          <a:stretch>
            <a:fillRect/>
          </a:stretch>
        </p:blipFill>
        <p:spPr>
          <a:xfrm>
            <a:off x="4880575" y="555931"/>
            <a:ext cx="1229986" cy="1229986"/>
          </a:xfrm>
          <a:prstGeom prst="rect">
            <a:avLst/>
          </a:prstGeom>
          <a:ln w="76200">
            <a:solidFill>
              <a:srgbClr val="FFC000"/>
            </a:solidFill>
          </a:ln>
          <a:effectLst/>
        </p:spPr>
      </p:pic>
      <p:sp>
        <p:nvSpPr>
          <p:cNvPr id="30" name="TextBox 29">
            <a:extLst>
              <a:ext uri="{FF2B5EF4-FFF2-40B4-BE49-F238E27FC236}">
                <a16:creationId xmlns:a16="http://schemas.microsoft.com/office/drawing/2014/main" id="{6E123844-8199-BB71-68DF-CFBF61FF510D}"/>
              </a:ext>
            </a:extLst>
          </p:cNvPr>
          <p:cNvSpPr txBox="1"/>
          <p:nvPr/>
        </p:nvSpPr>
        <p:spPr>
          <a:xfrm>
            <a:off x="6258553" y="538389"/>
            <a:ext cx="2200346" cy="830997"/>
          </a:xfrm>
          <a:prstGeom prst="rect">
            <a:avLst/>
          </a:prstGeom>
          <a:noFill/>
        </p:spPr>
        <p:txBody>
          <a:bodyPr wrap="none" rtlCol="0">
            <a:spAutoFit/>
          </a:bodyPr>
          <a:lstStyle/>
          <a:p>
            <a:r>
              <a:rPr lang="en-US" sz="4800" dirty="0"/>
              <a:t>Builders</a:t>
            </a:r>
          </a:p>
        </p:txBody>
      </p:sp>
      <p:cxnSp>
        <p:nvCxnSpPr>
          <p:cNvPr id="31" name="Straight Arrow Connector 30">
            <a:extLst>
              <a:ext uri="{FF2B5EF4-FFF2-40B4-BE49-F238E27FC236}">
                <a16:creationId xmlns:a16="http://schemas.microsoft.com/office/drawing/2014/main" id="{6430E8D6-94A1-573F-AEB1-EB1D97AA804E}"/>
              </a:ext>
            </a:extLst>
          </p:cNvPr>
          <p:cNvCxnSpPr>
            <a:cxnSpLocks/>
          </p:cNvCxnSpPr>
          <p:nvPr/>
        </p:nvCxnSpPr>
        <p:spPr>
          <a:xfrm>
            <a:off x="6192762" y="1594178"/>
            <a:ext cx="1085284" cy="1056637"/>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4FA8158-4064-051B-BE62-32251150C217}"/>
              </a:ext>
            </a:extLst>
          </p:cNvPr>
          <p:cNvCxnSpPr>
            <a:cxnSpLocks/>
          </p:cNvCxnSpPr>
          <p:nvPr/>
        </p:nvCxnSpPr>
        <p:spPr>
          <a:xfrm>
            <a:off x="6177351" y="1841403"/>
            <a:ext cx="2214389" cy="2677080"/>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CEEB77C-1DB1-A3A2-FAD2-14B06BFC23D4}"/>
              </a:ext>
            </a:extLst>
          </p:cNvPr>
          <p:cNvCxnSpPr>
            <a:cxnSpLocks/>
            <a:stCxn id="26" idx="2"/>
          </p:cNvCxnSpPr>
          <p:nvPr/>
        </p:nvCxnSpPr>
        <p:spPr>
          <a:xfrm flipH="1">
            <a:off x="5398444" y="1785917"/>
            <a:ext cx="97124" cy="83244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Firewall symbol | Free SVG">
            <a:extLst>
              <a:ext uri="{FF2B5EF4-FFF2-40B4-BE49-F238E27FC236}">
                <a16:creationId xmlns:a16="http://schemas.microsoft.com/office/drawing/2014/main" id="{DEC39599-C77C-1A13-0CB7-3D470ACCEF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4757" y="3693312"/>
            <a:ext cx="1397030" cy="13970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4B72D324-20D3-797F-B841-F093A6F8496F}"/>
              </a:ext>
            </a:extLst>
          </p:cNvPr>
          <p:cNvPicPr>
            <a:picLocks noChangeAspect="1"/>
          </p:cNvPicPr>
          <p:nvPr/>
        </p:nvPicPr>
        <p:blipFill>
          <a:blip r:embed="rId8"/>
          <a:stretch>
            <a:fillRect/>
          </a:stretch>
        </p:blipFill>
        <p:spPr>
          <a:xfrm>
            <a:off x="4876100" y="4773691"/>
            <a:ext cx="1229986" cy="1229986"/>
          </a:xfrm>
          <a:prstGeom prst="rect">
            <a:avLst/>
          </a:prstGeom>
          <a:ln w="76200">
            <a:solidFill>
              <a:srgbClr val="92D050"/>
            </a:solidFill>
          </a:ln>
          <a:effectLst>
            <a:outerShdw blurRad="50800" dist="38100" dir="8100000" algn="tr" rotWithShape="0">
              <a:prstClr val="black">
                <a:alpha val="40000"/>
              </a:prstClr>
            </a:outerShdw>
          </a:effectLst>
        </p:spPr>
      </p:pic>
      <p:sp>
        <p:nvSpPr>
          <p:cNvPr id="37" name="TextBox 36">
            <a:extLst>
              <a:ext uri="{FF2B5EF4-FFF2-40B4-BE49-F238E27FC236}">
                <a16:creationId xmlns:a16="http://schemas.microsoft.com/office/drawing/2014/main" id="{7123B3E0-ACBC-A94A-1AF2-80DD520F8864}"/>
              </a:ext>
            </a:extLst>
          </p:cNvPr>
          <p:cNvSpPr txBox="1"/>
          <p:nvPr/>
        </p:nvSpPr>
        <p:spPr>
          <a:xfrm>
            <a:off x="965218" y="5302271"/>
            <a:ext cx="3792128" cy="830997"/>
          </a:xfrm>
          <a:prstGeom prst="rect">
            <a:avLst/>
          </a:prstGeom>
          <a:noFill/>
        </p:spPr>
        <p:txBody>
          <a:bodyPr wrap="none" rtlCol="0">
            <a:spAutoFit/>
          </a:bodyPr>
          <a:lstStyle/>
          <a:p>
            <a:r>
              <a:rPr lang="en-US" sz="4800" dirty="0"/>
              <a:t>Cyber Builders</a:t>
            </a:r>
          </a:p>
        </p:txBody>
      </p:sp>
      <p:cxnSp>
        <p:nvCxnSpPr>
          <p:cNvPr id="38" name="Straight Arrow Connector 37">
            <a:extLst>
              <a:ext uri="{FF2B5EF4-FFF2-40B4-BE49-F238E27FC236}">
                <a16:creationId xmlns:a16="http://schemas.microsoft.com/office/drawing/2014/main" id="{FF19B039-2AE8-10E5-8EC0-027BE5C8373E}"/>
              </a:ext>
            </a:extLst>
          </p:cNvPr>
          <p:cNvCxnSpPr>
            <a:cxnSpLocks/>
          </p:cNvCxnSpPr>
          <p:nvPr/>
        </p:nvCxnSpPr>
        <p:spPr>
          <a:xfrm flipV="1">
            <a:off x="6154363" y="4452017"/>
            <a:ext cx="496592" cy="632317"/>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C5309D1-31A4-95C1-1047-552BBD1DDB61}"/>
              </a:ext>
            </a:extLst>
          </p:cNvPr>
          <p:cNvSpPr txBox="1"/>
          <p:nvPr/>
        </p:nvSpPr>
        <p:spPr>
          <a:xfrm>
            <a:off x="9859592" y="4232596"/>
            <a:ext cx="1570366" cy="830997"/>
          </a:xfrm>
          <a:prstGeom prst="rect">
            <a:avLst/>
          </a:prstGeom>
          <a:noFill/>
        </p:spPr>
        <p:txBody>
          <a:bodyPr wrap="none" rtlCol="0">
            <a:spAutoFit/>
          </a:bodyPr>
          <a:lstStyle/>
          <a:p>
            <a:r>
              <a:rPr lang="en-US" sz="4800" dirty="0"/>
              <a:t>Users</a:t>
            </a:r>
          </a:p>
        </p:txBody>
      </p:sp>
      <p:pic>
        <p:nvPicPr>
          <p:cNvPr id="4100" name="Picture 4" descr="Eval-O-Meter | Free SVG">
            <a:extLst>
              <a:ext uri="{FF2B5EF4-FFF2-40B4-BE49-F238E27FC236}">
                <a16:creationId xmlns:a16="http://schemas.microsoft.com/office/drawing/2014/main" id="{5B3A5513-11E2-2F41-B447-5CC1551EB6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3607" y="3091516"/>
            <a:ext cx="1360501" cy="1360501"/>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FD9660F1-9D2D-2D74-2C1D-4AF202EB8E34}"/>
              </a:ext>
            </a:extLst>
          </p:cNvPr>
          <p:cNvCxnSpPr>
            <a:cxnSpLocks/>
            <a:stCxn id="36" idx="0"/>
          </p:cNvCxnSpPr>
          <p:nvPr/>
        </p:nvCxnSpPr>
        <p:spPr>
          <a:xfrm flipV="1">
            <a:off x="5491093" y="4205848"/>
            <a:ext cx="193361" cy="567843"/>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1A45120-BF86-AE7D-0789-4A768ABCDFB5}"/>
              </a:ext>
            </a:extLst>
          </p:cNvPr>
          <p:cNvSpPr txBox="1"/>
          <p:nvPr/>
        </p:nvSpPr>
        <p:spPr>
          <a:xfrm>
            <a:off x="6240102" y="5455150"/>
            <a:ext cx="1961951" cy="646331"/>
          </a:xfrm>
          <a:prstGeom prst="rect">
            <a:avLst/>
          </a:prstGeom>
          <a:noFill/>
        </p:spPr>
        <p:txBody>
          <a:bodyPr wrap="square" rtlCol="0">
            <a:spAutoFit/>
          </a:bodyPr>
          <a:lstStyle/>
          <a:p>
            <a:r>
              <a:rPr lang="en-US" dirty="0"/>
              <a:t>(also provides tools for Builders)</a:t>
            </a:r>
          </a:p>
        </p:txBody>
      </p:sp>
      <p:pic>
        <p:nvPicPr>
          <p:cNvPr id="51" name="Picture 4" descr="Picture 4">
            <a:extLst>
              <a:ext uri="{FF2B5EF4-FFF2-40B4-BE49-F238E27FC236}">
                <a16:creationId xmlns:a16="http://schemas.microsoft.com/office/drawing/2014/main" id="{2BB898B6-193E-9AD1-42A8-6A25DC6D1F69}"/>
              </a:ext>
            </a:extLst>
          </p:cNvPr>
          <p:cNvPicPr>
            <a:picLocks noChangeAspect="1"/>
          </p:cNvPicPr>
          <p:nvPr/>
        </p:nvPicPr>
        <p:blipFill>
          <a:blip r:embed="rId11"/>
          <a:stretch>
            <a:fillRect/>
          </a:stretch>
        </p:blipFill>
        <p:spPr>
          <a:xfrm>
            <a:off x="7251672" y="2297225"/>
            <a:ext cx="1397030" cy="1397030"/>
          </a:xfrm>
          <a:prstGeom prst="rect">
            <a:avLst/>
          </a:prstGeom>
          <a:ln w="12700">
            <a:miter lim="400000"/>
          </a:ln>
        </p:spPr>
      </p:pic>
      <p:cxnSp>
        <p:nvCxnSpPr>
          <p:cNvPr id="55" name="Straight Arrow Connector 54">
            <a:extLst>
              <a:ext uri="{FF2B5EF4-FFF2-40B4-BE49-F238E27FC236}">
                <a16:creationId xmlns:a16="http://schemas.microsoft.com/office/drawing/2014/main" id="{52689BF1-DC58-BAB8-993B-40E8E74E4833}"/>
              </a:ext>
            </a:extLst>
          </p:cNvPr>
          <p:cNvCxnSpPr>
            <a:cxnSpLocks/>
            <a:stCxn id="51" idx="1"/>
          </p:cNvCxnSpPr>
          <p:nvPr/>
        </p:nvCxnSpPr>
        <p:spPr>
          <a:xfrm flipH="1">
            <a:off x="6481227" y="2995740"/>
            <a:ext cx="770445" cy="4074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BF54108-E086-0743-7117-87C2712A9634}"/>
              </a:ext>
            </a:extLst>
          </p:cNvPr>
          <p:cNvCxnSpPr>
            <a:cxnSpLocks/>
          </p:cNvCxnSpPr>
          <p:nvPr/>
        </p:nvCxnSpPr>
        <p:spPr>
          <a:xfrm flipH="1">
            <a:off x="9229141" y="3468788"/>
            <a:ext cx="559629" cy="737060"/>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5C1F4D5-53DE-30B2-8F2E-B2B160A213B6}"/>
              </a:ext>
            </a:extLst>
          </p:cNvPr>
          <p:cNvCxnSpPr>
            <a:cxnSpLocks/>
            <a:endCxn id="15" idx="1"/>
          </p:cNvCxnSpPr>
          <p:nvPr/>
        </p:nvCxnSpPr>
        <p:spPr>
          <a:xfrm flipV="1">
            <a:off x="9419147" y="3648682"/>
            <a:ext cx="378085" cy="557166"/>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19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ED5A5-1DA7-1686-3992-CCFB75D9921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8CF926-48E3-1870-B76A-C7A11008CEB6}"/>
              </a:ext>
            </a:extLst>
          </p:cNvPr>
          <p:cNvSpPr>
            <a:spLocks noGrp="1"/>
          </p:cNvSpPr>
          <p:nvPr>
            <p:ph idx="1"/>
          </p:nvPr>
        </p:nvSpPr>
        <p:spPr/>
        <p:txBody>
          <a:bodyPr/>
          <a:lstStyle/>
          <a:p>
            <a:r>
              <a:rPr lang="en-US" dirty="0"/>
              <a:t>Target (direct or indirect) of attackers</a:t>
            </a:r>
          </a:p>
          <a:p>
            <a:r>
              <a:rPr lang="en-US" dirty="0"/>
              <a:t>Participant in system security</a:t>
            </a:r>
          </a:p>
          <a:p>
            <a:pPr lvl="1"/>
            <a:r>
              <a:rPr lang="en-US" dirty="0"/>
              <a:t>Setting passwords, setting a security policy, not clicking phishing links, …	</a:t>
            </a:r>
          </a:p>
          <a:p>
            <a:r>
              <a:rPr lang="en-US" dirty="0"/>
              <a:t>… but not necessarily motivated or capable</a:t>
            </a:r>
          </a:p>
          <a:p>
            <a:pPr lvl="1"/>
            <a:r>
              <a:rPr lang="en-US" dirty="0"/>
              <a:t>May share or reuse passwords, set over-permissive policies, click suspicious links, ignore security training, …</a:t>
            </a:r>
          </a:p>
        </p:txBody>
      </p:sp>
      <p:sp>
        <p:nvSpPr>
          <p:cNvPr id="4" name="TextBox 3">
            <a:extLst>
              <a:ext uri="{FF2B5EF4-FFF2-40B4-BE49-F238E27FC236}">
                <a16:creationId xmlns:a16="http://schemas.microsoft.com/office/drawing/2014/main" id="{01985E9A-EFB5-869D-BB38-35C3353C085D}"/>
              </a:ext>
            </a:extLst>
          </p:cNvPr>
          <p:cNvSpPr txBox="1"/>
          <p:nvPr/>
        </p:nvSpPr>
        <p:spPr>
          <a:xfrm>
            <a:off x="838200" y="612407"/>
            <a:ext cx="1570366" cy="830997"/>
          </a:xfrm>
          <a:prstGeom prst="rect">
            <a:avLst/>
          </a:prstGeom>
          <a:noFill/>
        </p:spPr>
        <p:txBody>
          <a:bodyPr wrap="none" rtlCol="0">
            <a:spAutoFit/>
          </a:bodyPr>
          <a:lstStyle/>
          <a:p>
            <a:r>
              <a:rPr lang="en-US" sz="4800" dirty="0"/>
              <a:t>Users</a:t>
            </a:r>
          </a:p>
        </p:txBody>
      </p:sp>
    </p:spTree>
    <p:extLst>
      <p:ext uri="{BB962C8B-B14F-4D97-AF65-F5344CB8AC3E}">
        <p14:creationId xmlns:p14="http://schemas.microsoft.com/office/powerpoint/2010/main" val="10217701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77115-14DD-5CC2-296C-EEBCC9431164}"/>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81DE3F0C-20CC-9530-FC8A-CE89B53CA3E7}"/>
              </a:ext>
            </a:extLst>
          </p:cNvPr>
          <p:cNvSpPr>
            <a:spLocks noGrp="1"/>
          </p:cNvSpPr>
          <p:nvPr>
            <p:ph type="title"/>
          </p:nvPr>
        </p:nvSpPr>
        <p:spPr/>
        <p:txBody>
          <a:bodyPr/>
          <a:lstStyle/>
          <a:p>
            <a:r>
              <a:rPr lang="en-US" dirty="0"/>
              <a:t>Cybercrime $$: FBI IC3 direct data </a:t>
            </a:r>
          </a:p>
        </p:txBody>
      </p:sp>
      <p:sp>
        <p:nvSpPr>
          <p:cNvPr id="23" name="Content Placeholder 22">
            <a:extLst>
              <a:ext uri="{FF2B5EF4-FFF2-40B4-BE49-F238E27FC236}">
                <a16:creationId xmlns:a16="http://schemas.microsoft.com/office/drawing/2014/main" id="{DA7F07F4-891E-774D-D43C-1A0708F92525}"/>
              </a:ext>
            </a:extLst>
          </p:cNvPr>
          <p:cNvSpPr>
            <a:spLocks noGrp="1"/>
          </p:cNvSpPr>
          <p:nvPr>
            <p:ph idx="1"/>
          </p:nvPr>
        </p:nvSpPr>
        <p:spPr>
          <a:xfrm>
            <a:off x="838200" y="1825625"/>
            <a:ext cx="3160363" cy="4351338"/>
          </a:xfrm>
        </p:spPr>
        <p:txBody>
          <a:bodyPr/>
          <a:lstStyle/>
          <a:p>
            <a:r>
              <a:rPr lang="en-US" dirty="0"/>
              <a:t>Increasing cumulative cost</a:t>
            </a:r>
          </a:p>
          <a:p>
            <a:r>
              <a:rPr lang="en-US" dirty="0"/>
              <a:t>Generally increasing number of incidents</a:t>
            </a:r>
          </a:p>
          <a:p>
            <a:r>
              <a:rPr lang="en-US" dirty="0"/>
              <a:t>Varying trend on cost per incident</a:t>
            </a:r>
          </a:p>
        </p:txBody>
      </p:sp>
      <p:pic>
        <p:nvPicPr>
          <p:cNvPr id="5" name="Picture 4">
            <a:extLst>
              <a:ext uri="{FF2B5EF4-FFF2-40B4-BE49-F238E27FC236}">
                <a16:creationId xmlns:a16="http://schemas.microsoft.com/office/drawing/2014/main" id="{F6CCB859-EA5A-5AA4-1912-917994B0D9DF}"/>
              </a:ext>
            </a:extLst>
          </p:cNvPr>
          <p:cNvPicPr>
            <a:picLocks noChangeAspect="1"/>
          </p:cNvPicPr>
          <p:nvPr/>
        </p:nvPicPr>
        <p:blipFill>
          <a:blip r:embed="rId3"/>
          <a:stretch>
            <a:fillRect/>
          </a:stretch>
        </p:blipFill>
        <p:spPr>
          <a:xfrm>
            <a:off x="4178085" y="1482690"/>
            <a:ext cx="7772400" cy="5037208"/>
          </a:xfrm>
          <a:prstGeom prst="rect">
            <a:avLst/>
          </a:prstGeom>
        </p:spPr>
      </p:pic>
    </p:spTree>
    <p:extLst>
      <p:ext uri="{BB962C8B-B14F-4D97-AF65-F5344CB8AC3E}">
        <p14:creationId xmlns:p14="http://schemas.microsoft.com/office/powerpoint/2010/main" val="3075113836"/>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07E34-99BC-EA22-B3D1-647EAD5537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93D620-F4AC-E634-8E6B-1BC123A334BD}"/>
              </a:ext>
            </a:extLst>
          </p:cNvPr>
          <p:cNvSpPr>
            <a:spLocks noGrp="1"/>
          </p:cNvSpPr>
          <p:nvPr>
            <p:ph type="title"/>
          </p:nvPr>
        </p:nvSpPr>
        <p:spPr/>
        <p:txBody>
          <a:bodyPr/>
          <a:lstStyle/>
          <a:p>
            <a:r>
              <a:rPr lang="en-US" dirty="0"/>
              <a:t>Passwords: Security v. memorability</a:t>
            </a:r>
          </a:p>
        </p:txBody>
      </p:sp>
      <p:pic>
        <p:nvPicPr>
          <p:cNvPr id="4" name="Picture 3">
            <a:extLst>
              <a:ext uri="{FF2B5EF4-FFF2-40B4-BE49-F238E27FC236}">
                <a16:creationId xmlns:a16="http://schemas.microsoft.com/office/drawing/2014/main" id="{ECAAA79E-F366-3102-B2A3-7F3F599D99BB}"/>
              </a:ext>
            </a:extLst>
          </p:cNvPr>
          <p:cNvPicPr>
            <a:picLocks noChangeAspect="1"/>
          </p:cNvPicPr>
          <p:nvPr/>
        </p:nvPicPr>
        <p:blipFill>
          <a:blip r:embed="rId3"/>
          <a:stretch>
            <a:fillRect/>
          </a:stretch>
        </p:blipFill>
        <p:spPr>
          <a:xfrm>
            <a:off x="2965450" y="1690688"/>
            <a:ext cx="6261100" cy="4038600"/>
          </a:xfrm>
          <a:prstGeom prst="rect">
            <a:avLst/>
          </a:prstGeom>
        </p:spPr>
      </p:pic>
      <p:pic>
        <p:nvPicPr>
          <p:cNvPr id="5" name="Picture 4">
            <a:extLst>
              <a:ext uri="{FF2B5EF4-FFF2-40B4-BE49-F238E27FC236}">
                <a16:creationId xmlns:a16="http://schemas.microsoft.com/office/drawing/2014/main" id="{01204AED-8E94-9E69-C7CD-62A99004FAC8}"/>
              </a:ext>
            </a:extLst>
          </p:cNvPr>
          <p:cNvPicPr>
            <a:picLocks noChangeAspect="1"/>
          </p:cNvPicPr>
          <p:nvPr/>
        </p:nvPicPr>
        <p:blipFill>
          <a:blip r:embed="rId4"/>
          <a:stretch>
            <a:fillRect/>
          </a:stretch>
        </p:blipFill>
        <p:spPr>
          <a:xfrm>
            <a:off x="9809444" y="4079383"/>
            <a:ext cx="2382556" cy="2778617"/>
          </a:xfrm>
          <a:prstGeom prst="rect">
            <a:avLst/>
          </a:prstGeom>
        </p:spPr>
      </p:pic>
    </p:spTree>
    <p:extLst>
      <p:ext uri="{BB962C8B-B14F-4D97-AF65-F5344CB8AC3E}">
        <p14:creationId xmlns:p14="http://schemas.microsoft.com/office/powerpoint/2010/main" val="3568230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D3ED9-AA23-8CE1-4E45-C5298D99D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7EE3D-9079-1EE1-6C63-2B734EE790C8}"/>
              </a:ext>
            </a:extLst>
          </p:cNvPr>
          <p:cNvSpPr>
            <a:spLocks noGrp="1"/>
          </p:cNvSpPr>
          <p:nvPr>
            <p:ph type="title"/>
          </p:nvPr>
        </p:nvSpPr>
        <p:spPr/>
        <p:txBody>
          <a:bodyPr/>
          <a:lstStyle/>
          <a:p>
            <a:r>
              <a:rPr lang="en-US" dirty="0"/>
              <a:t>Password reuse: Vector of attack</a:t>
            </a:r>
          </a:p>
        </p:txBody>
      </p:sp>
      <p:sp>
        <p:nvSpPr>
          <p:cNvPr id="3" name="Content Placeholder 2">
            <a:extLst>
              <a:ext uri="{FF2B5EF4-FFF2-40B4-BE49-F238E27FC236}">
                <a16:creationId xmlns:a16="http://schemas.microsoft.com/office/drawing/2014/main" id="{10599A9E-904B-C42A-AAB7-7E1073A9D6AD}"/>
              </a:ext>
            </a:extLst>
          </p:cNvPr>
          <p:cNvSpPr>
            <a:spLocks noGrp="1"/>
          </p:cNvSpPr>
          <p:nvPr>
            <p:ph idx="1"/>
          </p:nvPr>
        </p:nvSpPr>
        <p:spPr>
          <a:xfrm>
            <a:off x="838200" y="1825625"/>
            <a:ext cx="9576661" cy="4667250"/>
          </a:xfrm>
        </p:spPr>
        <p:txBody>
          <a:bodyPr>
            <a:normAutofit/>
          </a:bodyPr>
          <a:lstStyle/>
          <a:p>
            <a:r>
              <a:rPr lang="en-US" dirty="0"/>
              <a:t>Guessed 32% of passwords in historical DB by leveraging reuse</a:t>
            </a:r>
          </a:p>
          <a:p>
            <a:pPr lvl="1"/>
            <a:r>
              <a:rPr lang="en-US" dirty="0"/>
              <a:t>As compared to 6.5% without considering reuse</a:t>
            </a:r>
          </a:p>
          <a:p>
            <a:pPr lvl="1"/>
            <a:r>
              <a:rPr lang="en-US" dirty="0"/>
              <a:t>35.5% of valid guesses were for current passwords</a:t>
            </a:r>
          </a:p>
          <a:p>
            <a:r>
              <a:rPr lang="en-US" dirty="0"/>
              <a:t>Of those guessed by reuse</a:t>
            </a:r>
          </a:p>
          <a:p>
            <a:pPr lvl="1"/>
            <a:r>
              <a:rPr lang="en-US" dirty="0"/>
              <a:t>54.7% were verbatim reuse, vs. 45.3% based on tweaks</a:t>
            </a:r>
          </a:p>
          <a:p>
            <a:r>
              <a:rPr lang="en-US" dirty="0"/>
              <a:t>Vulnerability is real</a:t>
            </a:r>
          </a:p>
          <a:p>
            <a:pPr lvl="1"/>
            <a:r>
              <a:rPr lang="en-US" dirty="0"/>
              <a:t>Some historical observed exploits seemed to coincide with data breaches</a:t>
            </a:r>
          </a:p>
          <a:p>
            <a:pPr lvl="1"/>
            <a:r>
              <a:rPr lang="en-US" dirty="0"/>
              <a:t>Passwords were vulnerable for long after a breach </a:t>
            </a:r>
            <a:br>
              <a:rPr lang="en-US" dirty="0"/>
            </a:br>
            <a:r>
              <a:rPr lang="en-US" dirty="0"/>
              <a:t>(median of 5 years)</a:t>
            </a:r>
          </a:p>
        </p:txBody>
      </p:sp>
      <p:pic>
        <p:nvPicPr>
          <p:cNvPr id="4" name="Picture 3">
            <a:extLst>
              <a:ext uri="{FF2B5EF4-FFF2-40B4-BE49-F238E27FC236}">
                <a16:creationId xmlns:a16="http://schemas.microsoft.com/office/drawing/2014/main" id="{E936664C-2257-49B7-6EAE-471F3D07120C}"/>
              </a:ext>
            </a:extLst>
          </p:cNvPr>
          <p:cNvPicPr>
            <a:picLocks noChangeAspect="1"/>
          </p:cNvPicPr>
          <p:nvPr/>
        </p:nvPicPr>
        <p:blipFill>
          <a:blip r:embed="rId2"/>
          <a:stretch>
            <a:fillRect/>
          </a:stretch>
        </p:blipFill>
        <p:spPr>
          <a:xfrm>
            <a:off x="9813370" y="4062176"/>
            <a:ext cx="2378630" cy="2795824"/>
          </a:xfrm>
          <a:prstGeom prst="rect">
            <a:avLst/>
          </a:prstGeom>
        </p:spPr>
      </p:pic>
    </p:spTree>
    <p:extLst>
      <p:ext uri="{BB962C8B-B14F-4D97-AF65-F5344CB8AC3E}">
        <p14:creationId xmlns:p14="http://schemas.microsoft.com/office/powerpoint/2010/main" val="2436699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9C1BA-78A3-6903-4C79-520918C9E398}"/>
            </a:ext>
          </a:extLst>
        </p:cNvPr>
        <p:cNvGrpSpPr/>
        <p:nvPr/>
      </p:nvGrpSpPr>
      <p:grpSpPr>
        <a:xfrm>
          <a:off x="0" y="0"/>
          <a:ext cx="0" cy="0"/>
          <a:chOff x="0" y="0"/>
          <a:chExt cx="0" cy="0"/>
        </a:xfrm>
      </p:grpSpPr>
      <p:grpSp>
        <p:nvGrpSpPr>
          <p:cNvPr id="435" name="Group 7">
            <a:extLst>
              <a:ext uri="{FF2B5EF4-FFF2-40B4-BE49-F238E27FC236}">
                <a16:creationId xmlns:a16="http://schemas.microsoft.com/office/drawing/2014/main" id="{EA714622-3090-12C1-59C8-A504ED3AC445}"/>
              </a:ext>
            </a:extLst>
          </p:cNvPr>
          <p:cNvGrpSpPr/>
          <p:nvPr/>
        </p:nvGrpSpPr>
        <p:grpSpPr>
          <a:xfrm>
            <a:off x="3631727" y="2286075"/>
            <a:ext cx="2841038" cy="1921461"/>
            <a:chOff x="0" y="0"/>
            <a:chExt cx="7332777" cy="5499584"/>
          </a:xfrm>
        </p:grpSpPr>
        <p:pic>
          <p:nvPicPr>
            <p:cNvPr id="433" name="Picture 5" descr="Picture 5">
              <a:extLst>
                <a:ext uri="{FF2B5EF4-FFF2-40B4-BE49-F238E27FC236}">
                  <a16:creationId xmlns:a16="http://schemas.microsoft.com/office/drawing/2014/main" id="{663E8F9E-CFDA-8CCE-44E9-C7E08D30A9BE}"/>
                </a:ext>
              </a:extLst>
            </p:cNvPr>
            <p:cNvPicPr>
              <a:picLocks noChangeAspect="1"/>
            </p:cNvPicPr>
            <p:nvPr/>
          </p:nvPicPr>
          <p:blipFill>
            <a:blip r:embed="rId3"/>
            <a:stretch>
              <a:fillRect/>
            </a:stretch>
          </p:blipFill>
          <p:spPr>
            <a:xfrm>
              <a:off x="0" y="0"/>
              <a:ext cx="7332778" cy="5499585"/>
            </a:xfrm>
            <a:prstGeom prst="rect">
              <a:avLst/>
            </a:prstGeom>
            <a:ln w="12700" cap="flat">
              <a:noFill/>
              <a:miter lim="400000"/>
            </a:ln>
            <a:effectLst/>
          </p:spPr>
        </p:pic>
        <p:sp>
          <p:nvSpPr>
            <p:cNvPr id="434" name="Rectangle 6">
              <a:extLst>
                <a:ext uri="{FF2B5EF4-FFF2-40B4-BE49-F238E27FC236}">
                  <a16:creationId xmlns:a16="http://schemas.microsoft.com/office/drawing/2014/main" id="{1E696BEA-827D-162B-E5BC-10A55F4A40D9}"/>
                </a:ext>
              </a:extLst>
            </p:cNvPr>
            <p:cNvSpPr/>
            <p:nvPr/>
          </p:nvSpPr>
          <p:spPr>
            <a:xfrm>
              <a:off x="50923" y="4986242"/>
              <a:ext cx="7279439" cy="508511"/>
            </a:xfrm>
            <a:prstGeom prst="rect">
              <a:avLst/>
            </a:prstGeom>
            <a:solidFill>
              <a:srgbClr val="FFFFFF"/>
            </a:solidFill>
            <a:ln w="12700" cap="flat">
              <a:solidFill>
                <a:srgbClr val="FFFFFF"/>
              </a:solidFill>
              <a:prstDash val="solid"/>
              <a:miter lim="800000"/>
            </a:ln>
            <a:effectLst/>
          </p:spPr>
          <p:txBody>
            <a:bodyPr wrap="square" lIns="45720" tIns="45720" rIns="45720" bIns="45720" numCol="1" anchor="ctr">
              <a:noAutofit/>
            </a:bodyPr>
            <a:lstStyle/>
            <a:p>
              <a:pPr>
                <a:defRPr sz="3600">
                  <a:solidFill>
                    <a:srgbClr val="FFFFFF"/>
                  </a:solidFill>
                  <a:latin typeface="Calibri"/>
                  <a:ea typeface="Calibri"/>
                  <a:cs typeface="Calibri"/>
                  <a:sym typeface="Calibri"/>
                </a:defRPr>
              </a:pPr>
              <a:endParaRPr/>
            </a:p>
          </p:txBody>
        </p:sp>
      </p:grpSp>
      <p:pic>
        <p:nvPicPr>
          <p:cNvPr id="47" name="Picture 18" descr="Picture 18">
            <a:extLst>
              <a:ext uri="{FF2B5EF4-FFF2-40B4-BE49-F238E27FC236}">
                <a16:creationId xmlns:a16="http://schemas.microsoft.com/office/drawing/2014/main" id="{C1248A57-716A-0600-98E0-CA278265227A}"/>
              </a:ext>
            </a:extLst>
          </p:cNvPr>
          <p:cNvPicPr>
            <a:picLocks noChangeAspect="1"/>
          </p:cNvPicPr>
          <p:nvPr/>
        </p:nvPicPr>
        <p:blipFill>
          <a:blip r:embed="rId4"/>
          <a:stretch>
            <a:fillRect/>
          </a:stretch>
        </p:blipFill>
        <p:spPr>
          <a:xfrm>
            <a:off x="2069051" y="2305240"/>
            <a:ext cx="1388071" cy="1388072"/>
          </a:xfrm>
          <a:prstGeom prst="rect">
            <a:avLst/>
          </a:prstGeom>
          <a:ln w="12700">
            <a:miter lim="400000"/>
          </a:ln>
        </p:spPr>
      </p:pic>
      <p:cxnSp>
        <p:nvCxnSpPr>
          <p:cNvPr id="59" name="Straight Arrow Connector 58">
            <a:extLst>
              <a:ext uri="{FF2B5EF4-FFF2-40B4-BE49-F238E27FC236}">
                <a16:creationId xmlns:a16="http://schemas.microsoft.com/office/drawing/2014/main" id="{2441386C-1DF1-76F2-A03A-4BE8D0708A17}"/>
              </a:ext>
            </a:extLst>
          </p:cNvPr>
          <p:cNvCxnSpPr>
            <a:cxnSpLocks/>
          </p:cNvCxnSpPr>
          <p:nvPr/>
        </p:nvCxnSpPr>
        <p:spPr>
          <a:xfrm flipV="1">
            <a:off x="6472765" y="3185333"/>
            <a:ext cx="770445" cy="6147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55" name="TextBox 454">
            <a:extLst>
              <a:ext uri="{FF2B5EF4-FFF2-40B4-BE49-F238E27FC236}">
                <a16:creationId xmlns:a16="http://schemas.microsoft.com/office/drawing/2014/main" id="{DA12AEA0-3DDD-6E45-CCB0-BA66A681AF4F}"/>
              </a:ext>
            </a:extLst>
          </p:cNvPr>
          <p:cNvSpPr txBox="1"/>
          <p:nvPr/>
        </p:nvSpPr>
        <p:spPr>
          <a:xfrm>
            <a:off x="813275" y="1369386"/>
            <a:ext cx="2684133" cy="830997"/>
          </a:xfrm>
          <a:prstGeom prst="rect">
            <a:avLst/>
          </a:prstGeom>
          <a:noFill/>
        </p:spPr>
        <p:txBody>
          <a:bodyPr wrap="none" rtlCol="0">
            <a:spAutoFit/>
          </a:bodyPr>
          <a:lstStyle/>
          <a:p>
            <a:r>
              <a:rPr lang="en-US" sz="4800" dirty="0"/>
              <a:t>Operators</a:t>
            </a:r>
          </a:p>
        </p:txBody>
      </p:sp>
      <p:pic>
        <p:nvPicPr>
          <p:cNvPr id="14" name="Picture 14" descr="Picture 14">
            <a:extLst>
              <a:ext uri="{FF2B5EF4-FFF2-40B4-BE49-F238E27FC236}">
                <a16:creationId xmlns:a16="http://schemas.microsoft.com/office/drawing/2014/main" id="{6FFFFA1C-0AF0-4A1E-E0AF-520AB30DF2D2}"/>
              </a:ext>
            </a:extLst>
          </p:cNvPr>
          <p:cNvPicPr>
            <a:picLocks noChangeAspect="1"/>
          </p:cNvPicPr>
          <p:nvPr/>
        </p:nvPicPr>
        <p:blipFill>
          <a:blip r:embed="rId5"/>
          <a:stretch>
            <a:fillRect/>
          </a:stretch>
        </p:blipFill>
        <p:spPr>
          <a:xfrm>
            <a:off x="9797232" y="1847889"/>
            <a:ext cx="1114332" cy="1114332"/>
          </a:xfrm>
          <a:prstGeom prst="rect">
            <a:avLst/>
          </a:prstGeom>
          <a:ln w="12700">
            <a:miter lim="400000"/>
          </a:ln>
        </p:spPr>
      </p:pic>
      <p:pic>
        <p:nvPicPr>
          <p:cNvPr id="15" name="Picture 17" descr="Picture 17">
            <a:extLst>
              <a:ext uri="{FF2B5EF4-FFF2-40B4-BE49-F238E27FC236}">
                <a16:creationId xmlns:a16="http://schemas.microsoft.com/office/drawing/2014/main" id="{4A45495D-1650-FD89-117E-DD61B0116F54}"/>
              </a:ext>
            </a:extLst>
          </p:cNvPr>
          <p:cNvPicPr>
            <a:picLocks noChangeAspect="1"/>
          </p:cNvPicPr>
          <p:nvPr/>
        </p:nvPicPr>
        <p:blipFill>
          <a:blip r:embed="rId6"/>
          <a:stretch>
            <a:fillRect/>
          </a:stretch>
        </p:blipFill>
        <p:spPr>
          <a:xfrm>
            <a:off x="9797232" y="3091516"/>
            <a:ext cx="1114332" cy="1114332"/>
          </a:xfrm>
          <a:prstGeom prst="rect">
            <a:avLst/>
          </a:prstGeom>
          <a:ln w="12700">
            <a:miter lim="400000"/>
          </a:ln>
        </p:spPr>
      </p:pic>
      <p:cxnSp>
        <p:nvCxnSpPr>
          <p:cNvPr id="16" name="Straight Arrow Connector 15">
            <a:extLst>
              <a:ext uri="{FF2B5EF4-FFF2-40B4-BE49-F238E27FC236}">
                <a16:creationId xmlns:a16="http://schemas.microsoft.com/office/drawing/2014/main" id="{68DDFFFF-5B44-553B-CA10-CC4CA3BA9EE7}"/>
              </a:ext>
            </a:extLst>
          </p:cNvPr>
          <p:cNvCxnSpPr>
            <a:cxnSpLocks/>
            <a:stCxn id="14" idx="1"/>
          </p:cNvCxnSpPr>
          <p:nvPr/>
        </p:nvCxnSpPr>
        <p:spPr>
          <a:xfrm flipH="1">
            <a:off x="8657164" y="2405055"/>
            <a:ext cx="1140068" cy="10121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150E8C1-1F43-CB00-991F-EC10361843D8}"/>
              </a:ext>
            </a:extLst>
          </p:cNvPr>
          <p:cNvCxnSpPr>
            <a:cxnSpLocks/>
          </p:cNvCxnSpPr>
          <p:nvPr/>
        </p:nvCxnSpPr>
        <p:spPr>
          <a:xfrm flipV="1">
            <a:off x="8657164" y="2585904"/>
            <a:ext cx="1140068" cy="6491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descr="Image">
            <a:extLst>
              <a:ext uri="{FF2B5EF4-FFF2-40B4-BE49-F238E27FC236}">
                <a16:creationId xmlns:a16="http://schemas.microsoft.com/office/drawing/2014/main" id="{B59D446E-5C89-D98E-D516-779A5EDFCD97}"/>
              </a:ext>
            </a:extLst>
          </p:cNvPr>
          <p:cNvPicPr>
            <a:picLocks noChangeAspect="1"/>
          </p:cNvPicPr>
          <p:nvPr/>
        </p:nvPicPr>
        <p:blipFill>
          <a:blip r:embed="rId7"/>
          <a:stretch>
            <a:fillRect/>
          </a:stretch>
        </p:blipFill>
        <p:spPr>
          <a:xfrm>
            <a:off x="8080611" y="4230399"/>
            <a:ext cx="1397030" cy="1397030"/>
          </a:xfrm>
          <a:prstGeom prst="rect">
            <a:avLst/>
          </a:prstGeom>
          <a:solidFill>
            <a:schemeClr val="tx1"/>
          </a:solidFill>
          <a:ln w="12700">
            <a:miter lim="400000"/>
          </a:ln>
        </p:spPr>
      </p:pic>
      <p:cxnSp>
        <p:nvCxnSpPr>
          <p:cNvPr id="9" name="Straight Arrow Connector 8">
            <a:extLst>
              <a:ext uri="{FF2B5EF4-FFF2-40B4-BE49-F238E27FC236}">
                <a16:creationId xmlns:a16="http://schemas.microsoft.com/office/drawing/2014/main" id="{AF97C69F-4098-BA52-E1A3-40A49146CE07}"/>
              </a:ext>
            </a:extLst>
          </p:cNvPr>
          <p:cNvCxnSpPr>
            <a:cxnSpLocks/>
            <a:stCxn id="7" idx="1"/>
          </p:cNvCxnSpPr>
          <p:nvPr/>
        </p:nvCxnSpPr>
        <p:spPr>
          <a:xfrm flipH="1" flipV="1">
            <a:off x="6454757" y="3998463"/>
            <a:ext cx="1625854" cy="93045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4CB268A-FC86-28CA-B7B8-618B6DFC1A5D}"/>
              </a:ext>
            </a:extLst>
          </p:cNvPr>
          <p:cNvCxnSpPr>
            <a:cxnSpLocks/>
          </p:cNvCxnSpPr>
          <p:nvPr/>
        </p:nvCxnSpPr>
        <p:spPr>
          <a:xfrm>
            <a:off x="6494818" y="3781324"/>
            <a:ext cx="1568424" cy="952448"/>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E0D1976A-2E37-FBCD-14D5-0B07AD081929}"/>
              </a:ext>
            </a:extLst>
          </p:cNvPr>
          <p:cNvPicPr>
            <a:picLocks noChangeAspect="1"/>
          </p:cNvPicPr>
          <p:nvPr/>
        </p:nvPicPr>
        <p:blipFill>
          <a:blip r:embed="rId8"/>
          <a:stretch>
            <a:fillRect/>
          </a:stretch>
        </p:blipFill>
        <p:spPr>
          <a:xfrm>
            <a:off x="4880575" y="555931"/>
            <a:ext cx="1229986" cy="1229986"/>
          </a:xfrm>
          <a:prstGeom prst="rect">
            <a:avLst/>
          </a:prstGeom>
          <a:ln w="76200">
            <a:solidFill>
              <a:srgbClr val="FFC000"/>
            </a:solidFill>
          </a:ln>
          <a:effectLst/>
        </p:spPr>
      </p:pic>
      <p:sp>
        <p:nvSpPr>
          <p:cNvPr id="30" name="TextBox 29">
            <a:extLst>
              <a:ext uri="{FF2B5EF4-FFF2-40B4-BE49-F238E27FC236}">
                <a16:creationId xmlns:a16="http://schemas.microsoft.com/office/drawing/2014/main" id="{EA86FDD5-98BD-AF63-DCC2-5890D7E9E3E8}"/>
              </a:ext>
            </a:extLst>
          </p:cNvPr>
          <p:cNvSpPr txBox="1"/>
          <p:nvPr/>
        </p:nvSpPr>
        <p:spPr>
          <a:xfrm>
            <a:off x="6258553" y="538389"/>
            <a:ext cx="2200346" cy="830997"/>
          </a:xfrm>
          <a:prstGeom prst="rect">
            <a:avLst/>
          </a:prstGeom>
          <a:noFill/>
        </p:spPr>
        <p:txBody>
          <a:bodyPr wrap="none" rtlCol="0">
            <a:spAutoFit/>
          </a:bodyPr>
          <a:lstStyle/>
          <a:p>
            <a:r>
              <a:rPr lang="en-US" sz="4800" dirty="0"/>
              <a:t>Builders</a:t>
            </a:r>
          </a:p>
        </p:txBody>
      </p:sp>
      <p:cxnSp>
        <p:nvCxnSpPr>
          <p:cNvPr id="31" name="Straight Arrow Connector 30">
            <a:extLst>
              <a:ext uri="{FF2B5EF4-FFF2-40B4-BE49-F238E27FC236}">
                <a16:creationId xmlns:a16="http://schemas.microsoft.com/office/drawing/2014/main" id="{0295DA2F-9298-6105-DF2A-F127CCD86D17}"/>
              </a:ext>
            </a:extLst>
          </p:cNvPr>
          <p:cNvCxnSpPr>
            <a:cxnSpLocks/>
          </p:cNvCxnSpPr>
          <p:nvPr/>
        </p:nvCxnSpPr>
        <p:spPr>
          <a:xfrm>
            <a:off x="6192762" y="1594178"/>
            <a:ext cx="1085284" cy="1056637"/>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49DC64D-1151-29FD-AE8A-8DD8B5FEB5F3}"/>
              </a:ext>
            </a:extLst>
          </p:cNvPr>
          <p:cNvCxnSpPr>
            <a:cxnSpLocks/>
          </p:cNvCxnSpPr>
          <p:nvPr/>
        </p:nvCxnSpPr>
        <p:spPr>
          <a:xfrm>
            <a:off x="6177351" y="1841403"/>
            <a:ext cx="2214389" cy="2677080"/>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4F5AF15-AA85-D1E0-E0EF-2C920572C6E7}"/>
              </a:ext>
            </a:extLst>
          </p:cNvPr>
          <p:cNvCxnSpPr>
            <a:cxnSpLocks/>
            <a:stCxn id="26" idx="2"/>
          </p:cNvCxnSpPr>
          <p:nvPr/>
        </p:nvCxnSpPr>
        <p:spPr>
          <a:xfrm flipH="1">
            <a:off x="5398444" y="1785917"/>
            <a:ext cx="97124" cy="83244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Firewall symbol | Free SVG">
            <a:extLst>
              <a:ext uri="{FF2B5EF4-FFF2-40B4-BE49-F238E27FC236}">
                <a16:creationId xmlns:a16="http://schemas.microsoft.com/office/drawing/2014/main" id="{59797CC5-CB34-32FB-F8FC-55F75F7E12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4757" y="3693312"/>
            <a:ext cx="1397030" cy="13970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0368775-8C96-86FA-5BD1-6029DC33B8C2}"/>
              </a:ext>
            </a:extLst>
          </p:cNvPr>
          <p:cNvPicPr>
            <a:picLocks noChangeAspect="1"/>
          </p:cNvPicPr>
          <p:nvPr/>
        </p:nvPicPr>
        <p:blipFill>
          <a:blip r:embed="rId8"/>
          <a:stretch>
            <a:fillRect/>
          </a:stretch>
        </p:blipFill>
        <p:spPr>
          <a:xfrm>
            <a:off x="4876100" y="4773691"/>
            <a:ext cx="1229986" cy="1229986"/>
          </a:xfrm>
          <a:prstGeom prst="rect">
            <a:avLst/>
          </a:prstGeom>
          <a:ln w="76200">
            <a:solidFill>
              <a:srgbClr val="92D050"/>
            </a:solidFill>
          </a:ln>
          <a:effectLst>
            <a:outerShdw blurRad="50800" dist="38100" dir="8100000" algn="tr" rotWithShape="0">
              <a:prstClr val="black">
                <a:alpha val="40000"/>
              </a:prstClr>
            </a:outerShdw>
          </a:effectLst>
        </p:spPr>
      </p:pic>
      <p:sp>
        <p:nvSpPr>
          <p:cNvPr id="37" name="TextBox 36">
            <a:extLst>
              <a:ext uri="{FF2B5EF4-FFF2-40B4-BE49-F238E27FC236}">
                <a16:creationId xmlns:a16="http://schemas.microsoft.com/office/drawing/2014/main" id="{DF7F8E12-C005-2D21-CB51-A55E73B946B0}"/>
              </a:ext>
            </a:extLst>
          </p:cNvPr>
          <p:cNvSpPr txBox="1"/>
          <p:nvPr/>
        </p:nvSpPr>
        <p:spPr>
          <a:xfrm>
            <a:off x="965218" y="5302271"/>
            <a:ext cx="3792128" cy="830997"/>
          </a:xfrm>
          <a:prstGeom prst="rect">
            <a:avLst/>
          </a:prstGeom>
          <a:noFill/>
        </p:spPr>
        <p:txBody>
          <a:bodyPr wrap="none" rtlCol="0">
            <a:spAutoFit/>
          </a:bodyPr>
          <a:lstStyle/>
          <a:p>
            <a:r>
              <a:rPr lang="en-US" sz="4800" dirty="0"/>
              <a:t>Cyber Builders</a:t>
            </a:r>
          </a:p>
        </p:txBody>
      </p:sp>
      <p:cxnSp>
        <p:nvCxnSpPr>
          <p:cNvPr id="38" name="Straight Arrow Connector 37">
            <a:extLst>
              <a:ext uri="{FF2B5EF4-FFF2-40B4-BE49-F238E27FC236}">
                <a16:creationId xmlns:a16="http://schemas.microsoft.com/office/drawing/2014/main" id="{007AAD23-0332-1F66-7713-BAFAFD1000A4}"/>
              </a:ext>
            </a:extLst>
          </p:cNvPr>
          <p:cNvCxnSpPr>
            <a:cxnSpLocks/>
          </p:cNvCxnSpPr>
          <p:nvPr/>
        </p:nvCxnSpPr>
        <p:spPr>
          <a:xfrm flipV="1">
            <a:off x="6154363" y="4452017"/>
            <a:ext cx="496592" cy="632317"/>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BBA97B9-AE33-4F0F-D4A4-64741AC167FF}"/>
              </a:ext>
            </a:extLst>
          </p:cNvPr>
          <p:cNvSpPr txBox="1"/>
          <p:nvPr/>
        </p:nvSpPr>
        <p:spPr>
          <a:xfrm>
            <a:off x="9859592" y="4232596"/>
            <a:ext cx="1570366" cy="830997"/>
          </a:xfrm>
          <a:prstGeom prst="rect">
            <a:avLst/>
          </a:prstGeom>
          <a:noFill/>
        </p:spPr>
        <p:txBody>
          <a:bodyPr wrap="none" rtlCol="0">
            <a:spAutoFit/>
          </a:bodyPr>
          <a:lstStyle/>
          <a:p>
            <a:r>
              <a:rPr lang="en-US" sz="4800" dirty="0"/>
              <a:t>Users</a:t>
            </a:r>
          </a:p>
        </p:txBody>
      </p:sp>
      <p:pic>
        <p:nvPicPr>
          <p:cNvPr id="4100" name="Picture 4" descr="Eval-O-Meter | Free SVG">
            <a:extLst>
              <a:ext uri="{FF2B5EF4-FFF2-40B4-BE49-F238E27FC236}">
                <a16:creationId xmlns:a16="http://schemas.microsoft.com/office/drawing/2014/main" id="{9AAD946C-1A79-F4D9-542E-5B2882AF95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3607" y="3091516"/>
            <a:ext cx="1360501" cy="1360501"/>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18180F8D-C5E3-4E6C-6D7F-ECC00AE978AF}"/>
              </a:ext>
            </a:extLst>
          </p:cNvPr>
          <p:cNvCxnSpPr>
            <a:cxnSpLocks/>
            <a:stCxn id="36" idx="0"/>
          </p:cNvCxnSpPr>
          <p:nvPr/>
        </p:nvCxnSpPr>
        <p:spPr>
          <a:xfrm flipV="1">
            <a:off x="5491093" y="4205848"/>
            <a:ext cx="193361" cy="567843"/>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6CCF204-5051-745C-D6B1-E64574423C82}"/>
              </a:ext>
            </a:extLst>
          </p:cNvPr>
          <p:cNvSpPr txBox="1"/>
          <p:nvPr/>
        </p:nvSpPr>
        <p:spPr>
          <a:xfrm>
            <a:off x="6240102" y="5455150"/>
            <a:ext cx="1961951" cy="646331"/>
          </a:xfrm>
          <a:prstGeom prst="rect">
            <a:avLst/>
          </a:prstGeom>
          <a:noFill/>
        </p:spPr>
        <p:txBody>
          <a:bodyPr wrap="square" rtlCol="0">
            <a:spAutoFit/>
          </a:bodyPr>
          <a:lstStyle/>
          <a:p>
            <a:r>
              <a:rPr lang="en-US" dirty="0"/>
              <a:t>(also provides tools for Builders)</a:t>
            </a:r>
          </a:p>
        </p:txBody>
      </p:sp>
      <p:pic>
        <p:nvPicPr>
          <p:cNvPr id="51" name="Picture 4" descr="Picture 4">
            <a:extLst>
              <a:ext uri="{FF2B5EF4-FFF2-40B4-BE49-F238E27FC236}">
                <a16:creationId xmlns:a16="http://schemas.microsoft.com/office/drawing/2014/main" id="{91B4AFD5-3AA4-A29C-A496-E6BC0F4DEB79}"/>
              </a:ext>
            </a:extLst>
          </p:cNvPr>
          <p:cNvPicPr>
            <a:picLocks noChangeAspect="1"/>
          </p:cNvPicPr>
          <p:nvPr/>
        </p:nvPicPr>
        <p:blipFill>
          <a:blip r:embed="rId11"/>
          <a:stretch>
            <a:fillRect/>
          </a:stretch>
        </p:blipFill>
        <p:spPr>
          <a:xfrm>
            <a:off x="7251672" y="2297225"/>
            <a:ext cx="1397030" cy="1397030"/>
          </a:xfrm>
          <a:prstGeom prst="rect">
            <a:avLst/>
          </a:prstGeom>
          <a:ln w="12700">
            <a:miter lim="400000"/>
          </a:ln>
        </p:spPr>
      </p:pic>
      <p:cxnSp>
        <p:nvCxnSpPr>
          <p:cNvPr id="55" name="Straight Arrow Connector 54">
            <a:extLst>
              <a:ext uri="{FF2B5EF4-FFF2-40B4-BE49-F238E27FC236}">
                <a16:creationId xmlns:a16="http://schemas.microsoft.com/office/drawing/2014/main" id="{A25C6D71-A7AE-C8C4-6910-48BEA832A715}"/>
              </a:ext>
            </a:extLst>
          </p:cNvPr>
          <p:cNvCxnSpPr>
            <a:cxnSpLocks/>
            <a:stCxn id="51" idx="1"/>
          </p:cNvCxnSpPr>
          <p:nvPr/>
        </p:nvCxnSpPr>
        <p:spPr>
          <a:xfrm flipH="1">
            <a:off x="6481227" y="2995740"/>
            <a:ext cx="770445" cy="4074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FE778BE-4B27-98A7-D947-472DC242951B}"/>
              </a:ext>
            </a:extLst>
          </p:cNvPr>
          <p:cNvCxnSpPr>
            <a:cxnSpLocks/>
          </p:cNvCxnSpPr>
          <p:nvPr/>
        </p:nvCxnSpPr>
        <p:spPr>
          <a:xfrm flipH="1">
            <a:off x="9229141" y="3468788"/>
            <a:ext cx="559629" cy="737060"/>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9FD11B9-8D65-AA52-FB6E-DD24E0C0BADE}"/>
              </a:ext>
            </a:extLst>
          </p:cNvPr>
          <p:cNvCxnSpPr>
            <a:cxnSpLocks/>
            <a:endCxn id="15" idx="1"/>
          </p:cNvCxnSpPr>
          <p:nvPr/>
        </p:nvCxnSpPr>
        <p:spPr>
          <a:xfrm flipV="1">
            <a:off x="9419147" y="3648682"/>
            <a:ext cx="378085" cy="557166"/>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61244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30D3B-B1F8-1B1A-B923-A3D6B78C6D3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7D2D2B-693A-C67C-4E5C-34413099EBD2}"/>
              </a:ext>
            </a:extLst>
          </p:cNvPr>
          <p:cNvSpPr>
            <a:spLocks noGrp="1"/>
          </p:cNvSpPr>
          <p:nvPr>
            <p:ph idx="1"/>
          </p:nvPr>
        </p:nvSpPr>
        <p:spPr/>
        <p:txBody>
          <a:bodyPr/>
          <a:lstStyle/>
          <a:p>
            <a:r>
              <a:rPr lang="en-US" dirty="0"/>
              <a:t>Manage and operate systems for a user community</a:t>
            </a:r>
          </a:p>
          <a:p>
            <a:pPr lvl="1"/>
            <a:r>
              <a:rPr lang="en-US" dirty="0"/>
              <a:t>Examples: Companies that have an online presence, nonprofits such as universities and social services, and on-line service providers like Workday</a:t>
            </a:r>
          </a:p>
          <a:p>
            <a:pPr lvl="1"/>
            <a:r>
              <a:rPr lang="en-US" dirty="0"/>
              <a:t>In addition to core services/systems they may provide, they maintain internal network, email, personnel and financial records, etc.</a:t>
            </a:r>
          </a:p>
          <a:p>
            <a:r>
              <a:rPr lang="en-US" dirty="0"/>
              <a:t>Ultimately responsible for cybersecurity: prevention, detection, mitigation, response, recovery</a:t>
            </a:r>
          </a:p>
          <a:p>
            <a:pPr lvl="1"/>
            <a:r>
              <a:rPr lang="en-US" dirty="0"/>
              <a:t>Many technologies for these. Challenge: How to decide which to use in an evidence-based manner?</a:t>
            </a:r>
          </a:p>
        </p:txBody>
      </p:sp>
      <p:sp>
        <p:nvSpPr>
          <p:cNvPr id="4" name="TextBox 3">
            <a:extLst>
              <a:ext uri="{FF2B5EF4-FFF2-40B4-BE49-F238E27FC236}">
                <a16:creationId xmlns:a16="http://schemas.microsoft.com/office/drawing/2014/main" id="{6D86F73F-8902-2665-8D3B-B11DB66ADEE4}"/>
              </a:ext>
            </a:extLst>
          </p:cNvPr>
          <p:cNvSpPr txBox="1"/>
          <p:nvPr/>
        </p:nvSpPr>
        <p:spPr>
          <a:xfrm>
            <a:off x="829056" y="584975"/>
            <a:ext cx="2684133" cy="830997"/>
          </a:xfrm>
          <a:prstGeom prst="rect">
            <a:avLst/>
          </a:prstGeom>
          <a:noFill/>
        </p:spPr>
        <p:txBody>
          <a:bodyPr wrap="none" rtlCol="0">
            <a:spAutoFit/>
          </a:bodyPr>
          <a:lstStyle/>
          <a:p>
            <a:r>
              <a:rPr lang="en-US" sz="4800" dirty="0"/>
              <a:t>Operators</a:t>
            </a:r>
          </a:p>
        </p:txBody>
      </p:sp>
    </p:spTree>
    <p:extLst>
      <p:ext uri="{BB962C8B-B14F-4D97-AF65-F5344CB8AC3E}">
        <p14:creationId xmlns:p14="http://schemas.microsoft.com/office/powerpoint/2010/main" val="9375249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D87B1-3D85-EEDD-313E-CE1734881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CBC70C-1549-C7DD-935D-1A44C1F1A8A8}"/>
              </a:ext>
            </a:extLst>
          </p:cNvPr>
          <p:cNvSpPr>
            <a:spLocks noGrp="1"/>
          </p:cNvSpPr>
          <p:nvPr>
            <p:ph type="title"/>
          </p:nvPr>
        </p:nvSpPr>
        <p:spPr/>
        <p:txBody>
          <a:bodyPr/>
          <a:lstStyle/>
          <a:p>
            <a:r>
              <a:rPr lang="en-US" dirty="0"/>
              <a:t>A naïve model relating loss to security level</a:t>
            </a:r>
          </a:p>
        </p:txBody>
      </p:sp>
      <p:sp>
        <p:nvSpPr>
          <p:cNvPr id="4" name="Content Placeholder 3">
            <a:extLst>
              <a:ext uri="{FF2B5EF4-FFF2-40B4-BE49-F238E27FC236}">
                <a16:creationId xmlns:a16="http://schemas.microsoft.com/office/drawing/2014/main" id="{054F67D7-A2B3-AC08-10AA-32B460D7FD54}"/>
              </a:ext>
            </a:extLst>
          </p:cNvPr>
          <p:cNvSpPr>
            <a:spLocks noGrp="1"/>
          </p:cNvSpPr>
          <p:nvPr>
            <p:ph idx="1"/>
          </p:nvPr>
        </p:nvSpPr>
        <p:spPr>
          <a:xfrm>
            <a:off x="838200" y="1825625"/>
            <a:ext cx="5257800" cy="4351338"/>
          </a:xfrm>
        </p:spPr>
        <p:txBody>
          <a:bodyPr/>
          <a:lstStyle/>
          <a:p>
            <a:r>
              <a:rPr lang="en-US" dirty="0"/>
              <a:t>Simple regression (blue line): </a:t>
            </a:r>
            <a:br>
              <a:rPr lang="en-US" dirty="0"/>
            </a:br>
            <a:r>
              <a:rPr lang="en-US" dirty="0"/>
              <a:t>more security implies more losses?!</a:t>
            </a:r>
          </a:p>
          <a:p>
            <a:r>
              <a:rPr lang="en-US" dirty="0"/>
              <a:t>Problem: Confounding variables (especially threat level)</a:t>
            </a:r>
          </a:p>
        </p:txBody>
      </p:sp>
      <p:pic>
        <p:nvPicPr>
          <p:cNvPr id="2" name="Picture 1">
            <a:extLst>
              <a:ext uri="{FF2B5EF4-FFF2-40B4-BE49-F238E27FC236}">
                <a16:creationId xmlns:a16="http://schemas.microsoft.com/office/drawing/2014/main" id="{905A412F-8027-4C77-1E3C-05FC07B6466A}"/>
              </a:ext>
            </a:extLst>
          </p:cNvPr>
          <p:cNvPicPr>
            <a:picLocks noChangeAspect="1"/>
          </p:cNvPicPr>
          <p:nvPr/>
        </p:nvPicPr>
        <p:blipFill>
          <a:blip r:embed="rId3"/>
          <a:stretch>
            <a:fillRect/>
          </a:stretch>
        </p:blipFill>
        <p:spPr>
          <a:xfrm>
            <a:off x="6626772" y="1690687"/>
            <a:ext cx="5230960" cy="4486275"/>
          </a:xfrm>
          <a:prstGeom prst="rect">
            <a:avLst/>
          </a:prstGeom>
        </p:spPr>
      </p:pic>
      <p:pic>
        <p:nvPicPr>
          <p:cNvPr id="5" name="Picture 4">
            <a:extLst>
              <a:ext uri="{FF2B5EF4-FFF2-40B4-BE49-F238E27FC236}">
                <a16:creationId xmlns:a16="http://schemas.microsoft.com/office/drawing/2014/main" id="{4326C9AA-5E9E-4C20-7E92-8BF89EA1EFA3}"/>
              </a:ext>
            </a:extLst>
          </p:cNvPr>
          <p:cNvPicPr>
            <a:picLocks noChangeAspect="1"/>
          </p:cNvPicPr>
          <p:nvPr/>
        </p:nvPicPr>
        <p:blipFill>
          <a:blip r:embed="rId4"/>
          <a:stretch>
            <a:fillRect/>
          </a:stretch>
        </p:blipFill>
        <p:spPr>
          <a:xfrm>
            <a:off x="0" y="4896465"/>
            <a:ext cx="1585746" cy="1961535"/>
          </a:xfrm>
          <a:prstGeom prst="rect">
            <a:avLst/>
          </a:prstGeom>
        </p:spPr>
      </p:pic>
    </p:spTree>
    <p:extLst>
      <p:ext uri="{BB962C8B-B14F-4D97-AF65-F5344CB8AC3E}">
        <p14:creationId xmlns:p14="http://schemas.microsoft.com/office/powerpoint/2010/main" val="3768467669"/>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61FB0-0A2E-BAA2-20C7-BAAF680A97F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CC8F29D-C532-C51A-B7F9-F0D1F6202FA5}"/>
              </a:ext>
            </a:extLst>
          </p:cNvPr>
          <p:cNvPicPr>
            <a:picLocks noChangeAspect="1"/>
          </p:cNvPicPr>
          <p:nvPr/>
        </p:nvPicPr>
        <p:blipFill>
          <a:blip r:embed="rId2"/>
          <a:stretch>
            <a:fillRect/>
          </a:stretch>
        </p:blipFill>
        <p:spPr>
          <a:xfrm>
            <a:off x="696118" y="1064003"/>
            <a:ext cx="10799763" cy="4729993"/>
          </a:xfrm>
          <a:prstGeom prst="rect">
            <a:avLst/>
          </a:prstGeom>
        </p:spPr>
      </p:pic>
    </p:spTree>
    <p:extLst>
      <p:ext uri="{BB962C8B-B14F-4D97-AF65-F5344CB8AC3E}">
        <p14:creationId xmlns:p14="http://schemas.microsoft.com/office/powerpoint/2010/main" val="1181622406"/>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B696F-31CA-938B-96F5-9A32EE5C0F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78E319C-04CF-2E9C-1005-C6F04DA7D66E}"/>
              </a:ext>
            </a:extLst>
          </p:cNvPr>
          <p:cNvPicPr>
            <a:picLocks noChangeAspect="1"/>
          </p:cNvPicPr>
          <p:nvPr/>
        </p:nvPicPr>
        <p:blipFill>
          <a:blip r:embed="rId2"/>
          <a:stretch>
            <a:fillRect/>
          </a:stretch>
        </p:blipFill>
        <p:spPr>
          <a:xfrm>
            <a:off x="2209800" y="514350"/>
            <a:ext cx="7772400" cy="5829300"/>
          </a:xfrm>
          <a:prstGeom prst="rect">
            <a:avLst/>
          </a:prstGeom>
        </p:spPr>
      </p:pic>
    </p:spTree>
    <p:extLst>
      <p:ext uri="{BB962C8B-B14F-4D97-AF65-F5344CB8AC3E}">
        <p14:creationId xmlns:p14="http://schemas.microsoft.com/office/powerpoint/2010/main" val="1181081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94640A-66CD-7710-1614-33821515AD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2633A2-DE2A-9F91-D121-D4C45960A346}"/>
              </a:ext>
            </a:extLst>
          </p:cNvPr>
          <p:cNvSpPr>
            <a:spLocks noGrp="1"/>
          </p:cNvSpPr>
          <p:nvPr>
            <p:ph type="title"/>
          </p:nvPr>
        </p:nvSpPr>
        <p:spPr/>
        <p:txBody>
          <a:bodyPr/>
          <a:lstStyle/>
          <a:p>
            <a:r>
              <a:rPr lang="en-US" dirty="0"/>
              <a:t>A simple causal model of cyber risk</a:t>
            </a:r>
          </a:p>
        </p:txBody>
      </p:sp>
      <p:sp>
        <p:nvSpPr>
          <p:cNvPr id="4" name="Content Placeholder 3">
            <a:extLst>
              <a:ext uri="{FF2B5EF4-FFF2-40B4-BE49-F238E27FC236}">
                <a16:creationId xmlns:a16="http://schemas.microsoft.com/office/drawing/2014/main" id="{790FB59B-B7A1-8379-8335-C9E704C4FB87}"/>
              </a:ext>
            </a:extLst>
          </p:cNvPr>
          <p:cNvSpPr>
            <a:spLocks noGrp="1"/>
          </p:cNvSpPr>
          <p:nvPr>
            <p:ph idx="1"/>
          </p:nvPr>
        </p:nvSpPr>
        <p:spPr>
          <a:xfrm>
            <a:off x="838199" y="1825625"/>
            <a:ext cx="6754092" cy="4351338"/>
          </a:xfrm>
        </p:spPr>
        <p:txBody>
          <a:bodyPr>
            <a:normAutofit lnSpcReduction="10000"/>
          </a:bodyPr>
          <a:lstStyle/>
          <a:p>
            <a:r>
              <a:rPr lang="en-US" b="1" dirty="0"/>
              <a:t>Threat</a:t>
            </a:r>
            <a:r>
              <a:rPr lang="en-US" dirty="0"/>
              <a:t>: The motivation, capability and activity of adversaries</a:t>
            </a:r>
            <a:endParaRPr lang="en-US" b="1" dirty="0"/>
          </a:p>
          <a:p>
            <a:r>
              <a:rPr lang="en-US" b="1" dirty="0"/>
              <a:t>Harm</a:t>
            </a:r>
            <a:r>
              <a:rPr lang="en-US" dirty="0"/>
              <a:t>: Negative consequences resulting from compromise</a:t>
            </a:r>
          </a:p>
          <a:p>
            <a:r>
              <a:rPr lang="en-US" b="1" dirty="0"/>
              <a:t>Exposure</a:t>
            </a:r>
            <a:r>
              <a:rPr lang="en-US" dirty="0"/>
              <a:t> </a:t>
            </a:r>
            <a:r>
              <a:rPr lang="en-US" i="1" dirty="0"/>
              <a:t>amplifies</a:t>
            </a:r>
            <a:r>
              <a:rPr lang="en-US" dirty="0"/>
              <a:t> E(+) the relationship between Threat and Harm</a:t>
            </a:r>
          </a:p>
          <a:p>
            <a:r>
              <a:rPr lang="en-US" b="1" dirty="0"/>
              <a:t>Security</a:t>
            </a:r>
            <a:r>
              <a:rPr lang="en-US" dirty="0"/>
              <a:t> </a:t>
            </a:r>
            <a:r>
              <a:rPr lang="en-US" i="1" dirty="0"/>
              <a:t>moderates</a:t>
            </a:r>
            <a:r>
              <a:rPr lang="en-US" dirty="0"/>
              <a:t> S(−) the relationship between Threat and Harm</a:t>
            </a:r>
          </a:p>
          <a:p>
            <a:pPr lvl="1"/>
            <a:r>
              <a:rPr lang="en-US" dirty="0"/>
              <a:t>Security has </a:t>
            </a:r>
            <a:r>
              <a:rPr lang="en-US" b="1" dirty="0"/>
              <a:t>reflexive indicators </a:t>
            </a:r>
            <a:r>
              <a:rPr lang="en-US" dirty="0"/>
              <a:t>I</a:t>
            </a:r>
            <a:r>
              <a:rPr lang="en-US" baseline="-25000" dirty="0"/>
              <a:t>1</a:t>
            </a:r>
            <a:r>
              <a:rPr lang="en-US" dirty="0"/>
              <a:t>, I</a:t>
            </a:r>
            <a:r>
              <a:rPr lang="en-US" baseline="-25000" dirty="0"/>
              <a:t>2</a:t>
            </a:r>
            <a:r>
              <a:rPr lang="en-US" dirty="0"/>
              <a:t>, … I</a:t>
            </a:r>
            <a:r>
              <a:rPr lang="en-US" baseline="-25000" dirty="0"/>
              <a:t>k</a:t>
            </a:r>
            <a:r>
              <a:rPr lang="en-US" dirty="0"/>
              <a:t>, which have corresponding </a:t>
            </a:r>
            <a:r>
              <a:rPr lang="en-US" b="1" dirty="0"/>
              <a:t>measurements</a:t>
            </a:r>
            <a:r>
              <a:rPr lang="en-US" dirty="0"/>
              <a:t> m</a:t>
            </a:r>
            <a:r>
              <a:rPr lang="en-US" baseline="-25000" dirty="0"/>
              <a:t>1</a:t>
            </a:r>
            <a:r>
              <a:rPr lang="en-US" dirty="0"/>
              <a:t>, m</a:t>
            </a:r>
            <a:r>
              <a:rPr lang="en-US" baseline="-25000" dirty="0"/>
              <a:t>2</a:t>
            </a:r>
            <a:r>
              <a:rPr lang="en-US" dirty="0"/>
              <a:t>, … </a:t>
            </a:r>
            <a:r>
              <a:rPr lang="en-US" dirty="0" err="1"/>
              <a:t>m</a:t>
            </a:r>
            <a:r>
              <a:rPr lang="en-US" baseline="-25000" dirty="0" err="1"/>
              <a:t>k</a:t>
            </a:r>
            <a:r>
              <a:rPr lang="en-US" dirty="0"/>
              <a:t> </a:t>
            </a:r>
          </a:p>
        </p:txBody>
      </p:sp>
      <p:pic>
        <p:nvPicPr>
          <p:cNvPr id="2" name="Picture 1">
            <a:extLst>
              <a:ext uri="{FF2B5EF4-FFF2-40B4-BE49-F238E27FC236}">
                <a16:creationId xmlns:a16="http://schemas.microsoft.com/office/drawing/2014/main" id="{7B25D08E-3A24-ACB3-B020-799F53FA5A8D}"/>
              </a:ext>
            </a:extLst>
          </p:cNvPr>
          <p:cNvPicPr>
            <a:picLocks noChangeAspect="1"/>
          </p:cNvPicPr>
          <p:nvPr/>
        </p:nvPicPr>
        <p:blipFill>
          <a:blip r:embed="rId3"/>
          <a:stretch>
            <a:fillRect/>
          </a:stretch>
        </p:blipFill>
        <p:spPr>
          <a:xfrm>
            <a:off x="7907480" y="1991879"/>
            <a:ext cx="3300845" cy="3756676"/>
          </a:xfrm>
          <a:prstGeom prst="rect">
            <a:avLst/>
          </a:prstGeom>
        </p:spPr>
      </p:pic>
    </p:spTree>
    <p:extLst>
      <p:ext uri="{BB962C8B-B14F-4D97-AF65-F5344CB8AC3E}">
        <p14:creationId xmlns:p14="http://schemas.microsoft.com/office/powerpoint/2010/main" val="37036856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dissolv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BD229-F567-933C-31FC-547467E1156F}"/>
            </a:ext>
          </a:extLst>
        </p:cNvPr>
        <p:cNvGrpSpPr/>
        <p:nvPr/>
      </p:nvGrpSpPr>
      <p:grpSpPr>
        <a:xfrm>
          <a:off x="0" y="0"/>
          <a:ext cx="0" cy="0"/>
          <a:chOff x="0" y="0"/>
          <a:chExt cx="0" cy="0"/>
        </a:xfrm>
      </p:grpSpPr>
      <p:grpSp>
        <p:nvGrpSpPr>
          <p:cNvPr id="435" name="Group 7">
            <a:extLst>
              <a:ext uri="{FF2B5EF4-FFF2-40B4-BE49-F238E27FC236}">
                <a16:creationId xmlns:a16="http://schemas.microsoft.com/office/drawing/2014/main" id="{D5C4BDEF-0DA4-F590-865C-6DFCD1E8A2BB}"/>
              </a:ext>
            </a:extLst>
          </p:cNvPr>
          <p:cNvGrpSpPr/>
          <p:nvPr/>
        </p:nvGrpSpPr>
        <p:grpSpPr>
          <a:xfrm>
            <a:off x="3631727" y="2286075"/>
            <a:ext cx="2841038" cy="1921461"/>
            <a:chOff x="0" y="0"/>
            <a:chExt cx="7332777" cy="5499584"/>
          </a:xfrm>
        </p:grpSpPr>
        <p:pic>
          <p:nvPicPr>
            <p:cNvPr id="433" name="Picture 5" descr="Picture 5">
              <a:extLst>
                <a:ext uri="{FF2B5EF4-FFF2-40B4-BE49-F238E27FC236}">
                  <a16:creationId xmlns:a16="http://schemas.microsoft.com/office/drawing/2014/main" id="{94E3BA0F-D6C8-CD36-1BCC-C016966EDF7F}"/>
                </a:ext>
              </a:extLst>
            </p:cNvPr>
            <p:cNvPicPr>
              <a:picLocks noChangeAspect="1"/>
            </p:cNvPicPr>
            <p:nvPr/>
          </p:nvPicPr>
          <p:blipFill>
            <a:blip r:embed="rId3"/>
            <a:stretch>
              <a:fillRect/>
            </a:stretch>
          </p:blipFill>
          <p:spPr>
            <a:xfrm>
              <a:off x="0" y="0"/>
              <a:ext cx="7332778" cy="5499585"/>
            </a:xfrm>
            <a:prstGeom prst="rect">
              <a:avLst/>
            </a:prstGeom>
            <a:ln w="12700" cap="flat">
              <a:noFill/>
              <a:miter lim="400000"/>
            </a:ln>
            <a:effectLst/>
          </p:spPr>
        </p:pic>
        <p:sp>
          <p:nvSpPr>
            <p:cNvPr id="434" name="Rectangle 6">
              <a:extLst>
                <a:ext uri="{FF2B5EF4-FFF2-40B4-BE49-F238E27FC236}">
                  <a16:creationId xmlns:a16="http://schemas.microsoft.com/office/drawing/2014/main" id="{FC09A7EF-CD42-69D6-1929-836AFB178AEA}"/>
                </a:ext>
              </a:extLst>
            </p:cNvPr>
            <p:cNvSpPr/>
            <p:nvPr/>
          </p:nvSpPr>
          <p:spPr>
            <a:xfrm>
              <a:off x="50923" y="4986242"/>
              <a:ext cx="7279439" cy="508511"/>
            </a:xfrm>
            <a:prstGeom prst="rect">
              <a:avLst/>
            </a:prstGeom>
            <a:solidFill>
              <a:srgbClr val="FFFFFF"/>
            </a:solidFill>
            <a:ln w="12700" cap="flat">
              <a:solidFill>
                <a:srgbClr val="FFFFFF"/>
              </a:solidFill>
              <a:prstDash val="solid"/>
              <a:miter lim="800000"/>
            </a:ln>
            <a:effectLst/>
          </p:spPr>
          <p:txBody>
            <a:bodyPr wrap="square" lIns="45720" tIns="45720" rIns="45720" bIns="45720" numCol="1" anchor="ctr">
              <a:noAutofit/>
            </a:bodyPr>
            <a:lstStyle/>
            <a:p>
              <a:pPr>
                <a:defRPr sz="3600">
                  <a:solidFill>
                    <a:srgbClr val="FFFFFF"/>
                  </a:solidFill>
                  <a:latin typeface="Calibri"/>
                  <a:ea typeface="Calibri"/>
                  <a:cs typeface="Calibri"/>
                  <a:sym typeface="Calibri"/>
                </a:defRPr>
              </a:pPr>
              <a:endParaRPr/>
            </a:p>
          </p:txBody>
        </p:sp>
      </p:grpSp>
      <p:pic>
        <p:nvPicPr>
          <p:cNvPr id="47" name="Picture 18" descr="Picture 18">
            <a:extLst>
              <a:ext uri="{FF2B5EF4-FFF2-40B4-BE49-F238E27FC236}">
                <a16:creationId xmlns:a16="http://schemas.microsoft.com/office/drawing/2014/main" id="{4835797A-0467-2208-8748-A0FF70303289}"/>
              </a:ext>
            </a:extLst>
          </p:cNvPr>
          <p:cNvPicPr>
            <a:picLocks noChangeAspect="1"/>
          </p:cNvPicPr>
          <p:nvPr/>
        </p:nvPicPr>
        <p:blipFill>
          <a:blip r:embed="rId4"/>
          <a:stretch>
            <a:fillRect/>
          </a:stretch>
        </p:blipFill>
        <p:spPr>
          <a:xfrm>
            <a:off x="2069051" y="2305240"/>
            <a:ext cx="1388071" cy="1388072"/>
          </a:xfrm>
          <a:prstGeom prst="rect">
            <a:avLst/>
          </a:prstGeom>
          <a:ln w="12700">
            <a:miter lim="400000"/>
          </a:ln>
        </p:spPr>
      </p:pic>
      <p:cxnSp>
        <p:nvCxnSpPr>
          <p:cNvPr id="59" name="Straight Arrow Connector 58">
            <a:extLst>
              <a:ext uri="{FF2B5EF4-FFF2-40B4-BE49-F238E27FC236}">
                <a16:creationId xmlns:a16="http://schemas.microsoft.com/office/drawing/2014/main" id="{EBB5598F-A6E4-3C21-0C4E-1228F40E625E}"/>
              </a:ext>
            </a:extLst>
          </p:cNvPr>
          <p:cNvCxnSpPr>
            <a:cxnSpLocks/>
          </p:cNvCxnSpPr>
          <p:nvPr/>
        </p:nvCxnSpPr>
        <p:spPr>
          <a:xfrm flipV="1">
            <a:off x="6472765" y="3185333"/>
            <a:ext cx="770445" cy="6147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55" name="TextBox 454">
            <a:extLst>
              <a:ext uri="{FF2B5EF4-FFF2-40B4-BE49-F238E27FC236}">
                <a16:creationId xmlns:a16="http://schemas.microsoft.com/office/drawing/2014/main" id="{0098F4C3-6BE0-FE36-DB06-1855275647E7}"/>
              </a:ext>
            </a:extLst>
          </p:cNvPr>
          <p:cNvSpPr txBox="1"/>
          <p:nvPr/>
        </p:nvSpPr>
        <p:spPr>
          <a:xfrm>
            <a:off x="813275" y="1369386"/>
            <a:ext cx="2684133" cy="830997"/>
          </a:xfrm>
          <a:prstGeom prst="rect">
            <a:avLst/>
          </a:prstGeom>
          <a:noFill/>
        </p:spPr>
        <p:txBody>
          <a:bodyPr wrap="none" rtlCol="0">
            <a:spAutoFit/>
          </a:bodyPr>
          <a:lstStyle/>
          <a:p>
            <a:r>
              <a:rPr lang="en-US" sz="4800" dirty="0"/>
              <a:t>Operators</a:t>
            </a:r>
          </a:p>
        </p:txBody>
      </p:sp>
      <p:pic>
        <p:nvPicPr>
          <p:cNvPr id="14" name="Picture 14" descr="Picture 14">
            <a:extLst>
              <a:ext uri="{FF2B5EF4-FFF2-40B4-BE49-F238E27FC236}">
                <a16:creationId xmlns:a16="http://schemas.microsoft.com/office/drawing/2014/main" id="{1BB313A7-E8FD-EF64-4C2D-F3DDC893914C}"/>
              </a:ext>
            </a:extLst>
          </p:cNvPr>
          <p:cNvPicPr>
            <a:picLocks noChangeAspect="1"/>
          </p:cNvPicPr>
          <p:nvPr/>
        </p:nvPicPr>
        <p:blipFill>
          <a:blip r:embed="rId5"/>
          <a:stretch>
            <a:fillRect/>
          </a:stretch>
        </p:blipFill>
        <p:spPr>
          <a:xfrm>
            <a:off x="9797232" y="1847889"/>
            <a:ext cx="1114332" cy="1114332"/>
          </a:xfrm>
          <a:prstGeom prst="rect">
            <a:avLst/>
          </a:prstGeom>
          <a:ln w="12700">
            <a:miter lim="400000"/>
          </a:ln>
        </p:spPr>
      </p:pic>
      <p:pic>
        <p:nvPicPr>
          <p:cNvPr id="15" name="Picture 17" descr="Picture 17">
            <a:extLst>
              <a:ext uri="{FF2B5EF4-FFF2-40B4-BE49-F238E27FC236}">
                <a16:creationId xmlns:a16="http://schemas.microsoft.com/office/drawing/2014/main" id="{219FEDE7-CB83-AC29-AF97-8EB3A616C9E6}"/>
              </a:ext>
            </a:extLst>
          </p:cNvPr>
          <p:cNvPicPr>
            <a:picLocks noChangeAspect="1"/>
          </p:cNvPicPr>
          <p:nvPr/>
        </p:nvPicPr>
        <p:blipFill>
          <a:blip r:embed="rId6"/>
          <a:stretch>
            <a:fillRect/>
          </a:stretch>
        </p:blipFill>
        <p:spPr>
          <a:xfrm>
            <a:off x="9797232" y="3091516"/>
            <a:ext cx="1114332" cy="1114332"/>
          </a:xfrm>
          <a:prstGeom prst="rect">
            <a:avLst/>
          </a:prstGeom>
          <a:ln w="12700">
            <a:miter lim="400000"/>
          </a:ln>
        </p:spPr>
      </p:pic>
      <p:cxnSp>
        <p:nvCxnSpPr>
          <p:cNvPr id="16" name="Straight Arrow Connector 15">
            <a:extLst>
              <a:ext uri="{FF2B5EF4-FFF2-40B4-BE49-F238E27FC236}">
                <a16:creationId xmlns:a16="http://schemas.microsoft.com/office/drawing/2014/main" id="{69877E38-E856-5BB4-39C9-DDDD5E0C49A4}"/>
              </a:ext>
            </a:extLst>
          </p:cNvPr>
          <p:cNvCxnSpPr>
            <a:cxnSpLocks/>
            <a:stCxn id="14" idx="1"/>
          </p:cNvCxnSpPr>
          <p:nvPr/>
        </p:nvCxnSpPr>
        <p:spPr>
          <a:xfrm flipH="1">
            <a:off x="8657164" y="2405055"/>
            <a:ext cx="1140068" cy="10121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2505E5-D1BA-D911-AA79-A4AC84CEDA5E}"/>
              </a:ext>
            </a:extLst>
          </p:cNvPr>
          <p:cNvCxnSpPr>
            <a:cxnSpLocks/>
          </p:cNvCxnSpPr>
          <p:nvPr/>
        </p:nvCxnSpPr>
        <p:spPr>
          <a:xfrm flipV="1">
            <a:off x="8657164" y="2585904"/>
            <a:ext cx="1140068" cy="6491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descr="Image">
            <a:extLst>
              <a:ext uri="{FF2B5EF4-FFF2-40B4-BE49-F238E27FC236}">
                <a16:creationId xmlns:a16="http://schemas.microsoft.com/office/drawing/2014/main" id="{1ACE54DF-993C-1BCB-D5B0-3C4E85CA9C72}"/>
              </a:ext>
            </a:extLst>
          </p:cNvPr>
          <p:cNvPicPr>
            <a:picLocks noChangeAspect="1"/>
          </p:cNvPicPr>
          <p:nvPr/>
        </p:nvPicPr>
        <p:blipFill>
          <a:blip r:embed="rId7"/>
          <a:stretch>
            <a:fillRect/>
          </a:stretch>
        </p:blipFill>
        <p:spPr>
          <a:xfrm>
            <a:off x="8080611" y="4230399"/>
            <a:ext cx="1397030" cy="1397030"/>
          </a:xfrm>
          <a:prstGeom prst="rect">
            <a:avLst/>
          </a:prstGeom>
          <a:solidFill>
            <a:schemeClr val="tx1"/>
          </a:solidFill>
          <a:ln w="12700">
            <a:miter lim="400000"/>
          </a:ln>
        </p:spPr>
      </p:pic>
      <p:cxnSp>
        <p:nvCxnSpPr>
          <p:cNvPr id="9" name="Straight Arrow Connector 8">
            <a:extLst>
              <a:ext uri="{FF2B5EF4-FFF2-40B4-BE49-F238E27FC236}">
                <a16:creationId xmlns:a16="http://schemas.microsoft.com/office/drawing/2014/main" id="{C0F11290-40A6-4B8C-4FE3-F63984339CFC}"/>
              </a:ext>
            </a:extLst>
          </p:cNvPr>
          <p:cNvCxnSpPr>
            <a:cxnSpLocks/>
            <a:stCxn id="7" idx="1"/>
          </p:cNvCxnSpPr>
          <p:nvPr/>
        </p:nvCxnSpPr>
        <p:spPr>
          <a:xfrm flipH="1" flipV="1">
            <a:off x="6454757" y="3998463"/>
            <a:ext cx="1625854" cy="93045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6D15E84-34B9-FC71-439D-6D0056361D61}"/>
              </a:ext>
            </a:extLst>
          </p:cNvPr>
          <p:cNvCxnSpPr>
            <a:cxnSpLocks/>
          </p:cNvCxnSpPr>
          <p:nvPr/>
        </p:nvCxnSpPr>
        <p:spPr>
          <a:xfrm>
            <a:off x="6494818" y="3781324"/>
            <a:ext cx="1568424" cy="952448"/>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1128145-D17B-BB31-08C9-02F1D9C5B3C9}"/>
              </a:ext>
            </a:extLst>
          </p:cNvPr>
          <p:cNvPicPr>
            <a:picLocks noChangeAspect="1"/>
          </p:cNvPicPr>
          <p:nvPr/>
        </p:nvPicPr>
        <p:blipFill>
          <a:blip r:embed="rId8"/>
          <a:stretch>
            <a:fillRect/>
          </a:stretch>
        </p:blipFill>
        <p:spPr>
          <a:xfrm>
            <a:off x="4880575" y="555931"/>
            <a:ext cx="1229986" cy="1229986"/>
          </a:xfrm>
          <a:prstGeom prst="rect">
            <a:avLst/>
          </a:prstGeom>
          <a:ln w="76200">
            <a:solidFill>
              <a:srgbClr val="FFC000"/>
            </a:solidFill>
          </a:ln>
          <a:effectLst/>
        </p:spPr>
      </p:pic>
      <p:sp>
        <p:nvSpPr>
          <p:cNvPr id="30" name="TextBox 29">
            <a:extLst>
              <a:ext uri="{FF2B5EF4-FFF2-40B4-BE49-F238E27FC236}">
                <a16:creationId xmlns:a16="http://schemas.microsoft.com/office/drawing/2014/main" id="{3079009C-0934-1330-9881-08573D81483A}"/>
              </a:ext>
            </a:extLst>
          </p:cNvPr>
          <p:cNvSpPr txBox="1"/>
          <p:nvPr/>
        </p:nvSpPr>
        <p:spPr>
          <a:xfrm>
            <a:off x="6258553" y="538389"/>
            <a:ext cx="2200346" cy="830997"/>
          </a:xfrm>
          <a:prstGeom prst="rect">
            <a:avLst/>
          </a:prstGeom>
          <a:noFill/>
        </p:spPr>
        <p:txBody>
          <a:bodyPr wrap="none" rtlCol="0">
            <a:spAutoFit/>
          </a:bodyPr>
          <a:lstStyle/>
          <a:p>
            <a:r>
              <a:rPr lang="en-US" sz="4800" dirty="0"/>
              <a:t>Builders</a:t>
            </a:r>
          </a:p>
        </p:txBody>
      </p:sp>
      <p:cxnSp>
        <p:nvCxnSpPr>
          <p:cNvPr id="31" name="Straight Arrow Connector 30">
            <a:extLst>
              <a:ext uri="{FF2B5EF4-FFF2-40B4-BE49-F238E27FC236}">
                <a16:creationId xmlns:a16="http://schemas.microsoft.com/office/drawing/2014/main" id="{9DBA5E25-A0DC-6BBE-E52E-2C4E91356A87}"/>
              </a:ext>
            </a:extLst>
          </p:cNvPr>
          <p:cNvCxnSpPr>
            <a:cxnSpLocks/>
          </p:cNvCxnSpPr>
          <p:nvPr/>
        </p:nvCxnSpPr>
        <p:spPr>
          <a:xfrm>
            <a:off x="6192762" y="1594178"/>
            <a:ext cx="1085284" cy="1056637"/>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13580AA-3903-C7F9-DBA5-FD95974C02FB}"/>
              </a:ext>
            </a:extLst>
          </p:cNvPr>
          <p:cNvCxnSpPr>
            <a:cxnSpLocks/>
          </p:cNvCxnSpPr>
          <p:nvPr/>
        </p:nvCxnSpPr>
        <p:spPr>
          <a:xfrm>
            <a:off x="6177351" y="1841403"/>
            <a:ext cx="2214389" cy="2677080"/>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FC06185-EBF5-6694-0D1F-80A3B1110692}"/>
              </a:ext>
            </a:extLst>
          </p:cNvPr>
          <p:cNvCxnSpPr>
            <a:cxnSpLocks/>
            <a:stCxn id="26" idx="2"/>
          </p:cNvCxnSpPr>
          <p:nvPr/>
        </p:nvCxnSpPr>
        <p:spPr>
          <a:xfrm flipH="1">
            <a:off x="5398444" y="1785917"/>
            <a:ext cx="97124" cy="83244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Firewall symbol | Free SVG">
            <a:extLst>
              <a:ext uri="{FF2B5EF4-FFF2-40B4-BE49-F238E27FC236}">
                <a16:creationId xmlns:a16="http://schemas.microsoft.com/office/drawing/2014/main" id="{670D1AA7-E84A-4987-BB4B-ECEC2C589D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4757" y="3693312"/>
            <a:ext cx="1397030" cy="13970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DCB1F38-BF56-827C-4EDD-CBECDAA2F487}"/>
              </a:ext>
            </a:extLst>
          </p:cNvPr>
          <p:cNvPicPr>
            <a:picLocks noChangeAspect="1"/>
          </p:cNvPicPr>
          <p:nvPr/>
        </p:nvPicPr>
        <p:blipFill>
          <a:blip r:embed="rId8"/>
          <a:stretch>
            <a:fillRect/>
          </a:stretch>
        </p:blipFill>
        <p:spPr>
          <a:xfrm>
            <a:off x="4876100" y="4773691"/>
            <a:ext cx="1229986" cy="1229986"/>
          </a:xfrm>
          <a:prstGeom prst="rect">
            <a:avLst/>
          </a:prstGeom>
          <a:ln w="76200">
            <a:solidFill>
              <a:srgbClr val="92D050"/>
            </a:solidFill>
          </a:ln>
          <a:effectLst>
            <a:outerShdw blurRad="50800" dist="38100" dir="8100000" algn="tr" rotWithShape="0">
              <a:prstClr val="black">
                <a:alpha val="40000"/>
              </a:prstClr>
            </a:outerShdw>
          </a:effectLst>
        </p:spPr>
      </p:pic>
      <p:sp>
        <p:nvSpPr>
          <p:cNvPr id="37" name="TextBox 36">
            <a:extLst>
              <a:ext uri="{FF2B5EF4-FFF2-40B4-BE49-F238E27FC236}">
                <a16:creationId xmlns:a16="http://schemas.microsoft.com/office/drawing/2014/main" id="{1B7626C8-CD30-A437-CA72-3BF634F52BB8}"/>
              </a:ext>
            </a:extLst>
          </p:cNvPr>
          <p:cNvSpPr txBox="1"/>
          <p:nvPr/>
        </p:nvSpPr>
        <p:spPr>
          <a:xfrm>
            <a:off x="965218" y="5302271"/>
            <a:ext cx="3792128" cy="830997"/>
          </a:xfrm>
          <a:prstGeom prst="rect">
            <a:avLst/>
          </a:prstGeom>
          <a:noFill/>
        </p:spPr>
        <p:txBody>
          <a:bodyPr wrap="none" rtlCol="0">
            <a:spAutoFit/>
          </a:bodyPr>
          <a:lstStyle/>
          <a:p>
            <a:r>
              <a:rPr lang="en-US" sz="4800" dirty="0"/>
              <a:t>Cyber Builders</a:t>
            </a:r>
          </a:p>
        </p:txBody>
      </p:sp>
      <p:cxnSp>
        <p:nvCxnSpPr>
          <p:cNvPr id="38" name="Straight Arrow Connector 37">
            <a:extLst>
              <a:ext uri="{FF2B5EF4-FFF2-40B4-BE49-F238E27FC236}">
                <a16:creationId xmlns:a16="http://schemas.microsoft.com/office/drawing/2014/main" id="{4ED6DE7C-C3F4-DB84-7715-938D8A8FF5B5}"/>
              </a:ext>
            </a:extLst>
          </p:cNvPr>
          <p:cNvCxnSpPr>
            <a:cxnSpLocks/>
          </p:cNvCxnSpPr>
          <p:nvPr/>
        </p:nvCxnSpPr>
        <p:spPr>
          <a:xfrm flipV="1">
            <a:off x="6154363" y="4452017"/>
            <a:ext cx="496592" cy="632317"/>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422BDF6-A985-A007-9A4A-9D7EB9E8E7F0}"/>
              </a:ext>
            </a:extLst>
          </p:cNvPr>
          <p:cNvSpPr txBox="1"/>
          <p:nvPr/>
        </p:nvSpPr>
        <p:spPr>
          <a:xfrm>
            <a:off x="9859592" y="4232596"/>
            <a:ext cx="1570366" cy="830997"/>
          </a:xfrm>
          <a:prstGeom prst="rect">
            <a:avLst/>
          </a:prstGeom>
          <a:noFill/>
        </p:spPr>
        <p:txBody>
          <a:bodyPr wrap="none" rtlCol="0">
            <a:spAutoFit/>
          </a:bodyPr>
          <a:lstStyle/>
          <a:p>
            <a:r>
              <a:rPr lang="en-US" sz="4800" dirty="0"/>
              <a:t>Users</a:t>
            </a:r>
          </a:p>
        </p:txBody>
      </p:sp>
      <p:pic>
        <p:nvPicPr>
          <p:cNvPr id="4100" name="Picture 4" descr="Eval-O-Meter | Free SVG">
            <a:extLst>
              <a:ext uri="{FF2B5EF4-FFF2-40B4-BE49-F238E27FC236}">
                <a16:creationId xmlns:a16="http://schemas.microsoft.com/office/drawing/2014/main" id="{42A48567-4119-6165-3697-C513CD17DE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3607" y="3091516"/>
            <a:ext cx="1360501" cy="1360501"/>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3E46C787-22B4-A12B-AA83-516163DB7C62}"/>
              </a:ext>
            </a:extLst>
          </p:cNvPr>
          <p:cNvCxnSpPr>
            <a:cxnSpLocks/>
            <a:stCxn id="36" idx="0"/>
          </p:cNvCxnSpPr>
          <p:nvPr/>
        </p:nvCxnSpPr>
        <p:spPr>
          <a:xfrm flipV="1">
            <a:off x="5491093" y="4205848"/>
            <a:ext cx="193361" cy="567843"/>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9DC7AD0-CC5C-724E-1A7E-9D7A9658AEED}"/>
              </a:ext>
            </a:extLst>
          </p:cNvPr>
          <p:cNvSpPr txBox="1"/>
          <p:nvPr/>
        </p:nvSpPr>
        <p:spPr>
          <a:xfrm>
            <a:off x="6240102" y="5455150"/>
            <a:ext cx="1961951" cy="646331"/>
          </a:xfrm>
          <a:prstGeom prst="rect">
            <a:avLst/>
          </a:prstGeom>
          <a:noFill/>
        </p:spPr>
        <p:txBody>
          <a:bodyPr wrap="square" rtlCol="0">
            <a:spAutoFit/>
          </a:bodyPr>
          <a:lstStyle/>
          <a:p>
            <a:r>
              <a:rPr lang="en-US" dirty="0"/>
              <a:t>(also provides tools for Builders)</a:t>
            </a:r>
          </a:p>
        </p:txBody>
      </p:sp>
      <p:pic>
        <p:nvPicPr>
          <p:cNvPr id="51" name="Picture 4" descr="Picture 4">
            <a:extLst>
              <a:ext uri="{FF2B5EF4-FFF2-40B4-BE49-F238E27FC236}">
                <a16:creationId xmlns:a16="http://schemas.microsoft.com/office/drawing/2014/main" id="{91CB36C5-33EC-6B21-070E-02F1400E9B54}"/>
              </a:ext>
            </a:extLst>
          </p:cNvPr>
          <p:cNvPicPr>
            <a:picLocks noChangeAspect="1"/>
          </p:cNvPicPr>
          <p:nvPr/>
        </p:nvPicPr>
        <p:blipFill>
          <a:blip r:embed="rId11"/>
          <a:stretch>
            <a:fillRect/>
          </a:stretch>
        </p:blipFill>
        <p:spPr>
          <a:xfrm>
            <a:off x="7251672" y="2297225"/>
            <a:ext cx="1397030" cy="1397030"/>
          </a:xfrm>
          <a:prstGeom prst="rect">
            <a:avLst/>
          </a:prstGeom>
          <a:ln w="12700">
            <a:miter lim="400000"/>
          </a:ln>
        </p:spPr>
      </p:pic>
      <p:cxnSp>
        <p:nvCxnSpPr>
          <p:cNvPr id="55" name="Straight Arrow Connector 54">
            <a:extLst>
              <a:ext uri="{FF2B5EF4-FFF2-40B4-BE49-F238E27FC236}">
                <a16:creationId xmlns:a16="http://schemas.microsoft.com/office/drawing/2014/main" id="{BEDBEC92-CF1B-CD89-5E3A-BC3856D6803D}"/>
              </a:ext>
            </a:extLst>
          </p:cNvPr>
          <p:cNvCxnSpPr>
            <a:cxnSpLocks/>
            <a:stCxn id="51" idx="1"/>
          </p:cNvCxnSpPr>
          <p:nvPr/>
        </p:nvCxnSpPr>
        <p:spPr>
          <a:xfrm flipH="1">
            <a:off x="6481227" y="2995740"/>
            <a:ext cx="770445" cy="4074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6427FA4-C436-2BE4-743B-787DB9FF92CD}"/>
              </a:ext>
            </a:extLst>
          </p:cNvPr>
          <p:cNvCxnSpPr>
            <a:cxnSpLocks/>
          </p:cNvCxnSpPr>
          <p:nvPr/>
        </p:nvCxnSpPr>
        <p:spPr>
          <a:xfrm flipH="1">
            <a:off x="9229141" y="3468788"/>
            <a:ext cx="559629" cy="737060"/>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D8CA367-A194-AAA8-827B-68A3B08C7D56}"/>
              </a:ext>
            </a:extLst>
          </p:cNvPr>
          <p:cNvCxnSpPr>
            <a:cxnSpLocks/>
            <a:endCxn id="15" idx="1"/>
          </p:cNvCxnSpPr>
          <p:nvPr/>
        </p:nvCxnSpPr>
        <p:spPr>
          <a:xfrm flipV="1">
            <a:off x="9419147" y="3648682"/>
            <a:ext cx="378085" cy="557166"/>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958769"/>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F9269-C7F9-03C7-ACDA-0343B26D38E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1D7395-134D-6121-C985-BF96BC30924C}"/>
              </a:ext>
            </a:extLst>
          </p:cNvPr>
          <p:cNvSpPr>
            <a:spLocks noGrp="1"/>
          </p:cNvSpPr>
          <p:nvPr>
            <p:ph idx="1"/>
          </p:nvPr>
        </p:nvSpPr>
        <p:spPr/>
        <p:txBody>
          <a:bodyPr>
            <a:normAutofit fontScale="92500" lnSpcReduction="10000"/>
          </a:bodyPr>
          <a:lstStyle/>
          <a:p>
            <a:r>
              <a:rPr lang="en-US" dirty="0"/>
              <a:t>Build products and services to enhance cybersecurity</a:t>
            </a:r>
          </a:p>
          <a:p>
            <a:pPr lvl="1"/>
            <a:r>
              <a:rPr lang="en-US" dirty="0"/>
              <a:t>Usability is extremely important: May reduce security benefits to increase it!</a:t>
            </a:r>
          </a:p>
          <a:p>
            <a:r>
              <a:rPr lang="en-US" dirty="0"/>
              <a:t>Customer: Operators</a:t>
            </a:r>
          </a:p>
          <a:p>
            <a:pPr lvl="1"/>
            <a:r>
              <a:rPr lang="en-US" dirty="0"/>
              <a:t>Firewalls, EDR (Endpoint Detection and Response), email security, pen testing services, threat intelligence, …</a:t>
            </a:r>
          </a:p>
          <a:p>
            <a:r>
              <a:rPr lang="en-US" dirty="0"/>
              <a:t>Customer: Users</a:t>
            </a:r>
          </a:p>
          <a:p>
            <a:pPr lvl="1"/>
            <a:r>
              <a:rPr lang="en-US" dirty="0"/>
              <a:t>Password managers, antivirus, cloud-hosted encrypted backups, …</a:t>
            </a:r>
          </a:p>
          <a:p>
            <a:r>
              <a:rPr lang="en-US" dirty="0"/>
              <a:t>Customer: Builders</a:t>
            </a:r>
          </a:p>
          <a:p>
            <a:pPr lvl="1"/>
            <a:r>
              <a:rPr lang="en-US" dirty="0"/>
              <a:t>Code management, dependency tracking, code analysis, automated testing, … </a:t>
            </a:r>
          </a:p>
          <a:p>
            <a:r>
              <a:rPr lang="en-US" dirty="0"/>
              <a:t>Customer: Attacker (!!)</a:t>
            </a:r>
          </a:p>
          <a:p>
            <a:pPr lvl="1"/>
            <a:r>
              <a:rPr lang="en-US" dirty="0"/>
              <a:t>Use builder services (code analysis), learn from defenses (malware scans)</a:t>
            </a:r>
          </a:p>
        </p:txBody>
      </p:sp>
      <p:sp>
        <p:nvSpPr>
          <p:cNvPr id="4" name="TextBox 3">
            <a:extLst>
              <a:ext uri="{FF2B5EF4-FFF2-40B4-BE49-F238E27FC236}">
                <a16:creationId xmlns:a16="http://schemas.microsoft.com/office/drawing/2014/main" id="{592A6D46-263E-76FA-FB3B-C81C1BA2A405}"/>
              </a:ext>
            </a:extLst>
          </p:cNvPr>
          <p:cNvSpPr txBox="1"/>
          <p:nvPr/>
        </p:nvSpPr>
        <p:spPr>
          <a:xfrm>
            <a:off x="823452" y="568163"/>
            <a:ext cx="3792128" cy="830997"/>
          </a:xfrm>
          <a:prstGeom prst="rect">
            <a:avLst/>
          </a:prstGeom>
          <a:noFill/>
        </p:spPr>
        <p:txBody>
          <a:bodyPr wrap="none" rtlCol="0">
            <a:spAutoFit/>
          </a:bodyPr>
          <a:lstStyle/>
          <a:p>
            <a:r>
              <a:rPr lang="en-US" sz="4800" dirty="0"/>
              <a:t>Cyber Builders</a:t>
            </a:r>
          </a:p>
        </p:txBody>
      </p:sp>
    </p:spTree>
    <p:extLst>
      <p:ext uri="{BB962C8B-B14F-4D97-AF65-F5344CB8AC3E}">
        <p14:creationId xmlns:p14="http://schemas.microsoft.com/office/powerpoint/2010/main" val="40863606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ssolve">
                                      <p:cBhvr>
                                        <p:cTn id="23" dur="500"/>
                                        <p:tgtEl>
                                          <p:spTgt spid="3">
                                            <p:txEl>
                                              <p:pRg st="6" end="6"/>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dissolv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dissolve">
                                      <p:cBhvr>
                                        <p:cTn id="31" dur="500"/>
                                        <p:tgtEl>
                                          <p:spTgt spid="3">
                                            <p:txEl>
                                              <p:pRg st="8" end="8"/>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dissolv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985836-E17D-22CD-CD18-8BA3650167A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4557FCD-B30C-B057-87FA-5C673ECE4DBA}"/>
              </a:ext>
            </a:extLst>
          </p:cNvPr>
          <p:cNvSpPr>
            <a:spLocks noGrp="1"/>
          </p:cNvSpPr>
          <p:nvPr>
            <p:ph type="title"/>
          </p:nvPr>
        </p:nvSpPr>
        <p:spPr/>
        <p:txBody>
          <a:bodyPr/>
          <a:lstStyle/>
          <a:p>
            <a:r>
              <a:rPr lang="en-US" dirty="0"/>
              <a:t>Costs of cyber attacks: Ransomware</a:t>
            </a:r>
          </a:p>
        </p:txBody>
      </p:sp>
      <p:sp>
        <p:nvSpPr>
          <p:cNvPr id="23" name="Content Placeholder 22">
            <a:extLst>
              <a:ext uri="{FF2B5EF4-FFF2-40B4-BE49-F238E27FC236}">
                <a16:creationId xmlns:a16="http://schemas.microsoft.com/office/drawing/2014/main" id="{91C74750-1AA9-E9CD-CF81-FBD0FE8A7E63}"/>
              </a:ext>
            </a:extLst>
          </p:cNvPr>
          <p:cNvSpPr>
            <a:spLocks noGrp="1"/>
          </p:cNvSpPr>
          <p:nvPr>
            <p:ph idx="1"/>
          </p:nvPr>
        </p:nvSpPr>
        <p:spPr/>
        <p:txBody>
          <a:bodyPr/>
          <a:lstStyle/>
          <a:p>
            <a:r>
              <a:rPr lang="en-US" dirty="0"/>
              <a:t>Increasing number of incidents but reduced total </a:t>
            </a:r>
            <a:r>
              <a:rPr lang="en-US" dirty="0" err="1"/>
              <a:t>inmpact</a:t>
            </a:r>
            <a:endParaRPr lang="en-US" dirty="0"/>
          </a:p>
        </p:txBody>
      </p:sp>
      <p:pic>
        <p:nvPicPr>
          <p:cNvPr id="25" name="Picture 24">
            <a:extLst>
              <a:ext uri="{FF2B5EF4-FFF2-40B4-BE49-F238E27FC236}">
                <a16:creationId xmlns:a16="http://schemas.microsoft.com/office/drawing/2014/main" id="{6B13D7F5-812A-04CA-1D90-D156CF485C30}"/>
              </a:ext>
            </a:extLst>
          </p:cNvPr>
          <p:cNvPicPr>
            <a:picLocks noChangeAspect="1"/>
          </p:cNvPicPr>
          <p:nvPr/>
        </p:nvPicPr>
        <p:blipFill>
          <a:blip r:embed="rId3"/>
          <a:stretch>
            <a:fillRect/>
          </a:stretch>
        </p:blipFill>
        <p:spPr>
          <a:xfrm>
            <a:off x="710099" y="2873711"/>
            <a:ext cx="5257800" cy="3426659"/>
          </a:xfrm>
          <a:prstGeom prst="rect">
            <a:avLst/>
          </a:prstGeom>
        </p:spPr>
      </p:pic>
      <p:sp>
        <p:nvSpPr>
          <p:cNvPr id="26" name="TextBox 25">
            <a:extLst>
              <a:ext uri="{FF2B5EF4-FFF2-40B4-BE49-F238E27FC236}">
                <a16:creationId xmlns:a16="http://schemas.microsoft.com/office/drawing/2014/main" id="{4CCDC323-C220-D7F0-F850-B7DA1E57FCFE}"/>
              </a:ext>
            </a:extLst>
          </p:cNvPr>
          <p:cNvSpPr txBox="1"/>
          <p:nvPr/>
        </p:nvSpPr>
        <p:spPr>
          <a:xfrm>
            <a:off x="4448291" y="6300370"/>
            <a:ext cx="4404562" cy="369332"/>
          </a:xfrm>
          <a:prstGeom prst="rect">
            <a:avLst/>
          </a:prstGeom>
          <a:noFill/>
        </p:spPr>
        <p:txBody>
          <a:bodyPr wrap="square" rtlCol="0">
            <a:spAutoFit/>
          </a:bodyPr>
          <a:lstStyle/>
          <a:p>
            <a:r>
              <a:rPr lang="en-US" dirty="0"/>
              <a:t>Source: </a:t>
            </a:r>
            <a:r>
              <a:rPr lang="en-US" dirty="0" err="1"/>
              <a:t>Chainanalysis</a:t>
            </a:r>
            <a:r>
              <a:rPr lang="en-US" dirty="0"/>
              <a:t> 2025 report</a:t>
            </a:r>
          </a:p>
        </p:txBody>
      </p:sp>
      <p:pic>
        <p:nvPicPr>
          <p:cNvPr id="27" name="Picture 26">
            <a:extLst>
              <a:ext uri="{FF2B5EF4-FFF2-40B4-BE49-F238E27FC236}">
                <a16:creationId xmlns:a16="http://schemas.microsoft.com/office/drawing/2014/main" id="{416D3CE6-1C1E-177F-574A-B2FFFE7F5EF0}"/>
              </a:ext>
            </a:extLst>
          </p:cNvPr>
          <p:cNvPicPr>
            <a:picLocks noChangeAspect="1"/>
          </p:cNvPicPr>
          <p:nvPr/>
        </p:nvPicPr>
        <p:blipFill>
          <a:blip r:embed="rId4"/>
          <a:stretch>
            <a:fillRect/>
          </a:stretch>
        </p:blipFill>
        <p:spPr>
          <a:xfrm>
            <a:off x="6213307" y="2873711"/>
            <a:ext cx="5279093" cy="3426660"/>
          </a:xfrm>
          <a:prstGeom prst="rect">
            <a:avLst/>
          </a:prstGeom>
        </p:spPr>
      </p:pic>
    </p:spTree>
    <p:extLst>
      <p:ext uri="{BB962C8B-B14F-4D97-AF65-F5344CB8AC3E}">
        <p14:creationId xmlns:p14="http://schemas.microsoft.com/office/powerpoint/2010/main" val="121889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500"/>
                                        <p:tgtEl>
                                          <p:spTgt spid="26"/>
                                        </p:tgtEl>
                                      </p:cBhvr>
                                    </p:animEffect>
                                  </p:childTnLst>
                                </p:cTn>
                              </p:par>
                              <p:par>
                                <p:cTn id="11" presetID="22" presetClass="entr" presetSubtype="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34DA2-6083-B36C-BF41-E67FA6632F15}"/>
              </a:ext>
            </a:extLst>
          </p:cNvPr>
          <p:cNvSpPr>
            <a:spLocks noGrp="1"/>
          </p:cNvSpPr>
          <p:nvPr>
            <p:ph type="title"/>
          </p:nvPr>
        </p:nvSpPr>
        <p:spPr/>
        <p:txBody>
          <a:bodyPr/>
          <a:lstStyle/>
          <a:p>
            <a:r>
              <a:rPr lang="en-US" dirty="0"/>
              <a:t>For Operators: Key technologies and activities</a:t>
            </a:r>
          </a:p>
        </p:txBody>
      </p:sp>
      <p:sp>
        <p:nvSpPr>
          <p:cNvPr id="3" name="Content Placeholder 2">
            <a:extLst>
              <a:ext uri="{FF2B5EF4-FFF2-40B4-BE49-F238E27FC236}">
                <a16:creationId xmlns:a16="http://schemas.microsoft.com/office/drawing/2014/main" id="{4147C8E9-DEA1-17DC-CC59-A47202D6DA5C}"/>
              </a:ext>
            </a:extLst>
          </p:cNvPr>
          <p:cNvSpPr>
            <a:spLocks noGrp="1"/>
          </p:cNvSpPr>
          <p:nvPr>
            <p:ph idx="1"/>
          </p:nvPr>
        </p:nvSpPr>
        <p:spPr/>
        <p:txBody>
          <a:bodyPr>
            <a:normAutofit/>
          </a:bodyPr>
          <a:lstStyle/>
          <a:p>
            <a:r>
              <a:rPr lang="en-US" dirty="0"/>
              <a:t>Preventing and detecting attacks</a:t>
            </a:r>
          </a:p>
          <a:p>
            <a:pPr lvl="1"/>
            <a:r>
              <a:rPr lang="en-US" dirty="0"/>
              <a:t>Antivirus</a:t>
            </a:r>
          </a:p>
          <a:p>
            <a:pPr lvl="1"/>
            <a:r>
              <a:rPr lang="en-US" dirty="0"/>
              <a:t>Firewalls</a:t>
            </a:r>
          </a:p>
          <a:p>
            <a:pPr lvl="1"/>
            <a:r>
              <a:rPr lang="en-US" dirty="0"/>
              <a:t>Host-based intrusion detection/prevention (HIDS/HIPS)</a:t>
            </a:r>
          </a:p>
          <a:p>
            <a:pPr lvl="1"/>
            <a:r>
              <a:rPr lang="en-US" dirty="0"/>
              <a:t>Endpoint detection and response (EDR)</a:t>
            </a:r>
          </a:p>
          <a:p>
            <a:pPr lvl="1"/>
            <a:r>
              <a:rPr lang="en-US" dirty="0"/>
              <a:t>Security Information and Event Management (SIEM)</a:t>
            </a:r>
          </a:p>
          <a:p>
            <a:r>
              <a:rPr lang="en-US" dirty="0"/>
              <a:t>Mitigating effects of an attack</a:t>
            </a:r>
          </a:p>
          <a:p>
            <a:pPr lvl="1"/>
            <a:r>
              <a:rPr lang="en-US" dirty="0"/>
              <a:t>Containerization, cloud backups, MAC</a:t>
            </a:r>
          </a:p>
          <a:p>
            <a:r>
              <a:rPr lang="en-US" dirty="0"/>
              <a:t>Threat intelligence: leverage security researchers, CERTs and ISACs, media/journalists</a:t>
            </a:r>
          </a:p>
          <a:p>
            <a:endParaRPr lang="en-US" dirty="0"/>
          </a:p>
          <a:p>
            <a:endParaRPr lang="en-US" dirty="0"/>
          </a:p>
          <a:p>
            <a:pPr lvl="1"/>
            <a:endParaRPr lang="en-US" dirty="0"/>
          </a:p>
        </p:txBody>
      </p:sp>
    </p:spTree>
    <p:extLst>
      <p:ext uri="{BB962C8B-B14F-4D97-AF65-F5344CB8AC3E}">
        <p14:creationId xmlns:p14="http://schemas.microsoft.com/office/powerpoint/2010/main" val="27859237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dissolv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65BB3-0812-5996-5DD8-6F232129843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57ACAF1-DE4F-5275-FD76-AFD9C6249977}"/>
              </a:ext>
            </a:extLst>
          </p:cNvPr>
          <p:cNvSpPr>
            <a:spLocks noGrp="1"/>
          </p:cNvSpPr>
          <p:nvPr>
            <p:ph type="title"/>
          </p:nvPr>
        </p:nvSpPr>
        <p:spPr/>
        <p:txBody>
          <a:bodyPr/>
          <a:lstStyle/>
          <a:p>
            <a:r>
              <a:rPr lang="en-US" dirty="0"/>
              <a:t>For Users: Password managers</a:t>
            </a:r>
          </a:p>
        </p:txBody>
      </p:sp>
      <p:sp>
        <p:nvSpPr>
          <p:cNvPr id="7" name="Content Placeholder 6">
            <a:extLst>
              <a:ext uri="{FF2B5EF4-FFF2-40B4-BE49-F238E27FC236}">
                <a16:creationId xmlns:a16="http://schemas.microsoft.com/office/drawing/2014/main" id="{AC058C39-AB8F-6825-9B1F-16698B5788A9}"/>
              </a:ext>
            </a:extLst>
          </p:cNvPr>
          <p:cNvSpPr>
            <a:spLocks noGrp="1"/>
          </p:cNvSpPr>
          <p:nvPr>
            <p:ph idx="1"/>
          </p:nvPr>
        </p:nvSpPr>
        <p:spPr>
          <a:xfrm>
            <a:off x="838200" y="4572000"/>
            <a:ext cx="10515600" cy="1604962"/>
          </a:xfrm>
        </p:spPr>
        <p:txBody>
          <a:bodyPr/>
          <a:lstStyle/>
          <a:p>
            <a:r>
              <a:rPr lang="en-US" dirty="0"/>
              <a:t>Password </a:t>
            </a:r>
            <a:r>
              <a:rPr lang="en-US" b="1" dirty="0"/>
              <a:t>creation</a:t>
            </a:r>
            <a:r>
              <a:rPr lang="en-US" dirty="0"/>
              <a:t> – with algorithm, by hand, using service, ...</a:t>
            </a:r>
          </a:p>
          <a:p>
            <a:r>
              <a:rPr lang="en-US" dirty="0"/>
              <a:t>Password </a:t>
            </a:r>
            <a:r>
              <a:rPr lang="en-US" b="1" dirty="0"/>
              <a:t>storage</a:t>
            </a:r>
            <a:r>
              <a:rPr lang="en-US" dirty="0"/>
              <a:t> – memorized, in file, in service, …</a:t>
            </a:r>
          </a:p>
          <a:p>
            <a:r>
              <a:rPr lang="en-US" dirty="0"/>
              <a:t>Password </a:t>
            </a:r>
            <a:r>
              <a:rPr lang="en-US" b="1" dirty="0"/>
              <a:t>entry</a:t>
            </a:r>
            <a:r>
              <a:rPr lang="en-US" dirty="0"/>
              <a:t> – typed, </a:t>
            </a:r>
            <a:r>
              <a:rPr lang="en-US" dirty="0" err="1"/>
              <a:t>cut&amp;paste</a:t>
            </a:r>
            <a:r>
              <a:rPr lang="en-US" dirty="0"/>
              <a:t>, auto-filled, …</a:t>
            </a:r>
          </a:p>
        </p:txBody>
      </p:sp>
      <p:pic>
        <p:nvPicPr>
          <p:cNvPr id="5" name="Picture 4">
            <a:extLst>
              <a:ext uri="{FF2B5EF4-FFF2-40B4-BE49-F238E27FC236}">
                <a16:creationId xmlns:a16="http://schemas.microsoft.com/office/drawing/2014/main" id="{BC33BCC6-2D4C-DD00-B4EF-3718BE7245C1}"/>
              </a:ext>
            </a:extLst>
          </p:cNvPr>
          <p:cNvPicPr>
            <a:picLocks noChangeAspect="1"/>
          </p:cNvPicPr>
          <p:nvPr/>
        </p:nvPicPr>
        <p:blipFill>
          <a:blip r:embed="rId3"/>
          <a:stretch>
            <a:fillRect/>
          </a:stretch>
        </p:blipFill>
        <p:spPr>
          <a:xfrm>
            <a:off x="838200" y="1825625"/>
            <a:ext cx="10515600" cy="2170438"/>
          </a:xfrm>
          <a:prstGeom prst="rect">
            <a:avLst/>
          </a:prstGeom>
        </p:spPr>
      </p:pic>
      <p:sp>
        <p:nvSpPr>
          <p:cNvPr id="2" name="Rectangle 1">
            <a:extLst>
              <a:ext uri="{FF2B5EF4-FFF2-40B4-BE49-F238E27FC236}">
                <a16:creationId xmlns:a16="http://schemas.microsoft.com/office/drawing/2014/main" id="{17B8B55D-42C1-6403-C238-3BC15856EE69}"/>
              </a:ext>
            </a:extLst>
          </p:cNvPr>
          <p:cNvSpPr/>
          <p:nvPr/>
        </p:nvSpPr>
        <p:spPr>
          <a:xfrm>
            <a:off x="3060441" y="1750980"/>
            <a:ext cx="2705877" cy="189369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C08ADF-D963-6202-C380-91391441CF45}"/>
              </a:ext>
            </a:extLst>
          </p:cNvPr>
          <p:cNvSpPr/>
          <p:nvPr/>
        </p:nvSpPr>
        <p:spPr>
          <a:xfrm>
            <a:off x="5766318" y="1765333"/>
            <a:ext cx="2705877" cy="189369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BDD65DD-59EC-A16B-226C-4B8B905721DC}"/>
              </a:ext>
            </a:extLst>
          </p:cNvPr>
          <p:cNvPicPr>
            <a:picLocks noChangeAspect="1"/>
          </p:cNvPicPr>
          <p:nvPr/>
        </p:nvPicPr>
        <p:blipFill>
          <a:blip r:embed="rId4"/>
          <a:stretch>
            <a:fillRect/>
          </a:stretch>
        </p:blipFill>
        <p:spPr>
          <a:xfrm>
            <a:off x="10032188" y="4294832"/>
            <a:ext cx="2159812" cy="2563168"/>
          </a:xfrm>
          <a:prstGeom prst="rect">
            <a:avLst/>
          </a:prstGeom>
        </p:spPr>
      </p:pic>
    </p:spTree>
    <p:extLst>
      <p:ext uri="{BB962C8B-B14F-4D97-AF65-F5344CB8AC3E}">
        <p14:creationId xmlns:p14="http://schemas.microsoft.com/office/powerpoint/2010/main" val="27110609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dissolve">
                                      <p:cBhvr>
                                        <p:cTn id="15" dur="500"/>
                                        <p:tgtEl>
                                          <p:spTgt spid="7">
                                            <p:txEl>
                                              <p:pRg st="1" end="1"/>
                                            </p:txEl>
                                          </p:spTgt>
                                        </p:tgtEl>
                                      </p:cBhvr>
                                    </p:animEffect>
                                  </p:childTnLst>
                                </p:cTn>
                              </p:par>
                              <p:par>
                                <p:cTn id="16" presetID="0" presetClass="path" presetSubtype="0" accel="50000" decel="50000" fill="hold" grpId="1" nodeType="withEffect">
                                  <p:stCondLst>
                                    <p:cond delay="0"/>
                                  </p:stCondLst>
                                  <p:childTnLst>
                                    <p:animMotion origin="layout" path="M 0 0 L 0.22812 0 " pathEditMode="relative" ptsTypes="AA">
                                      <p:cBhvr>
                                        <p:cTn id="17" dur="2000" fill="hold"/>
                                        <p:tgtEl>
                                          <p:spTgt spid="2"/>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par>
                                <p:cTn id="23" presetID="9" presetClass="exit" presetSubtype="0" fill="hold" grpId="2" nodeType="withEffect">
                                  <p:stCondLst>
                                    <p:cond delay="0"/>
                                  </p:stCondLst>
                                  <p:childTnLst>
                                    <p:animEffect transition="out" filter="dissolv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9"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par>
                                <p:cTn id="29" presetID="0" presetClass="path" presetSubtype="0" accel="50000" decel="50000" fill="hold" grpId="1" nodeType="withEffect">
                                  <p:stCondLst>
                                    <p:cond delay="0"/>
                                  </p:stCondLst>
                                  <p:childTnLst>
                                    <p:animMotion origin="layout" path="M -4.16667E-6 -3.7037E-7 L 0.22813 -3.7037E-7 " pathEditMode="relative" rAng="0" ptsTypes="AA">
                                      <p:cBhvr>
                                        <p:cTn id="30" dur="2000" fill="hold"/>
                                        <p:tgtEl>
                                          <p:spTgt spid="3"/>
                                        </p:tgtEl>
                                        <p:attrNameLst>
                                          <p:attrName>ppt_x</p:attrName>
                                          <p:attrName>ppt_y</p:attrName>
                                        </p:attrNameLst>
                                      </p:cBhvr>
                                      <p:rCtr x="114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 grpId="0" animBg="1"/>
      <p:bldP spid="2" grpId="1" animBg="1"/>
      <p:bldP spid="2" grpId="2" animBg="1"/>
      <p:bldP spid="3" grpId="0" animBg="1"/>
      <p:bldP spid="3"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01B6C-D2A2-D977-4B00-F216DEA65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77547-7C0B-0CC8-174F-5EB1D54AD753}"/>
              </a:ext>
            </a:extLst>
          </p:cNvPr>
          <p:cNvSpPr>
            <a:spLocks noGrp="1"/>
          </p:cNvSpPr>
          <p:nvPr>
            <p:ph type="title"/>
          </p:nvPr>
        </p:nvSpPr>
        <p:spPr/>
        <p:txBody>
          <a:bodyPr/>
          <a:lstStyle/>
          <a:p>
            <a:r>
              <a:rPr lang="en-US" dirty="0"/>
              <a:t>Study: Password managers may not help!</a:t>
            </a:r>
          </a:p>
        </p:txBody>
      </p:sp>
      <p:sp>
        <p:nvSpPr>
          <p:cNvPr id="6" name="Content Placeholder 5">
            <a:extLst>
              <a:ext uri="{FF2B5EF4-FFF2-40B4-BE49-F238E27FC236}">
                <a16:creationId xmlns:a16="http://schemas.microsoft.com/office/drawing/2014/main" id="{B5BE71C0-A015-CFD9-AF07-97824F4AC355}"/>
              </a:ext>
            </a:extLst>
          </p:cNvPr>
          <p:cNvSpPr>
            <a:spLocks noGrp="1"/>
          </p:cNvSpPr>
          <p:nvPr>
            <p:ph idx="1"/>
          </p:nvPr>
        </p:nvSpPr>
        <p:spPr>
          <a:xfrm>
            <a:off x="6301408" y="1825625"/>
            <a:ext cx="5300750" cy="4351338"/>
          </a:xfrm>
        </p:spPr>
        <p:txBody>
          <a:bodyPr>
            <a:normAutofit fontScale="92500" lnSpcReduction="20000"/>
          </a:bodyPr>
          <a:lstStyle/>
          <a:p>
            <a:r>
              <a:rPr lang="en-US" dirty="0"/>
              <a:t>Reuse was significantly influenced by the entry method of the password</a:t>
            </a:r>
          </a:p>
          <a:p>
            <a:pPr lvl="1"/>
            <a:r>
              <a:rPr lang="en-US" dirty="0"/>
              <a:t>Odds for reuse were 2.85 times </a:t>
            </a:r>
            <a:r>
              <a:rPr lang="en-US" i="1" dirty="0"/>
              <a:t>lower</a:t>
            </a:r>
            <a:r>
              <a:rPr lang="en-US" dirty="0"/>
              <a:t> by LastPass, 14.29 times lower if C&amp;P</a:t>
            </a:r>
          </a:p>
          <a:p>
            <a:pPr lvl="1"/>
            <a:r>
              <a:rPr lang="en-US" dirty="0"/>
              <a:t>odds for reuse were 1.65 times </a:t>
            </a:r>
            <a:r>
              <a:rPr lang="en-US" i="1" dirty="0"/>
              <a:t>higher</a:t>
            </a:r>
            <a:r>
              <a:rPr lang="en-US" dirty="0"/>
              <a:t> by Chrome auto-fill</a:t>
            </a:r>
          </a:p>
          <a:p>
            <a:r>
              <a:rPr lang="en-US" dirty="0"/>
              <a:t>Creation by </a:t>
            </a:r>
            <a:r>
              <a:rPr lang="en-US" dirty="0" err="1"/>
              <a:t>alg</a:t>
            </a:r>
            <a:r>
              <a:rPr lang="en-US" dirty="0"/>
              <a:t>: odds of non-reuse 3.70 times higher</a:t>
            </a:r>
          </a:p>
          <a:p>
            <a:r>
              <a:rPr lang="en-US" dirty="0"/>
              <a:t>More passwords </a:t>
            </a:r>
            <a:r>
              <a:rPr lang="en-US" dirty="0">
                <a:sym typeface="Wingdings" pitchFamily="2" charset="2"/>
              </a:rPr>
              <a:t> </a:t>
            </a:r>
            <a:br>
              <a:rPr lang="en-US" dirty="0">
                <a:sym typeface="Wingdings" pitchFamily="2" charset="2"/>
              </a:rPr>
            </a:br>
            <a:r>
              <a:rPr lang="en-US" dirty="0">
                <a:sym typeface="Wingdings" pitchFamily="2" charset="2"/>
              </a:rPr>
              <a:t>greater odds of reuse</a:t>
            </a:r>
          </a:p>
          <a:p>
            <a:r>
              <a:rPr lang="en-US" dirty="0"/>
              <a:t>Higher-value website </a:t>
            </a:r>
            <a:r>
              <a:rPr lang="en-US" dirty="0">
                <a:sym typeface="Wingdings" pitchFamily="2" charset="2"/>
              </a:rPr>
              <a:t></a:t>
            </a:r>
            <a:br>
              <a:rPr lang="en-US" dirty="0">
                <a:sym typeface="Wingdings" pitchFamily="2" charset="2"/>
              </a:rPr>
            </a:br>
            <a:r>
              <a:rPr lang="en-US" dirty="0">
                <a:sym typeface="Wingdings" pitchFamily="2" charset="2"/>
              </a:rPr>
              <a:t>lower odds of reuse</a:t>
            </a:r>
            <a:endParaRPr lang="en-US" dirty="0"/>
          </a:p>
        </p:txBody>
      </p:sp>
      <p:pic>
        <p:nvPicPr>
          <p:cNvPr id="4" name="Picture 3">
            <a:extLst>
              <a:ext uri="{FF2B5EF4-FFF2-40B4-BE49-F238E27FC236}">
                <a16:creationId xmlns:a16="http://schemas.microsoft.com/office/drawing/2014/main" id="{9D83BA64-A279-A188-5E0B-92EC64A3ABE1}"/>
              </a:ext>
            </a:extLst>
          </p:cNvPr>
          <p:cNvPicPr>
            <a:picLocks noChangeAspect="1"/>
          </p:cNvPicPr>
          <p:nvPr/>
        </p:nvPicPr>
        <p:blipFill>
          <a:blip r:embed="rId3"/>
          <a:stretch>
            <a:fillRect/>
          </a:stretch>
        </p:blipFill>
        <p:spPr>
          <a:xfrm>
            <a:off x="589842" y="1690688"/>
            <a:ext cx="5506158" cy="4444730"/>
          </a:xfrm>
          <a:prstGeom prst="rect">
            <a:avLst/>
          </a:prstGeom>
        </p:spPr>
      </p:pic>
      <p:pic>
        <p:nvPicPr>
          <p:cNvPr id="3" name="Picture 2">
            <a:extLst>
              <a:ext uri="{FF2B5EF4-FFF2-40B4-BE49-F238E27FC236}">
                <a16:creationId xmlns:a16="http://schemas.microsoft.com/office/drawing/2014/main" id="{C678F521-3762-64EF-AF2E-8F676A4567E0}"/>
              </a:ext>
            </a:extLst>
          </p:cNvPr>
          <p:cNvPicPr>
            <a:picLocks noChangeAspect="1"/>
          </p:cNvPicPr>
          <p:nvPr/>
        </p:nvPicPr>
        <p:blipFill>
          <a:blip r:embed="rId4"/>
          <a:stretch>
            <a:fillRect/>
          </a:stretch>
        </p:blipFill>
        <p:spPr>
          <a:xfrm>
            <a:off x="10032188" y="4294832"/>
            <a:ext cx="2159812" cy="2563168"/>
          </a:xfrm>
          <a:prstGeom prst="rect">
            <a:avLst/>
          </a:prstGeom>
        </p:spPr>
      </p:pic>
    </p:spTree>
    <p:extLst>
      <p:ext uri="{BB962C8B-B14F-4D97-AF65-F5344CB8AC3E}">
        <p14:creationId xmlns:p14="http://schemas.microsoft.com/office/powerpoint/2010/main" val="327501742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85BDF-6A57-E370-FC1D-B9D5D419EF32}"/>
              </a:ext>
            </a:extLst>
          </p:cNvPr>
          <p:cNvSpPr>
            <a:spLocks noGrp="1"/>
          </p:cNvSpPr>
          <p:nvPr>
            <p:ph type="title"/>
          </p:nvPr>
        </p:nvSpPr>
        <p:spPr/>
        <p:txBody>
          <a:bodyPr/>
          <a:lstStyle/>
          <a:p>
            <a:r>
              <a:rPr lang="en-US" dirty="0"/>
              <a:t>For Builders: Safe PLs, </a:t>
            </a:r>
            <a:r>
              <a:rPr lang="en-US" dirty="0" err="1"/>
              <a:t>fuzzers</a:t>
            </a:r>
            <a:r>
              <a:rPr lang="en-US" dirty="0"/>
              <a:t>, analyzers, …</a:t>
            </a:r>
          </a:p>
        </p:txBody>
      </p:sp>
      <p:pic>
        <p:nvPicPr>
          <p:cNvPr id="4" name="Picture 3">
            <a:extLst>
              <a:ext uri="{FF2B5EF4-FFF2-40B4-BE49-F238E27FC236}">
                <a16:creationId xmlns:a16="http://schemas.microsoft.com/office/drawing/2014/main" id="{7FC41539-164B-291C-EA5F-6F24DEC15C14}"/>
              </a:ext>
            </a:extLst>
          </p:cNvPr>
          <p:cNvPicPr>
            <a:picLocks noChangeAspect="1"/>
          </p:cNvPicPr>
          <p:nvPr/>
        </p:nvPicPr>
        <p:blipFill>
          <a:blip r:embed="rId3"/>
          <a:stretch>
            <a:fillRect/>
          </a:stretch>
        </p:blipFill>
        <p:spPr>
          <a:xfrm>
            <a:off x="3386837" y="1976280"/>
            <a:ext cx="4474429" cy="3403087"/>
          </a:xfrm>
          <a:prstGeom prst="rect">
            <a:avLst/>
          </a:prstGeom>
        </p:spPr>
      </p:pic>
      <p:pic>
        <p:nvPicPr>
          <p:cNvPr id="5" name="Picture 4">
            <a:extLst>
              <a:ext uri="{FF2B5EF4-FFF2-40B4-BE49-F238E27FC236}">
                <a16:creationId xmlns:a16="http://schemas.microsoft.com/office/drawing/2014/main" id="{C6FAA001-9CF8-507A-3EC7-16AE523543D6}"/>
              </a:ext>
            </a:extLst>
          </p:cNvPr>
          <p:cNvPicPr>
            <a:picLocks noChangeAspect="1"/>
          </p:cNvPicPr>
          <p:nvPr/>
        </p:nvPicPr>
        <p:blipFill>
          <a:blip r:embed="rId4"/>
          <a:stretch>
            <a:fillRect/>
          </a:stretch>
        </p:blipFill>
        <p:spPr>
          <a:xfrm>
            <a:off x="8028481" y="1799304"/>
            <a:ext cx="3735815" cy="4277029"/>
          </a:xfrm>
          <a:prstGeom prst="rect">
            <a:avLst/>
          </a:prstGeom>
        </p:spPr>
      </p:pic>
      <p:pic>
        <p:nvPicPr>
          <p:cNvPr id="6" name="Picture 5">
            <a:extLst>
              <a:ext uri="{FF2B5EF4-FFF2-40B4-BE49-F238E27FC236}">
                <a16:creationId xmlns:a16="http://schemas.microsoft.com/office/drawing/2014/main" id="{BEB55C1B-B313-1176-45B7-27BF010F3C77}"/>
              </a:ext>
            </a:extLst>
          </p:cNvPr>
          <p:cNvPicPr>
            <a:picLocks noChangeAspect="1"/>
          </p:cNvPicPr>
          <p:nvPr/>
        </p:nvPicPr>
        <p:blipFill>
          <a:blip r:embed="rId5"/>
          <a:stretch>
            <a:fillRect/>
          </a:stretch>
        </p:blipFill>
        <p:spPr>
          <a:xfrm>
            <a:off x="838200" y="1799304"/>
            <a:ext cx="1986186" cy="1325563"/>
          </a:xfrm>
          <a:prstGeom prst="rect">
            <a:avLst/>
          </a:prstGeom>
        </p:spPr>
      </p:pic>
      <p:pic>
        <p:nvPicPr>
          <p:cNvPr id="3076" name="Picture 4">
            <a:extLst>
              <a:ext uri="{FF2B5EF4-FFF2-40B4-BE49-F238E27FC236}">
                <a16:creationId xmlns:a16="http://schemas.microsoft.com/office/drawing/2014/main" id="{CADA1883-39ED-F788-C4D7-D41D4FEB9C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930" y="3429000"/>
            <a:ext cx="2396682" cy="9546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1C84951-F475-3547-4C32-EEAC3E364C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2347" y="4687811"/>
            <a:ext cx="1237891" cy="87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3547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dissolve">
                                      <p:cBhvr>
                                        <p:cTn id="10" dur="500"/>
                                        <p:tgtEl>
                                          <p:spTgt spid="3076"/>
                                        </p:tgtEl>
                                      </p:cBhvr>
                                    </p:animEffect>
                                  </p:childTnLst>
                                </p:cTn>
                              </p:par>
                              <p:par>
                                <p:cTn id="11" presetID="9" presetClass="entr" presetSubtype="0"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dissolve">
                                      <p:cBhvr>
                                        <p:cTn id="13" dur="500"/>
                                        <p:tgtEl>
                                          <p:spTgt spid="307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 calcmode="lin" valueType="num">
                                      <p:cBhvr>
                                        <p:cTn id="26" dur="500" fill="hold"/>
                                        <p:tgtEl>
                                          <p:spTgt spid="5"/>
                                        </p:tgtEl>
                                        <p:attrNameLst>
                                          <p:attrName>style.rotation</p:attrName>
                                        </p:attrNameLst>
                                      </p:cBhvr>
                                      <p:tavLst>
                                        <p:tav tm="0">
                                          <p:val>
                                            <p:fltVal val="360"/>
                                          </p:val>
                                        </p:tav>
                                        <p:tav tm="100000">
                                          <p:val>
                                            <p:fltVal val="0"/>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C8EA9-106E-4C64-DBA5-A97607E9B6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F78F6-04F7-DB3F-3439-01F6AFD27F46}"/>
              </a:ext>
            </a:extLst>
          </p:cNvPr>
          <p:cNvSpPr>
            <a:spLocks noGrp="1"/>
          </p:cNvSpPr>
          <p:nvPr>
            <p:ph type="title"/>
          </p:nvPr>
        </p:nvSpPr>
        <p:spPr/>
        <p:txBody>
          <a:bodyPr/>
          <a:lstStyle/>
          <a:p>
            <a:r>
              <a:rPr lang="en-US" dirty="0"/>
              <a:t>OSS-Fuzz</a:t>
            </a:r>
          </a:p>
        </p:txBody>
      </p:sp>
      <p:pic>
        <p:nvPicPr>
          <p:cNvPr id="4" name="Picture 3">
            <a:extLst>
              <a:ext uri="{FF2B5EF4-FFF2-40B4-BE49-F238E27FC236}">
                <a16:creationId xmlns:a16="http://schemas.microsoft.com/office/drawing/2014/main" id="{F90C34A8-E2F7-76DB-4A84-96E2E42DBC51}"/>
              </a:ext>
            </a:extLst>
          </p:cNvPr>
          <p:cNvPicPr>
            <a:picLocks noChangeAspect="1"/>
          </p:cNvPicPr>
          <p:nvPr/>
        </p:nvPicPr>
        <p:blipFill>
          <a:blip r:embed="rId2"/>
          <a:stretch>
            <a:fillRect/>
          </a:stretch>
        </p:blipFill>
        <p:spPr>
          <a:xfrm>
            <a:off x="5036457" y="0"/>
            <a:ext cx="7155543" cy="6858000"/>
          </a:xfrm>
          <a:prstGeom prst="rect">
            <a:avLst/>
          </a:prstGeom>
        </p:spPr>
      </p:pic>
      <p:pic>
        <p:nvPicPr>
          <p:cNvPr id="5" name="Picture 4">
            <a:extLst>
              <a:ext uri="{FF2B5EF4-FFF2-40B4-BE49-F238E27FC236}">
                <a16:creationId xmlns:a16="http://schemas.microsoft.com/office/drawing/2014/main" id="{E45B9E54-EEC5-5511-DBF0-CF3986410121}"/>
              </a:ext>
            </a:extLst>
          </p:cNvPr>
          <p:cNvPicPr>
            <a:picLocks noChangeAspect="1"/>
          </p:cNvPicPr>
          <p:nvPr/>
        </p:nvPicPr>
        <p:blipFill>
          <a:blip r:embed="rId3"/>
          <a:stretch>
            <a:fillRect/>
          </a:stretch>
        </p:blipFill>
        <p:spPr>
          <a:xfrm>
            <a:off x="163109" y="1552372"/>
            <a:ext cx="5548440" cy="5169563"/>
          </a:xfrm>
          <a:prstGeom prst="rect">
            <a:avLst/>
          </a:prstGeom>
        </p:spPr>
      </p:pic>
    </p:spTree>
    <p:extLst>
      <p:ext uri="{BB962C8B-B14F-4D97-AF65-F5344CB8AC3E}">
        <p14:creationId xmlns:p14="http://schemas.microsoft.com/office/powerpoint/2010/main" val="297847924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397F-30E5-BE77-6CCE-16983FD5AE4F}"/>
              </a:ext>
            </a:extLst>
          </p:cNvPr>
          <p:cNvSpPr>
            <a:spLocks noGrp="1"/>
          </p:cNvSpPr>
          <p:nvPr>
            <p:ph type="title"/>
          </p:nvPr>
        </p:nvSpPr>
        <p:spPr/>
        <p:txBody>
          <a:bodyPr/>
          <a:lstStyle/>
          <a:p>
            <a:r>
              <a:rPr lang="en-US" dirty="0"/>
              <a:t>LLMs and GenAI: Game changers</a:t>
            </a:r>
          </a:p>
        </p:txBody>
      </p:sp>
      <p:pic>
        <p:nvPicPr>
          <p:cNvPr id="3" name="Picture 2">
            <a:extLst>
              <a:ext uri="{FF2B5EF4-FFF2-40B4-BE49-F238E27FC236}">
                <a16:creationId xmlns:a16="http://schemas.microsoft.com/office/drawing/2014/main" id="{7A64D1DF-5AE3-7F57-7E86-83B6FD4E23B6}"/>
              </a:ext>
            </a:extLst>
          </p:cNvPr>
          <p:cNvPicPr>
            <a:picLocks noChangeAspect="1"/>
          </p:cNvPicPr>
          <p:nvPr/>
        </p:nvPicPr>
        <p:blipFill>
          <a:blip r:embed="rId2"/>
          <a:stretch>
            <a:fillRect/>
          </a:stretch>
        </p:blipFill>
        <p:spPr>
          <a:xfrm>
            <a:off x="249081" y="1559744"/>
            <a:ext cx="5642567" cy="4343794"/>
          </a:xfrm>
          <a:prstGeom prst="rect">
            <a:avLst/>
          </a:prstGeom>
        </p:spPr>
      </p:pic>
      <p:pic>
        <p:nvPicPr>
          <p:cNvPr id="4" name="Picture 3">
            <a:extLst>
              <a:ext uri="{FF2B5EF4-FFF2-40B4-BE49-F238E27FC236}">
                <a16:creationId xmlns:a16="http://schemas.microsoft.com/office/drawing/2014/main" id="{F26CAD35-BBAF-350C-FAD6-F7CB43826626}"/>
              </a:ext>
            </a:extLst>
          </p:cNvPr>
          <p:cNvPicPr>
            <a:picLocks noChangeAspect="1"/>
          </p:cNvPicPr>
          <p:nvPr/>
        </p:nvPicPr>
        <p:blipFill>
          <a:blip r:embed="rId3"/>
          <a:stretch>
            <a:fillRect/>
          </a:stretch>
        </p:blipFill>
        <p:spPr>
          <a:xfrm>
            <a:off x="6096000" y="1559744"/>
            <a:ext cx="5885019" cy="5076825"/>
          </a:xfrm>
          <a:prstGeom prst="rect">
            <a:avLst/>
          </a:prstGeom>
        </p:spPr>
      </p:pic>
    </p:spTree>
    <p:extLst>
      <p:ext uri="{BB962C8B-B14F-4D97-AF65-F5344CB8AC3E}">
        <p14:creationId xmlns:p14="http://schemas.microsoft.com/office/powerpoint/2010/main" val="2636299773"/>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442F-1ED4-2A2F-CB86-19F9B0C635E1}"/>
              </a:ext>
            </a:extLst>
          </p:cNvPr>
          <p:cNvSpPr>
            <a:spLocks noGrp="1"/>
          </p:cNvSpPr>
          <p:nvPr>
            <p:ph type="title"/>
          </p:nvPr>
        </p:nvSpPr>
        <p:spPr/>
        <p:txBody>
          <a:bodyPr/>
          <a:lstStyle/>
          <a:p>
            <a:r>
              <a:rPr lang="en-US" dirty="0"/>
              <a:t>A financially motivated attacker, today:</a:t>
            </a:r>
          </a:p>
        </p:txBody>
      </p:sp>
      <p:sp>
        <p:nvSpPr>
          <p:cNvPr id="3" name="Content Placeholder 2">
            <a:extLst>
              <a:ext uri="{FF2B5EF4-FFF2-40B4-BE49-F238E27FC236}">
                <a16:creationId xmlns:a16="http://schemas.microsoft.com/office/drawing/2014/main" id="{6492E3F6-83D2-8D33-E9CE-F1CF8BCF8C65}"/>
              </a:ext>
            </a:extLst>
          </p:cNvPr>
          <p:cNvSpPr>
            <a:spLocks noGrp="1"/>
          </p:cNvSpPr>
          <p:nvPr>
            <p:ph idx="1"/>
          </p:nvPr>
        </p:nvSpPr>
        <p:spPr/>
        <p:txBody>
          <a:bodyPr>
            <a:normAutofit/>
          </a:bodyPr>
          <a:lstStyle/>
          <a:p>
            <a:r>
              <a:rPr lang="en-US" dirty="0"/>
              <a:t>What platform should I target when developing a RCE exploit?</a:t>
            </a:r>
          </a:p>
          <a:p>
            <a:pPr lvl="1"/>
            <a:r>
              <a:rPr lang="en-US" dirty="0"/>
              <a:t>Answer #1: A highly used platform. The RCE is hard to develop, but I do it I can monetize it via ransomware on lots of users.</a:t>
            </a:r>
          </a:p>
          <a:p>
            <a:pPr lvl="1"/>
            <a:r>
              <a:rPr lang="en-US" dirty="0"/>
              <a:t>Answer #2: Many barely used platforms. The RCEs are easy to develop, which makes up them having fewer users.</a:t>
            </a:r>
          </a:p>
          <a:p>
            <a:r>
              <a:rPr lang="en-US" dirty="0"/>
              <a:t>Can I boost expected value by targeting attacks, e.g., not just doing generic ransomware?</a:t>
            </a:r>
          </a:p>
          <a:p>
            <a:pPr lvl="1"/>
            <a:r>
              <a:rPr lang="en-US" dirty="0"/>
              <a:t>Each user surely has things they are willing to pay more for!</a:t>
            </a:r>
          </a:p>
          <a:p>
            <a:r>
              <a:rPr lang="en-US" dirty="0"/>
              <a:t>In practice, it’s always answer #1 and ‘no’: even easy-to-develop RCEs have a high cost, and targeting attacks makes that cost higher.</a:t>
            </a:r>
          </a:p>
          <a:p>
            <a:endParaRPr lang="en-US" dirty="0"/>
          </a:p>
        </p:txBody>
      </p:sp>
    </p:spTree>
    <p:extLst>
      <p:ext uri="{BB962C8B-B14F-4D97-AF65-F5344CB8AC3E}">
        <p14:creationId xmlns:p14="http://schemas.microsoft.com/office/powerpoint/2010/main" val="268244861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6B308-D1AB-E5CD-7F92-9EE9BF93D1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48D31-BCEF-88F8-5D61-E91FDB8195B4}"/>
              </a:ext>
            </a:extLst>
          </p:cNvPr>
          <p:cNvSpPr>
            <a:spLocks noGrp="1"/>
          </p:cNvSpPr>
          <p:nvPr>
            <p:ph type="title"/>
          </p:nvPr>
        </p:nvSpPr>
        <p:spPr/>
        <p:txBody>
          <a:bodyPr/>
          <a:lstStyle/>
          <a:p>
            <a:r>
              <a:rPr lang="en-US" dirty="0"/>
              <a:t>Value proposition to attacker, with LLMs</a:t>
            </a:r>
          </a:p>
        </p:txBody>
      </p:sp>
      <p:sp>
        <p:nvSpPr>
          <p:cNvPr id="3" name="Content Placeholder 2">
            <a:extLst>
              <a:ext uri="{FF2B5EF4-FFF2-40B4-BE49-F238E27FC236}">
                <a16:creationId xmlns:a16="http://schemas.microsoft.com/office/drawing/2014/main" id="{B479CA69-EEEE-1A39-FDAC-61A19BE80864}"/>
              </a:ext>
            </a:extLst>
          </p:cNvPr>
          <p:cNvSpPr>
            <a:spLocks noGrp="1"/>
          </p:cNvSpPr>
          <p:nvPr>
            <p:ph idx="1"/>
          </p:nvPr>
        </p:nvSpPr>
        <p:spPr>
          <a:xfrm>
            <a:off x="838200" y="3786338"/>
            <a:ext cx="10515600" cy="2390625"/>
          </a:xfrm>
        </p:spPr>
        <p:txBody>
          <a:bodyPr>
            <a:normAutofit lnSpcReduction="10000"/>
          </a:bodyPr>
          <a:lstStyle/>
          <a:p>
            <a:pPr marL="0" indent="0">
              <a:buNone/>
            </a:pPr>
            <a:r>
              <a:rPr lang="en-US" dirty="0"/>
              <a:t>So, can we use LLMs to do any of the following?</a:t>
            </a:r>
          </a:p>
          <a:p>
            <a:r>
              <a:rPr lang="en-US" dirty="0"/>
              <a:t>Increase expected profit</a:t>
            </a:r>
          </a:p>
          <a:p>
            <a:r>
              <a:rPr lang="en-US" dirty="0"/>
              <a:t>Increase the number of expected users</a:t>
            </a:r>
          </a:p>
          <a:p>
            <a:r>
              <a:rPr lang="en-US" dirty="0"/>
              <a:t>Decrease the cost to find a vulnerability</a:t>
            </a:r>
          </a:p>
          <a:p>
            <a:r>
              <a:rPr lang="en-US" dirty="0"/>
              <a:t>Decrease the cost to develop an attack with it</a:t>
            </a:r>
          </a:p>
        </p:txBody>
      </p:sp>
      <p:sp>
        <p:nvSpPr>
          <p:cNvPr id="4" name="TextBox 3">
            <a:extLst>
              <a:ext uri="{FF2B5EF4-FFF2-40B4-BE49-F238E27FC236}">
                <a16:creationId xmlns:a16="http://schemas.microsoft.com/office/drawing/2014/main" id="{CDB9E443-D8D8-8D29-3D22-F2973674EB23}"/>
              </a:ext>
            </a:extLst>
          </p:cNvPr>
          <p:cNvSpPr txBox="1"/>
          <p:nvPr/>
        </p:nvSpPr>
        <p:spPr>
          <a:xfrm>
            <a:off x="1806973" y="2117556"/>
            <a:ext cx="8578054" cy="954107"/>
          </a:xfrm>
          <a:prstGeom prst="rect">
            <a:avLst/>
          </a:prstGeom>
          <a:noFill/>
        </p:spPr>
        <p:txBody>
          <a:bodyPr wrap="none" rtlCol="0">
            <a:spAutoFit/>
          </a:bodyPr>
          <a:lstStyle/>
          <a:p>
            <a:r>
              <a:rPr lang="en-US" sz="2800" dirty="0"/>
              <a:t>value 	= (profit per exploit) * (number impacted)</a:t>
            </a:r>
          </a:p>
          <a:p>
            <a:r>
              <a:rPr lang="en-US" sz="2800" dirty="0"/>
              <a:t>		- (cost to find vulnerability + cost to develop attack)</a:t>
            </a:r>
          </a:p>
        </p:txBody>
      </p:sp>
      <p:pic>
        <p:nvPicPr>
          <p:cNvPr id="5" name="Picture 4">
            <a:extLst>
              <a:ext uri="{FF2B5EF4-FFF2-40B4-BE49-F238E27FC236}">
                <a16:creationId xmlns:a16="http://schemas.microsoft.com/office/drawing/2014/main" id="{0EF16491-E180-2389-A5BF-1846C8B3A87A}"/>
              </a:ext>
            </a:extLst>
          </p:cNvPr>
          <p:cNvPicPr>
            <a:picLocks noChangeAspect="1"/>
          </p:cNvPicPr>
          <p:nvPr/>
        </p:nvPicPr>
        <p:blipFill>
          <a:blip r:embed="rId3"/>
          <a:stretch>
            <a:fillRect/>
          </a:stretch>
        </p:blipFill>
        <p:spPr>
          <a:xfrm>
            <a:off x="9822426" y="3973143"/>
            <a:ext cx="2369574" cy="2884857"/>
          </a:xfrm>
          <a:prstGeom prst="rect">
            <a:avLst/>
          </a:prstGeom>
        </p:spPr>
      </p:pic>
    </p:spTree>
    <p:extLst>
      <p:ext uri="{BB962C8B-B14F-4D97-AF65-F5344CB8AC3E}">
        <p14:creationId xmlns:p14="http://schemas.microsoft.com/office/powerpoint/2010/main" val="138717599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BAB3E-0139-BA0D-954B-8AC61A153D76}"/>
            </a:ext>
          </a:extLst>
        </p:cNvPr>
        <p:cNvGrpSpPr/>
        <p:nvPr/>
      </p:nvGrpSpPr>
      <p:grpSpPr>
        <a:xfrm>
          <a:off x="0" y="0"/>
          <a:ext cx="0" cy="0"/>
          <a:chOff x="0" y="0"/>
          <a:chExt cx="0" cy="0"/>
        </a:xfrm>
      </p:grpSpPr>
      <p:sp>
        <p:nvSpPr>
          <p:cNvPr id="455" name="TextBox 454">
            <a:extLst>
              <a:ext uri="{FF2B5EF4-FFF2-40B4-BE49-F238E27FC236}">
                <a16:creationId xmlns:a16="http://schemas.microsoft.com/office/drawing/2014/main" id="{E5B51651-05D6-7187-847D-542200B085D6}"/>
              </a:ext>
            </a:extLst>
          </p:cNvPr>
          <p:cNvSpPr txBox="1"/>
          <p:nvPr/>
        </p:nvSpPr>
        <p:spPr>
          <a:xfrm>
            <a:off x="2843057" y="569277"/>
            <a:ext cx="2684133" cy="830997"/>
          </a:xfrm>
          <a:prstGeom prst="rect">
            <a:avLst/>
          </a:prstGeom>
          <a:noFill/>
        </p:spPr>
        <p:txBody>
          <a:bodyPr wrap="none" rtlCol="0">
            <a:spAutoFit/>
          </a:bodyPr>
          <a:lstStyle/>
          <a:p>
            <a:r>
              <a:rPr lang="en-US" sz="4800" dirty="0"/>
              <a:t>Operators</a:t>
            </a:r>
          </a:p>
        </p:txBody>
      </p:sp>
      <p:sp>
        <p:nvSpPr>
          <p:cNvPr id="23" name="TextBox 22">
            <a:extLst>
              <a:ext uri="{FF2B5EF4-FFF2-40B4-BE49-F238E27FC236}">
                <a16:creationId xmlns:a16="http://schemas.microsoft.com/office/drawing/2014/main" id="{C1E717B0-B1E5-6DF0-205A-AD486F1F7111}"/>
              </a:ext>
            </a:extLst>
          </p:cNvPr>
          <p:cNvSpPr txBox="1"/>
          <p:nvPr/>
        </p:nvSpPr>
        <p:spPr>
          <a:xfrm>
            <a:off x="4851748" y="2580906"/>
            <a:ext cx="2488502" cy="830997"/>
          </a:xfrm>
          <a:prstGeom prst="rect">
            <a:avLst/>
          </a:prstGeom>
          <a:noFill/>
        </p:spPr>
        <p:txBody>
          <a:bodyPr wrap="none" rtlCol="0">
            <a:spAutoFit/>
          </a:bodyPr>
          <a:lstStyle/>
          <a:p>
            <a:r>
              <a:rPr lang="en-US" sz="4800" dirty="0">
                <a:solidFill>
                  <a:srgbClr val="FF0000"/>
                </a:solidFill>
              </a:rPr>
              <a:t>Attackers</a:t>
            </a:r>
          </a:p>
        </p:txBody>
      </p:sp>
      <p:sp>
        <p:nvSpPr>
          <p:cNvPr id="30" name="TextBox 29">
            <a:extLst>
              <a:ext uri="{FF2B5EF4-FFF2-40B4-BE49-F238E27FC236}">
                <a16:creationId xmlns:a16="http://schemas.microsoft.com/office/drawing/2014/main" id="{D9AABFD4-CF9E-8143-0276-7E408E4159ED}"/>
              </a:ext>
            </a:extLst>
          </p:cNvPr>
          <p:cNvSpPr txBox="1"/>
          <p:nvPr/>
        </p:nvSpPr>
        <p:spPr>
          <a:xfrm>
            <a:off x="2857311" y="3812398"/>
            <a:ext cx="2200346" cy="830997"/>
          </a:xfrm>
          <a:prstGeom prst="rect">
            <a:avLst/>
          </a:prstGeom>
          <a:noFill/>
        </p:spPr>
        <p:txBody>
          <a:bodyPr wrap="none" rtlCol="0">
            <a:spAutoFit/>
          </a:bodyPr>
          <a:lstStyle/>
          <a:p>
            <a:r>
              <a:rPr lang="en-US" sz="4800" dirty="0"/>
              <a:t>Builders</a:t>
            </a:r>
          </a:p>
        </p:txBody>
      </p:sp>
      <p:sp>
        <p:nvSpPr>
          <p:cNvPr id="37" name="TextBox 36">
            <a:extLst>
              <a:ext uri="{FF2B5EF4-FFF2-40B4-BE49-F238E27FC236}">
                <a16:creationId xmlns:a16="http://schemas.microsoft.com/office/drawing/2014/main" id="{19E358AF-2104-58AF-6F12-D488A8CA4791}"/>
              </a:ext>
            </a:extLst>
          </p:cNvPr>
          <p:cNvSpPr txBox="1"/>
          <p:nvPr/>
        </p:nvSpPr>
        <p:spPr>
          <a:xfrm>
            <a:off x="2833686" y="4492690"/>
            <a:ext cx="3792128" cy="830997"/>
          </a:xfrm>
          <a:prstGeom prst="rect">
            <a:avLst/>
          </a:prstGeom>
          <a:noFill/>
        </p:spPr>
        <p:txBody>
          <a:bodyPr wrap="none" rtlCol="0">
            <a:spAutoFit/>
          </a:bodyPr>
          <a:lstStyle/>
          <a:p>
            <a:r>
              <a:rPr lang="en-US" sz="4800" dirty="0"/>
              <a:t>Cyber Builders</a:t>
            </a:r>
          </a:p>
        </p:txBody>
      </p:sp>
      <p:sp>
        <p:nvSpPr>
          <p:cNvPr id="42" name="TextBox 41">
            <a:extLst>
              <a:ext uri="{FF2B5EF4-FFF2-40B4-BE49-F238E27FC236}">
                <a16:creationId xmlns:a16="http://schemas.microsoft.com/office/drawing/2014/main" id="{8F8702A0-A7A2-1B66-EA7D-81A588B941ED}"/>
              </a:ext>
            </a:extLst>
          </p:cNvPr>
          <p:cNvSpPr txBox="1"/>
          <p:nvPr/>
        </p:nvSpPr>
        <p:spPr>
          <a:xfrm>
            <a:off x="2843057" y="1249086"/>
            <a:ext cx="1570366" cy="830997"/>
          </a:xfrm>
          <a:prstGeom prst="rect">
            <a:avLst/>
          </a:prstGeom>
          <a:noFill/>
        </p:spPr>
        <p:txBody>
          <a:bodyPr wrap="none" rtlCol="0">
            <a:spAutoFit/>
          </a:bodyPr>
          <a:lstStyle/>
          <a:p>
            <a:r>
              <a:rPr lang="en-US" sz="4800" dirty="0"/>
              <a:t>Users</a:t>
            </a:r>
          </a:p>
        </p:txBody>
      </p:sp>
      <p:sp>
        <p:nvSpPr>
          <p:cNvPr id="40" name="Rectangle 39">
            <a:extLst>
              <a:ext uri="{FF2B5EF4-FFF2-40B4-BE49-F238E27FC236}">
                <a16:creationId xmlns:a16="http://schemas.microsoft.com/office/drawing/2014/main" id="{5E1A8488-4E11-7575-0F31-FDF724B98EBE}"/>
              </a:ext>
            </a:extLst>
          </p:cNvPr>
          <p:cNvSpPr/>
          <p:nvPr/>
        </p:nvSpPr>
        <p:spPr>
          <a:xfrm>
            <a:off x="2721747" y="703768"/>
            <a:ext cx="2960177" cy="1286822"/>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D798002-354C-3F64-5BF3-E1B9FF5666AC}"/>
              </a:ext>
            </a:extLst>
          </p:cNvPr>
          <p:cNvSpPr txBox="1"/>
          <p:nvPr/>
        </p:nvSpPr>
        <p:spPr>
          <a:xfrm>
            <a:off x="6912896" y="1191019"/>
            <a:ext cx="2830198" cy="830997"/>
          </a:xfrm>
          <a:prstGeom prst="rect">
            <a:avLst/>
          </a:prstGeom>
          <a:noFill/>
        </p:spPr>
        <p:txBody>
          <a:bodyPr wrap="none" rtlCol="0">
            <a:spAutoFit/>
          </a:bodyPr>
          <a:lstStyle/>
          <a:p>
            <a:r>
              <a:rPr lang="en-US" sz="4800" dirty="0"/>
              <a:t>Regulators</a:t>
            </a:r>
          </a:p>
        </p:txBody>
      </p:sp>
      <p:sp>
        <p:nvSpPr>
          <p:cNvPr id="29" name="TextBox 28">
            <a:extLst>
              <a:ext uri="{FF2B5EF4-FFF2-40B4-BE49-F238E27FC236}">
                <a16:creationId xmlns:a16="http://schemas.microsoft.com/office/drawing/2014/main" id="{3498FA28-F668-DD0E-CB16-61D7A7F674C8}"/>
              </a:ext>
            </a:extLst>
          </p:cNvPr>
          <p:cNvSpPr txBox="1"/>
          <p:nvPr/>
        </p:nvSpPr>
        <p:spPr>
          <a:xfrm>
            <a:off x="6905576" y="647737"/>
            <a:ext cx="2185791" cy="830997"/>
          </a:xfrm>
          <a:prstGeom prst="rect">
            <a:avLst/>
          </a:prstGeom>
          <a:noFill/>
        </p:spPr>
        <p:txBody>
          <a:bodyPr wrap="none" rtlCol="0">
            <a:spAutoFit/>
          </a:bodyPr>
          <a:lstStyle/>
          <a:p>
            <a:r>
              <a:rPr lang="en-US" sz="4800" dirty="0"/>
              <a:t>Insurers</a:t>
            </a:r>
          </a:p>
        </p:txBody>
      </p:sp>
      <p:sp>
        <p:nvSpPr>
          <p:cNvPr id="3" name="Rectangle 2">
            <a:extLst>
              <a:ext uri="{FF2B5EF4-FFF2-40B4-BE49-F238E27FC236}">
                <a16:creationId xmlns:a16="http://schemas.microsoft.com/office/drawing/2014/main" id="{CE2A340D-A5BC-8054-5B33-EF5CD6A6ED14}"/>
              </a:ext>
            </a:extLst>
          </p:cNvPr>
          <p:cNvSpPr/>
          <p:nvPr/>
        </p:nvSpPr>
        <p:spPr>
          <a:xfrm>
            <a:off x="6905576" y="714215"/>
            <a:ext cx="2960177" cy="1286821"/>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ent-Up Arrow 5">
            <a:extLst>
              <a:ext uri="{FF2B5EF4-FFF2-40B4-BE49-F238E27FC236}">
                <a16:creationId xmlns:a16="http://schemas.microsoft.com/office/drawing/2014/main" id="{E6B791F2-F722-76D5-99CA-73CD6BB2D93E}"/>
              </a:ext>
            </a:extLst>
          </p:cNvPr>
          <p:cNvSpPr/>
          <p:nvPr/>
        </p:nvSpPr>
        <p:spPr>
          <a:xfrm flipH="1">
            <a:off x="3691052" y="1990591"/>
            <a:ext cx="1174524" cy="1106570"/>
          </a:xfrm>
          <a:prstGeom prst="bentUpArrow">
            <a:avLst>
              <a:gd name="adj1" fmla="val 12191"/>
              <a:gd name="adj2" fmla="val 25000"/>
              <a:gd name="adj3" fmla="val 3069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a:extLst>
              <a:ext uri="{FF2B5EF4-FFF2-40B4-BE49-F238E27FC236}">
                <a16:creationId xmlns:a16="http://schemas.microsoft.com/office/drawing/2014/main" id="{D363F0DD-0BA1-C899-47DA-F581AFABEB43}"/>
              </a:ext>
            </a:extLst>
          </p:cNvPr>
          <p:cNvSpPr/>
          <p:nvPr/>
        </p:nvSpPr>
        <p:spPr>
          <a:xfrm>
            <a:off x="2677503" y="1996953"/>
            <a:ext cx="414868" cy="1905347"/>
          </a:xfrm>
          <a:prstGeom prst="downArrow">
            <a:avLst>
              <a:gd name="adj1" fmla="val 26923"/>
              <a:gd name="adj2" fmla="val 769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704BC28-5104-5C84-2F56-A8662A37BC1B}"/>
              </a:ext>
            </a:extLst>
          </p:cNvPr>
          <p:cNvSpPr txBox="1"/>
          <p:nvPr/>
        </p:nvSpPr>
        <p:spPr>
          <a:xfrm>
            <a:off x="4026198" y="2375260"/>
            <a:ext cx="1469120" cy="369332"/>
          </a:xfrm>
          <a:prstGeom prst="rect">
            <a:avLst/>
          </a:prstGeom>
          <a:noFill/>
        </p:spPr>
        <p:txBody>
          <a:bodyPr wrap="none" rtlCol="0">
            <a:spAutoFit/>
          </a:bodyPr>
          <a:lstStyle/>
          <a:p>
            <a:r>
              <a:rPr lang="en-US" i="1" dirty="0"/>
              <a:t>directly affect</a:t>
            </a:r>
          </a:p>
        </p:txBody>
      </p:sp>
      <p:sp>
        <p:nvSpPr>
          <p:cNvPr id="10" name="TextBox 9">
            <a:extLst>
              <a:ext uri="{FF2B5EF4-FFF2-40B4-BE49-F238E27FC236}">
                <a16:creationId xmlns:a16="http://schemas.microsoft.com/office/drawing/2014/main" id="{14F9FD60-C783-E7E5-39A4-42131A0525B6}"/>
              </a:ext>
            </a:extLst>
          </p:cNvPr>
          <p:cNvSpPr txBox="1"/>
          <p:nvPr/>
        </p:nvSpPr>
        <p:spPr>
          <a:xfrm>
            <a:off x="2653870" y="3201190"/>
            <a:ext cx="1745671" cy="369332"/>
          </a:xfrm>
          <a:prstGeom prst="rect">
            <a:avLst/>
          </a:prstGeom>
          <a:noFill/>
        </p:spPr>
        <p:txBody>
          <a:bodyPr wrap="none" rtlCol="0">
            <a:spAutoFit/>
          </a:bodyPr>
          <a:lstStyle/>
          <a:p>
            <a:r>
              <a:rPr lang="en-US" i="1" dirty="0"/>
              <a:t>contract services</a:t>
            </a:r>
          </a:p>
        </p:txBody>
      </p:sp>
      <p:sp>
        <p:nvSpPr>
          <p:cNvPr id="14" name="Rectangle 13">
            <a:extLst>
              <a:ext uri="{FF2B5EF4-FFF2-40B4-BE49-F238E27FC236}">
                <a16:creationId xmlns:a16="http://schemas.microsoft.com/office/drawing/2014/main" id="{682C12E8-7475-6929-85AE-7A7A67CB7A4A}"/>
              </a:ext>
            </a:extLst>
          </p:cNvPr>
          <p:cNvSpPr/>
          <p:nvPr/>
        </p:nvSpPr>
        <p:spPr>
          <a:xfrm>
            <a:off x="2721746" y="3935846"/>
            <a:ext cx="7144007" cy="1387841"/>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Down Arrow 14">
            <a:extLst>
              <a:ext uri="{FF2B5EF4-FFF2-40B4-BE49-F238E27FC236}">
                <a16:creationId xmlns:a16="http://schemas.microsoft.com/office/drawing/2014/main" id="{BD549DF7-5EE1-D191-5E82-370955175B2E}"/>
              </a:ext>
            </a:extLst>
          </p:cNvPr>
          <p:cNvSpPr/>
          <p:nvPr/>
        </p:nvSpPr>
        <p:spPr>
          <a:xfrm>
            <a:off x="6565769" y="3243151"/>
            <a:ext cx="480418" cy="650734"/>
          </a:xfrm>
          <a:prstGeom prst="upDownArrow">
            <a:avLst>
              <a:gd name="adj1" fmla="val 21738"/>
              <a:gd name="adj2" fmla="val 50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D4F8CACE-45C0-71D1-0C10-5CC8578EE931}"/>
              </a:ext>
            </a:extLst>
          </p:cNvPr>
          <p:cNvCxnSpPr>
            <a:cxnSpLocks/>
          </p:cNvCxnSpPr>
          <p:nvPr/>
        </p:nvCxnSpPr>
        <p:spPr>
          <a:xfrm>
            <a:off x="5472604" y="1034335"/>
            <a:ext cx="1554488" cy="446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240D37A-9CC5-DDC9-1E9D-CFCFEE9034CD}"/>
              </a:ext>
            </a:extLst>
          </p:cNvPr>
          <p:cNvSpPr txBox="1"/>
          <p:nvPr/>
        </p:nvSpPr>
        <p:spPr>
          <a:xfrm>
            <a:off x="5847478" y="700848"/>
            <a:ext cx="1014060" cy="646331"/>
          </a:xfrm>
          <a:prstGeom prst="rect">
            <a:avLst/>
          </a:prstGeom>
          <a:noFill/>
        </p:spPr>
        <p:txBody>
          <a:bodyPr wrap="none" rtlCol="0">
            <a:spAutoFit/>
          </a:bodyPr>
          <a:lstStyle/>
          <a:p>
            <a:r>
              <a:rPr lang="en-US" i="1" dirty="0"/>
              <a:t>contract </a:t>
            </a:r>
            <a:br>
              <a:rPr lang="en-US" i="1" dirty="0"/>
            </a:br>
            <a:r>
              <a:rPr lang="en-US" i="1" dirty="0"/>
              <a:t>services</a:t>
            </a:r>
          </a:p>
        </p:txBody>
      </p:sp>
      <p:sp>
        <p:nvSpPr>
          <p:cNvPr id="20" name="Up-Down Arrow 19">
            <a:extLst>
              <a:ext uri="{FF2B5EF4-FFF2-40B4-BE49-F238E27FC236}">
                <a16:creationId xmlns:a16="http://schemas.microsoft.com/office/drawing/2014/main" id="{771CE198-2801-4987-4AA8-3EDB38319988}"/>
              </a:ext>
            </a:extLst>
          </p:cNvPr>
          <p:cNvSpPr/>
          <p:nvPr/>
        </p:nvSpPr>
        <p:spPr>
          <a:xfrm>
            <a:off x="8385664" y="2024112"/>
            <a:ext cx="480418" cy="1878188"/>
          </a:xfrm>
          <a:prstGeom prst="upDownArrow">
            <a:avLst>
              <a:gd name="adj1" fmla="val 21738"/>
              <a:gd name="adj2" fmla="val 50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Down Arrow 20">
            <a:extLst>
              <a:ext uri="{FF2B5EF4-FFF2-40B4-BE49-F238E27FC236}">
                <a16:creationId xmlns:a16="http://schemas.microsoft.com/office/drawing/2014/main" id="{FA9796DE-10C7-F647-B1F4-46471704C91B}"/>
              </a:ext>
            </a:extLst>
          </p:cNvPr>
          <p:cNvSpPr/>
          <p:nvPr/>
        </p:nvSpPr>
        <p:spPr>
          <a:xfrm rot="2592483">
            <a:off x="7344331" y="1860183"/>
            <a:ext cx="480418" cy="1170691"/>
          </a:xfrm>
          <a:prstGeom prst="upDownArrow">
            <a:avLst>
              <a:gd name="adj1" fmla="val 21738"/>
              <a:gd name="adj2" fmla="val 50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1A33BAB-8A0F-CF44-D606-C8FB324A49AD}"/>
              </a:ext>
            </a:extLst>
          </p:cNvPr>
          <p:cNvSpPr txBox="1"/>
          <p:nvPr/>
        </p:nvSpPr>
        <p:spPr>
          <a:xfrm>
            <a:off x="6354508" y="2204918"/>
            <a:ext cx="1924053" cy="369332"/>
          </a:xfrm>
          <a:prstGeom prst="rect">
            <a:avLst/>
          </a:prstGeom>
          <a:noFill/>
        </p:spPr>
        <p:txBody>
          <a:bodyPr wrap="none" rtlCol="0">
            <a:spAutoFit/>
          </a:bodyPr>
          <a:lstStyle/>
          <a:p>
            <a:r>
              <a:rPr lang="en-US" i="1" dirty="0"/>
              <a:t>mutually influence</a:t>
            </a:r>
          </a:p>
        </p:txBody>
      </p:sp>
      <p:sp>
        <p:nvSpPr>
          <p:cNvPr id="24" name="Up-Down Arrow 23">
            <a:extLst>
              <a:ext uri="{FF2B5EF4-FFF2-40B4-BE49-F238E27FC236}">
                <a16:creationId xmlns:a16="http://schemas.microsoft.com/office/drawing/2014/main" id="{F9DE9EA9-2A92-BF56-13B5-3F96EB2F6C49}"/>
              </a:ext>
            </a:extLst>
          </p:cNvPr>
          <p:cNvSpPr/>
          <p:nvPr/>
        </p:nvSpPr>
        <p:spPr>
          <a:xfrm rot="5400000">
            <a:off x="6064491" y="970783"/>
            <a:ext cx="480418" cy="1170691"/>
          </a:xfrm>
          <a:prstGeom prst="upDownArrow">
            <a:avLst>
              <a:gd name="adj1" fmla="val 21738"/>
              <a:gd name="adj2" fmla="val 50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83D042A-2471-8EA5-321F-93CC0DFDDE9C}"/>
              </a:ext>
            </a:extLst>
          </p:cNvPr>
          <p:cNvSpPr txBox="1"/>
          <p:nvPr/>
        </p:nvSpPr>
        <p:spPr>
          <a:xfrm>
            <a:off x="3806110" y="5505332"/>
            <a:ext cx="5132439" cy="1200329"/>
          </a:xfrm>
          <a:prstGeom prst="rect">
            <a:avLst/>
          </a:prstGeom>
          <a:noFill/>
        </p:spPr>
        <p:txBody>
          <a:bodyPr wrap="square" rtlCol="0">
            <a:spAutoFit/>
          </a:bodyPr>
          <a:lstStyle/>
          <a:p>
            <a:r>
              <a:rPr lang="en-US" u="sng" dirty="0"/>
              <a:t>Notes</a:t>
            </a:r>
          </a:p>
          <a:p>
            <a:pPr marL="285750" indent="-285750">
              <a:buFont typeface="Arial" panose="020B0604020202020204" pitchFamily="34" charset="0"/>
              <a:buChar char="•"/>
            </a:pPr>
            <a:r>
              <a:rPr lang="en-US" dirty="0"/>
              <a:t>Relationships induce incentives</a:t>
            </a:r>
          </a:p>
          <a:p>
            <a:pPr marL="285750" indent="-285750">
              <a:buFont typeface="Arial" panose="020B0604020202020204" pitchFamily="34" charset="0"/>
              <a:buChar char="•"/>
            </a:pPr>
            <a:r>
              <a:rPr lang="en-US" dirty="0"/>
              <a:t>(Cyber)builders are users and operators too! </a:t>
            </a:r>
          </a:p>
          <a:p>
            <a:endParaRPr lang="en-US" dirty="0"/>
          </a:p>
        </p:txBody>
      </p:sp>
    </p:spTree>
    <p:extLst>
      <p:ext uri="{BB962C8B-B14F-4D97-AF65-F5344CB8AC3E}">
        <p14:creationId xmlns:p14="http://schemas.microsoft.com/office/powerpoint/2010/main" val="123920800"/>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6C94-B0D6-C10A-8671-8DE985D3B5A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B2D9CF-62FB-C77A-CC9D-29C66B639304}"/>
              </a:ext>
            </a:extLst>
          </p:cNvPr>
          <p:cNvSpPr>
            <a:spLocks noGrp="1"/>
          </p:cNvSpPr>
          <p:nvPr>
            <p:ph idx="1"/>
          </p:nvPr>
        </p:nvSpPr>
        <p:spPr/>
        <p:txBody>
          <a:bodyPr/>
          <a:lstStyle/>
          <a:p>
            <a:r>
              <a:rPr lang="en-US" dirty="0"/>
              <a:t>Governance organizations </a:t>
            </a:r>
            <a:r>
              <a:rPr lang="en-US" b="1" dirty="0"/>
              <a:t>define and enforce the rules of the game</a:t>
            </a:r>
          </a:p>
          <a:p>
            <a:pPr lvl="1"/>
            <a:r>
              <a:rPr lang="en-US" dirty="0"/>
              <a:t>Government regulators (FTC, SEC, CISA, EU regulatory bodies …)</a:t>
            </a:r>
          </a:p>
          <a:p>
            <a:pPr lvl="1"/>
            <a:r>
              <a:rPr lang="en-US" dirty="0"/>
              <a:t>Standards organizations (NIST, ISO, OWASP, …)</a:t>
            </a:r>
          </a:p>
          <a:p>
            <a:pPr lvl="1"/>
            <a:r>
              <a:rPr lang="en-US" dirty="0"/>
              <a:t>Laws: HIPAA, FERPA, PCI, …</a:t>
            </a:r>
          </a:p>
          <a:p>
            <a:r>
              <a:rPr lang="en-US" dirty="0"/>
              <a:t>Insurance and financial intermediaries help </a:t>
            </a:r>
            <a:r>
              <a:rPr lang="en-US" b="1" dirty="0"/>
              <a:t>manage cyber risk</a:t>
            </a:r>
            <a:r>
              <a:rPr lang="en-US" dirty="0"/>
              <a:t> (effectively setting rules of their own)</a:t>
            </a:r>
            <a:endParaRPr lang="en-US" b="1" dirty="0"/>
          </a:p>
          <a:p>
            <a:pPr lvl="1"/>
            <a:r>
              <a:rPr lang="en-US" dirty="0"/>
              <a:t>Cyber insurance providers (Chubb, etc.)</a:t>
            </a:r>
          </a:p>
          <a:p>
            <a:pPr lvl="1"/>
            <a:r>
              <a:rPr lang="en-US" dirty="0"/>
              <a:t>Credit rating agencies</a:t>
            </a:r>
          </a:p>
          <a:p>
            <a:pPr lvl="1"/>
            <a:r>
              <a:rPr lang="en-US" dirty="0"/>
              <a:t>Investment firms (which may take into account cybersecurity posture)</a:t>
            </a:r>
          </a:p>
          <a:p>
            <a:pPr lvl="1"/>
            <a:endParaRPr lang="en-US" dirty="0"/>
          </a:p>
          <a:p>
            <a:endParaRPr lang="en-US" dirty="0"/>
          </a:p>
          <a:p>
            <a:endParaRPr lang="en-US" dirty="0"/>
          </a:p>
        </p:txBody>
      </p:sp>
      <p:sp>
        <p:nvSpPr>
          <p:cNvPr id="5" name="Title 4">
            <a:extLst>
              <a:ext uri="{FF2B5EF4-FFF2-40B4-BE49-F238E27FC236}">
                <a16:creationId xmlns:a16="http://schemas.microsoft.com/office/drawing/2014/main" id="{0694C2C6-F7CE-1719-10EC-AEFE0208CE55}"/>
              </a:ext>
            </a:extLst>
          </p:cNvPr>
          <p:cNvSpPr>
            <a:spLocks noGrp="1"/>
          </p:cNvSpPr>
          <p:nvPr>
            <p:ph type="title"/>
          </p:nvPr>
        </p:nvSpPr>
        <p:spPr/>
        <p:txBody>
          <a:bodyPr/>
          <a:lstStyle/>
          <a:p>
            <a:r>
              <a:rPr lang="en-US" dirty="0"/>
              <a:t>                     ,</a:t>
            </a:r>
          </a:p>
        </p:txBody>
      </p:sp>
      <p:sp>
        <p:nvSpPr>
          <p:cNvPr id="6" name="TextBox 5">
            <a:extLst>
              <a:ext uri="{FF2B5EF4-FFF2-40B4-BE49-F238E27FC236}">
                <a16:creationId xmlns:a16="http://schemas.microsoft.com/office/drawing/2014/main" id="{B08390EF-5F5E-598A-500E-C9D38D6988B8}"/>
              </a:ext>
            </a:extLst>
          </p:cNvPr>
          <p:cNvSpPr txBox="1"/>
          <p:nvPr/>
        </p:nvSpPr>
        <p:spPr>
          <a:xfrm>
            <a:off x="838200" y="526409"/>
            <a:ext cx="2830198" cy="830997"/>
          </a:xfrm>
          <a:prstGeom prst="rect">
            <a:avLst/>
          </a:prstGeom>
          <a:noFill/>
        </p:spPr>
        <p:txBody>
          <a:bodyPr wrap="none" rtlCol="0">
            <a:spAutoFit/>
          </a:bodyPr>
          <a:lstStyle/>
          <a:p>
            <a:r>
              <a:rPr lang="en-US" sz="4800" dirty="0"/>
              <a:t>Regulators</a:t>
            </a:r>
          </a:p>
        </p:txBody>
      </p:sp>
      <p:sp>
        <p:nvSpPr>
          <p:cNvPr id="7" name="TextBox 6">
            <a:extLst>
              <a:ext uri="{FF2B5EF4-FFF2-40B4-BE49-F238E27FC236}">
                <a16:creationId xmlns:a16="http://schemas.microsoft.com/office/drawing/2014/main" id="{38275FDF-313F-2E52-7316-5B139A000857}"/>
              </a:ext>
            </a:extLst>
          </p:cNvPr>
          <p:cNvSpPr txBox="1"/>
          <p:nvPr/>
        </p:nvSpPr>
        <p:spPr>
          <a:xfrm>
            <a:off x="3756886" y="526409"/>
            <a:ext cx="2185791" cy="830997"/>
          </a:xfrm>
          <a:prstGeom prst="rect">
            <a:avLst/>
          </a:prstGeom>
          <a:noFill/>
        </p:spPr>
        <p:txBody>
          <a:bodyPr wrap="none" rtlCol="0">
            <a:spAutoFit/>
          </a:bodyPr>
          <a:lstStyle/>
          <a:p>
            <a:r>
              <a:rPr lang="en-US" sz="4800" dirty="0"/>
              <a:t>Insurers</a:t>
            </a:r>
          </a:p>
        </p:txBody>
      </p:sp>
    </p:spTree>
    <p:extLst>
      <p:ext uri="{BB962C8B-B14F-4D97-AF65-F5344CB8AC3E}">
        <p14:creationId xmlns:p14="http://schemas.microsoft.com/office/powerpoint/2010/main" val="1650595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CCE80-C0DB-39FE-F904-391094A26A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9E1F34-01FC-D200-EEE3-959AF4EFEF15}"/>
              </a:ext>
            </a:extLst>
          </p:cNvPr>
          <p:cNvSpPr>
            <a:spLocks noGrp="1"/>
          </p:cNvSpPr>
          <p:nvPr>
            <p:ph type="title"/>
          </p:nvPr>
        </p:nvSpPr>
        <p:spPr/>
        <p:txBody>
          <a:bodyPr/>
          <a:lstStyle/>
          <a:p>
            <a:r>
              <a:rPr lang="en-US" dirty="0"/>
              <a:t>How should we protect ourselves?</a:t>
            </a:r>
          </a:p>
        </p:txBody>
      </p:sp>
      <p:sp>
        <p:nvSpPr>
          <p:cNvPr id="3" name="Content Placeholder 2">
            <a:extLst>
              <a:ext uri="{FF2B5EF4-FFF2-40B4-BE49-F238E27FC236}">
                <a16:creationId xmlns:a16="http://schemas.microsoft.com/office/drawing/2014/main" id="{6851F439-1970-A792-3639-B0B2E7D5B659}"/>
              </a:ext>
            </a:extLst>
          </p:cNvPr>
          <p:cNvSpPr>
            <a:spLocks noGrp="1"/>
          </p:cNvSpPr>
          <p:nvPr>
            <p:ph idx="1"/>
          </p:nvPr>
        </p:nvSpPr>
        <p:spPr>
          <a:xfrm>
            <a:off x="838200" y="1825625"/>
            <a:ext cx="6568440" cy="4351338"/>
          </a:xfrm>
        </p:spPr>
        <p:txBody>
          <a:bodyPr>
            <a:normAutofit/>
          </a:bodyPr>
          <a:lstStyle/>
          <a:p>
            <a:r>
              <a:rPr lang="en-US" b="1" dirty="0"/>
              <a:t>Prioritize</a:t>
            </a:r>
            <a:r>
              <a:rPr lang="en-US" dirty="0"/>
              <a:t> vectors of attack based on </a:t>
            </a:r>
            <a:r>
              <a:rPr lang="en-US" b="1" dirty="0"/>
              <a:t>risk</a:t>
            </a:r>
          </a:p>
          <a:p>
            <a:r>
              <a:rPr lang="en-US" dirty="0"/>
              <a:t>Work backwards from an attack chain: </a:t>
            </a:r>
            <a:r>
              <a:rPr lang="en-US" b="1" dirty="0"/>
              <a:t>Consider methods </a:t>
            </a:r>
            <a:r>
              <a:rPr lang="en-US" dirty="0"/>
              <a:t>that break a link</a:t>
            </a:r>
          </a:p>
          <a:p>
            <a:pPr lvl="1"/>
            <a:r>
              <a:rPr lang="en-US" dirty="0"/>
              <a:t>Example: Dev tools to address vulnerabilities</a:t>
            </a:r>
          </a:p>
          <a:p>
            <a:pPr lvl="1"/>
            <a:r>
              <a:rPr lang="en-US" dirty="0"/>
              <a:t>Example: Patch 3p vulnerabilities quickly</a:t>
            </a:r>
          </a:p>
          <a:p>
            <a:pPr lvl="1"/>
            <a:r>
              <a:rPr lang="en-US" dirty="0"/>
              <a:t>Example: Train users to avoid the phish</a:t>
            </a:r>
          </a:p>
          <a:p>
            <a:r>
              <a:rPr lang="en-US" b="1" dirty="0"/>
              <a:t>Assess</a:t>
            </a:r>
            <a:r>
              <a:rPr lang="en-US" dirty="0"/>
              <a:t> against direct and indirect measures of effectiveness</a:t>
            </a:r>
          </a:p>
          <a:p>
            <a:pPr lvl="1"/>
            <a:r>
              <a:rPr lang="en-US" dirty="0"/>
              <a:t>Local: Experiments, proofs, arguments</a:t>
            </a:r>
          </a:p>
          <a:p>
            <a:pPr lvl="1"/>
            <a:r>
              <a:rPr lang="en-US" dirty="0"/>
              <a:t>Global: Prevalence of types of exploitation </a:t>
            </a:r>
          </a:p>
          <a:p>
            <a:endParaRPr lang="en-US" dirty="0"/>
          </a:p>
        </p:txBody>
      </p:sp>
      <p:pic>
        <p:nvPicPr>
          <p:cNvPr id="9218" name="Picture 2" descr="Download free photo of Think,thinking,person,idea,people - from needpix.com">
            <a:extLst>
              <a:ext uri="{FF2B5EF4-FFF2-40B4-BE49-F238E27FC236}">
                <a16:creationId xmlns:a16="http://schemas.microsoft.com/office/drawing/2014/main" id="{CA71654B-5E59-EC34-07BE-3884B59DA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1976" y="1825625"/>
            <a:ext cx="4426850" cy="295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2306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48B6C-C6CB-9346-4C40-9BAACCD0C1E1}"/>
              </a:ext>
            </a:extLst>
          </p:cNvPr>
          <p:cNvSpPr>
            <a:spLocks noGrp="1"/>
          </p:cNvSpPr>
          <p:nvPr>
            <p:ph type="title"/>
          </p:nvPr>
        </p:nvSpPr>
        <p:spPr/>
        <p:txBody>
          <a:bodyPr/>
          <a:lstStyle/>
          <a:p>
            <a:r>
              <a:rPr lang="en-US" dirty="0"/>
              <a:t>Cyber insurance: Elevating evidence?</a:t>
            </a:r>
          </a:p>
        </p:txBody>
      </p:sp>
      <p:pic>
        <p:nvPicPr>
          <p:cNvPr id="3" name="Picture 2">
            <a:extLst>
              <a:ext uri="{FF2B5EF4-FFF2-40B4-BE49-F238E27FC236}">
                <a16:creationId xmlns:a16="http://schemas.microsoft.com/office/drawing/2014/main" id="{28EB4C51-A530-87CA-CC95-1D8325098F1E}"/>
              </a:ext>
            </a:extLst>
          </p:cNvPr>
          <p:cNvPicPr>
            <a:picLocks noChangeAspect="1"/>
          </p:cNvPicPr>
          <p:nvPr/>
        </p:nvPicPr>
        <p:blipFill>
          <a:blip r:embed="rId2"/>
          <a:stretch>
            <a:fillRect/>
          </a:stretch>
        </p:blipFill>
        <p:spPr>
          <a:xfrm>
            <a:off x="1852211" y="1548582"/>
            <a:ext cx="4528451" cy="5309419"/>
          </a:xfrm>
          <a:prstGeom prst="rect">
            <a:avLst/>
          </a:prstGeom>
        </p:spPr>
      </p:pic>
      <p:pic>
        <p:nvPicPr>
          <p:cNvPr id="4" name="Picture 3">
            <a:extLst>
              <a:ext uri="{FF2B5EF4-FFF2-40B4-BE49-F238E27FC236}">
                <a16:creationId xmlns:a16="http://schemas.microsoft.com/office/drawing/2014/main" id="{0F62D863-5C22-2999-6385-C6CADF142A49}"/>
              </a:ext>
            </a:extLst>
          </p:cNvPr>
          <p:cNvPicPr>
            <a:picLocks noChangeAspect="1"/>
          </p:cNvPicPr>
          <p:nvPr/>
        </p:nvPicPr>
        <p:blipFill>
          <a:blip r:embed="rId3"/>
          <a:stretch>
            <a:fillRect/>
          </a:stretch>
        </p:blipFill>
        <p:spPr>
          <a:xfrm>
            <a:off x="6590767" y="1548581"/>
            <a:ext cx="3769410" cy="5309419"/>
          </a:xfrm>
          <a:prstGeom prst="rect">
            <a:avLst/>
          </a:prstGeom>
        </p:spPr>
      </p:pic>
    </p:spTree>
    <p:extLst>
      <p:ext uri="{BB962C8B-B14F-4D97-AF65-F5344CB8AC3E}">
        <p14:creationId xmlns:p14="http://schemas.microsoft.com/office/powerpoint/2010/main" val="3806916273"/>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B688-EF04-4240-EEB8-EE8A90B17CDE}"/>
              </a:ext>
            </a:extLst>
          </p:cNvPr>
          <p:cNvSpPr>
            <a:spLocks noGrp="1"/>
          </p:cNvSpPr>
          <p:nvPr>
            <p:ph type="title"/>
          </p:nvPr>
        </p:nvSpPr>
        <p:spPr/>
        <p:txBody>
          <a:bodyPr/>
          <a:lstStyle/>
          <a:p>
            <a:r>
              <a:rPr lang="en-US" dirty="0"/>
              <a:t>Bug bounty programs</a:t>
            </a:r>
          </a:p>
        </p:txBody>
      </p:sp>
      <p:sp>
        <p:nvSpPr>
          <p:cNvPr id="3" name="Content Placeholder 2">
            <a:extLst>
              <a:ext uri="{FF2B5EF4-FFF2-40B4-BE49-F238E27FC236}">
                <a16:creationId xmlns:a16="http://schemas.microsoft.com/office/drawing/2014/main" id="{A5190CD6-D983-27F4-1F92-C25B41D3A94C}"/>
              </a:ext>
            </a:extLst>
          </p:cNvPr>
          <p:cNvSpPr>
            <a:spLocks noGrp="1"/>
          </p:cNvSpPr>
          <p:nvPr>
            <p:ph idx="1"/>
          </p:nvPr>
        </p:nvSpPr>
        <p:spPr>
          <a:xfrm>
            <a:off x="838200" y="1825625"/>
            <a:ext cx="10515600" cy="685100"/>
          </a:xfrm>
        </p:spPr>
        <p:txBody>
          <a:bodyPr/>
          <a:lstStyle/>
          <a:p>
            <a:pPr marL="0" indent="0">
              <a:buNone/>
            </a:pPr>
            <a:r>
              <a:rPr lang="en-US" dirty="0"/>
              <a:t>Google has one, Microsoft too, and so does Amazon (via </a:t>
            </a:r>
            <a:r>
              <a:rPr lang="en-US" dirty="0" err="1"/>
              <a:t>HackerOne</a:t>
            </a:r>
            <a:r>
              <a:rPr lang="en-US" dirty="0"/>
              <a:t>)</a:t>
            </a:r>
          </a:p>
        </p:txBody>
      </p:sp>
      <p:pic>
        <p:nvPicPr>
          <p:cNvPr id="7" name="Picture 6">
            <a:extLst>
              <a:ext uri="{FF2B5EF4-FFF2-40B4-BE49-F238E27FC236}">
                <a16:creationId xmlns:a16="http://schemas.microsoft.com/office/drawing/2014/main" id="{946A6BA9-34F2-1B37-D801-82DBD73BE150}"/>
              </a:ext>
            </a:extLst>
          </p:cNvPr>
          <p:cNvPicPr>
            <a:picLocks noChangeAspect="1"/>
          </p:cNvPicPr>
          <p:nvPr/>
        </p:nvPicPr>
        <p:blipFill>
          <a:blip r:embed="rId3"/>
          <a:stretch>
            <a:fillRect/>
          </a:stretch>
        </p:blipFill>
        <p:spPr>
          <a:xfrm>
            <a:off x="6230444" y="2510725"/>
            <a:ext cx="5590294" cy="4347275"/>
          </a:xfrm>
          <a:prstGeom prst="rect">
            <a:avLst/>
          </a:prstGeom>
        </p:spPr>
      </p:pic>
      <p:pic>
        <p:nvPicPr>
          <p:cNvPr id="10" name="Picture 9">
            <a:extLst>
              <a:ext uri="{FF2B5EF4-FFF2-40B4-BE49-F238E27FC236}">
                <a16:creationId xmlns:a16="http://schemas.microsoft.com/office/drawing/2014/main" id="{78BB511C-4EC4-5E42-C807-A2F2C373501B}"/>
              </a:ext>
            </a:extLst>
          </p:cNvPr>
          <p:cNvPicPr>
            <a:picLocks noChangeAspect="1"/>
          </p:cNvPicPr>
          <p:nvPr/>
        </p:nvPicPr>
        <p:blipFill>
          <a:blip r:embed="rId4"/>
          <a:stretch>
            <a:fillRect/>
          </a:stretch>
        </p:blipFill>
        <p:spPr>
          <a:xfrm>
            <a:off x="517869" y="2510725"/>
            <a:ext cx="5578131" cy="5032375"/>
          </a:xfrm>
          <a:prstGeom prst="rect">
            <a:avLst/>
          </a:prstGeom>
        </p:spPr>
      </p:pic>
    </p:spTree>
    <p:extLst>
      <p:ext uri="{BB962C8B-B14F-4D97-AF65-F5344CB8AC3E}">
        <p14:creationId xmlns:p14="http://schemas.microsoft.com/office/powerpoint/2010/main" val="1964531749"/>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C85BD9F-04B8-8930-45F4-2DE337976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4C9DAD-0521-0992-A0EE-D3614D98C49C}"/>
              </a:ext>
            </a:extLst>
          </p:cNvPr>
          <p:cNvSpPr>
            <a:spLocks noGrp="1"/>
          </p:cNvSpPr>
          <p:nvPr>
            <p:ph type="title"/>
          </p:nvPr>
        </p:nvSpPr>
        <p:spPr/>
        <p:txBody>
          <a:bodyPr/>
          <a:lstStyle/>
          <a:p>
            <a:r>
              <a:rPr lang="en-US" dirty="0"/>
              <a:t>2024 Google rewards</a:t>
            </a:r>
          </a:p>
        </p:txBody>
      </p:sp>
      <p:pic>
        <p:nvPicPr>
          <p:cNvPr id="3" name="Picture 2">
            <a:extLst>
              <a:ext uri="{FF2B5EF4-FFF2-40B4-BE49-F238E27FC236}">
                <a16:creationId xmlns:a16="http://schemas.microsoft.com/office/drawing/2014/main" id="{0040DBDE-4682-AFF4-ED3D-7E397BDAB016}"/>
              </a:ext>
            </a:extLst>
          </p:cNvPr>
          <p:cNvPicPr>
            <a:picLocks noChangeAspect="1"/>
          </p:cNvPicPr>
          <p:nvPr/>
        </p:nvPicPr>
        <p:blipFill>
          <a:blip r:embed="rId3"/>
          <a:stretch>
            <a:fillRect/>
          </a:stretch>
        </p:blipFill>
        <p:spPr>
          <a:xfrm>
            <a:off x="488831" y="1701225"/>
            <a:ext cx="5492858" cy="2672201"/>
          </a:xfrm>
          <a:prstGeom prst="rect">
            <a:avLst/>
          </a:prstGeom>
        </p:spPr>
      </p:pic>
      <p:pic>
        <p:nvPicPr>
          <p:cNvPr id="4" name="Picture 3">
            <a:extLst>
              <a:ext uri="{FF2B5EF4-FFF2-40B4-BE49-F238E27FC236}">
                <a16:creationId xmlns:a16="http://schemas.microsoft.com/office/drawing/2014/main" id="{1721EA87-3489-95D6-EA55-EC6479888ED4}"/>
              </a:ext>
            </a:extLst>
          </p:cNvPr>
          <p:cNvPicPr>
            <a:picLocks noChangeAspect="1"/>
          </p:cNvPicPr>
          <p:nvPr/>
        </p:nvPicPr>
        <p:blipFill>
          <a:blip r:embed="rId4"/>
          <a:stretch>
            <a:fillRect/>
          </a:stretch>
        </p:blipFill>
        <p:spPr>
          <a:xfrm>
            <a:off x="6096000" y="1690688"/>
            <a:ext cx="5584899" cy="2672200"/>
          </a:xfrm>
          <a:prstGeom prst="rect">
            <a:avLst/>
          </a:prstGeom>
        </p:spPr>
      </p:pic>
      <p:sp>
        <p:nvSpPr>
          <p:cNvPr id="8" name="TextBox 7">
            <a:extLst>
              <a:ext uri="{FF2B5EF4-FFF2-40B4-BE49-F238E27FC236}">
                <a16:creationId xmlns:a16="http://schemas.microsoft.com/office/drawing/2014/main" id="{D8C1AB03-FCF7-C7A3-9729-9820E8EFDC1C}"/>
              </a:ext>
            </a:extLst>
          </p:cNvPr>
          <p:cNvSpPr txBox="1"/>
          <p:nvPr/>
        </p:nvSpPr>
        <p:spPr>
          <a:xfrm>
            <a:off x="838201" y="4646693"/>
            <a:ext cx="7825352" cy="2123658"/>
          </a:xfrm>
          <a:prstGeom prst="rect">
            <a:avLst/>
          </a:prstGeom>
          <a:noFill/>
        </p:spPr>
        <p:txBody>
          <a:bodyPr wrap="square" rtlCol="0">
            <a:spAutoFit/>
          </a:bodyPr>
          <a:lstStyle/>
          <a:p>
            <a:r>
              <a:rPr lang="en-US" sz="2400" dirty="0"/>
              <a:t>$6.5M in 2019 for 461 researchers = $14,100 per person</a:t>
            </a:r>
          </a:p>
          <a:p>
            <a:r>
              <a:rPr lang="en-US" sz="2400" dirty="0"/>
              <a:t>$11.8M in 2024 for 660 researchers = $16,939 per person</a:t>
            </a:r>
          </a:p>
          <a:p>
            <a:endParaRPr lang="en-US" sz="1200" dirty="0"/>
          </a:p>
          <a:p>
            <a:r>
              <a:rPr lang="en-US" sz="2400" dirty="0"/>
              <a:t>In early 2013, $1,000 - $3,133.7 (max) paid per vulnerability per </a:t>
            </a:r>
            <a:r>
              <a:rPr lang="en-US" sz="2400" dirty="0" err="1"/>
              <a:t>Finifter</a:t>
            </a:r>
            <a:r>
              <a:rPr lang="en-US" sz="2400" dirty="0"/>
              <a:t> et al, “An Empirical Study of Vulnerability Rewards Programs,” USENIX 2013.</a:t>
            </a:r>
          </a:p>
        </p:txBody>
      </p:sp>
      <p:grpSp>
        <p:nvGrpSpPr>
          <p:cNvPr id="13" name="Group 12">
            <a:extLst>
              <a:ext uri="{FF2B5EF4-FFF2-40B4-BE49-F238E27FC236}">
                <a16:creationId xmlns:a16="http://schemas.microsoft.com/office/drawing/2014/main" id="{F6F64B00-798C-E668-9B58-DA3527230491}"/>
              </a:ext>
            </a:extLst>
          </p:cNvPr>
          <p:cNvGrpSpPr/>
          <p:nvPr/>
        </p:nvGrpSpPr>
        <p:grpSpPr>
          <a:xfrm>
            <a:off x="6726264" y="774915"/>
            <a:ext cx="3519773" cy="2479729"/>
            <a:chOff x="6726264" y="774915"/>
            <a:chExt cx="3519773" cy="2479729"/>
          </a:xfrm>
        </p:grpSpPr>
        <p:sp>
          <p:nvSpPr>
            <p:cNvPr id="9" name="Oval 8">
              <a:extLst>
                <a:ext uri="{FF2B5EF4-FFF2-40B4-BE49-F238E27FC236}">
                  <a16:creationId xmlns:a16="http://schemas.microsoft.com/office/drawing/2014/main" id="{F5DB8BDA-D715-95E8-1589-6534A69DBA67}"/>
                </a:ext>
              </a:extLst>
            </p:cNvPr>
            <p:cNvSpPr/>
            <p:nvPr/>
          </p:nvSpPr>
          <p:spPr>
            <a:xfrm>
              <a:off x="6726264" y="2200759"/>
              <a:ext cx="2495228" cy="105388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147282-9CA1-AC14-8877-DF0A41605967}"/>
                </a:ext>
              </a:extLst>
            </p:cNvPr>
            <p:cNvSpPr txBox="1"/>
            <p:nvPr/>
          </p:nvSpPr>
          <p:spPr>
            <a:xfrm>
              <a:off x="6757261" y="774915"/>
              <a:ext cx="3488776" cy="461665"/>
            </a:xfrm>
            <a:prstGeom prst="rect">
              <a:avLst/>
            </a:prstGeom>
            <a:noFill/>
          </p:spPr>
          <p:txBody>
            <a:bodyPr wrap="none" rtlCol="0">
              <a:spAutoFit/>
            </a:bodyPr>
            <a:lstStyle/>
            <a:p>
              <a:r>
                <a:rPr lang="en-US" sz="2400" dirty="0"/>
                <a:t>Much bigger than in 2013!</a:t>
              </a:r>
            </a:p>
          </p:txBody>
        </p:sp>
        <p:cxnSp>
          <p:nvCxnSpPr>
            <p:cNvPr id="12" name="Straight Connector 11">
              <a:extLst>
                <a:ext uri="{FF2B5EF4-FFF2-40B4-BE49-F238E27FC236}">
                  <a16:creationId xmlns:a16="http://schemas.microsoft.com/office/drawing/2014/main" id="{89D65136-685E-C6E4-BB3E-B6392DA81A62}"/>
                </a:ext>
              </a:extLst>
            </p:cNvPr>
            <p:cNvCxnSpPr>
              <a:stCxn id="10" idx="2"/>
            </p:cNvCxnSpPr>
            <p:nvPr/>
          </p:nvCxnSpPr>
          <p:spPr>
            <a:xfrm flipH="1">
              <a:off x="8384583" y="1236580"/>
              <a:ext cx="117066" cy="9641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63F75A5E-6AF6-191E-B5CF-64000876E9FF}"/>
              </a:ext>
            </a:extLst>
          </p:cNvPr>
          <p:cNvPicPr>
            <a:picLocks noChangeAspect="1"/>
          </p:cNvPicPr>
          <p:nvPr/>
        </p:nvPicPr>
        <p:blipFill>
          <a:blip r:embed="rId5"/>
          <a:stretch>
            <a:fillRect/>
          </a:stretch>
        </p:blipFill>
        <p:spPr>
          <a:xfrm>
            <a:off x="8888449" y="4067180"/>
            <a:ext cx="3147939" cy="2790820"/>
          </a:xfrm>
          <a:prstGeom prst="rect">
            <a:avLst/>
          </a:prstGeom>
          <a:effectLst>
            <a:outerShdw blurRad="50800" dist="38100" dir="15360000" algn="tl" rotWithShape="0">
              <a:prstClr val="black">
                <a:alpha val="40000"/>
              </a:prstClr>
            </a:outerShdw>
          </a:effectLst>
        </p:spPr>
      </p:pic>
    </p:spTree>
    <p:extLst>
      <p:ext uri="{BB962C8B-B14F-4D97-AF65-F5344CB8AC3E}">
        <p14:creationId xmlns:p14="http://schemas.microsoft.com/office/powerpoint/2010/main" val="359585300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dissolv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dissolve">
                                      <p:cBhvr>
                                        <p:cTn id="15" dur="500"/>
                                        <p:tgtEl>
                                          <p:spTgt spid="8">
                                            <p:txEl>
                                              <p:pRg st="3" end="3"/>
                                            </p:txEl>
                                          </p:spTgt>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507A154-4867-1A73-1403-489CB8DA1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FF8014-4F47-0132-A3B6-65ECBCB99D17}"/>
              </a:ext>
            </a:extLst>
          </p:cNvPr>
          <p:cNvSpPr>
            <a:spLocks noGrp="1"/>
          </p:cNvSpPr>
          <p:nvPr>
            <p:ph type="title"/>
          </p:nvPr>
        </p:nvSpPr>
        <p:spPr/>
        <p:txBody>
          <a:bodyPr/>
          <a:lstStyle/>
          <a:p>
            <a:r>
              <a:rPr lang="en-US" dirty="0"/>
              <a:t>Android and devices</a:t>
            </a:r>
          </a:p>
        </p:txBody>
      </p:sp>
      <p:pic>
        <p:nvPicPr>
          <p:cNvPr id="3" name="Picture 2">
            <a:extLst>
              <a:ext uri="{FF2B5EF4-FFF2-40B4-BE49-F238E27FC236}">
                <a16:creationId xmlns:a16="http://schemas.microsoft.com/office/drawing/2014/main" id="{1233D9A1-D7D7-822F-26D5-EE99C87D2868}"/>
              </a:ext>
            </a:extLst>
          </p:cNvPr>
          <p:cNvPicPr>
            <a:picLocks noChangeAspect="1"/>
          </p:cNvPicPr>
          <p:nvPr/>
        </p:nvPicPr>
        <p:blipFill>
          <a:blip r:embed="rId3"/>
          <a:stretch>
            <a:fillRect/>
          </a:stretch>
        </p:blipFill>
        <p:spPr>
          <a:xfrm>
            <a:off x="838200" y="1962235"/>
            <a:ext cx="4843418" cy="3515963"/>
          </a:xfrm>
          <a:prstGeom prst="rect">
            <a:avLst/>
          </a:prstGeom>
        </p:spPr>
      </p:pic>
      <p:pic>
        <p:nvPicPr>
          <p:cNvPr id="4" name="Picture 3">
            <a:extLst>
              <a:ext uri="{FF2B5EF4-FFF2-40B4-BE49-F238E27FC236}">
                <a16:creationId xmlns:a16="http://schemas.microsoft.com/office/drawing/2014/main" id="{F1DCE537-6BF0-F330-99E9-3AC6DD1CC8DB}"/>
              </a:ext>
            </a:extLst>
          </p:cNvPr>
          <p:cNvPicPr>
            <a:picLocks noChangeAspect="1"/>
          </p:cNvPicPr>
          <p:nvPr/>
        </p:nvPicPr>
        <p:blipFill>
          <a:blip r:embed="rId4"/>
          <a:stretch>
            <a:fillRect/>
          </a:stretch>
        </p:blipFill>
        <p:spPr>
          <a:xfrm>
            <a:off x="6387926" y="430992"/>
            <a:ext cx="4817503" cy="3515964"/>
          </a:xfrm>
          <a:prstGeom prst="rect">
            <a:avLst/>
          </a:prstGeom>
        </p:spPr>
      </p:pic>
      <p:sp>
        <p:nvSpPr>
          <p:cNvPr id="6" name="TextBox 5">
            <a:extLst>
              <a:ext uri="{FF2B5EF4-FFF2-40B4-BE49-F238E27FC236}">
                <a16:creationId xmlns:a16="http://schemas.microsoft.com/office/drawing/2014/main" id="{80210931-C588-1157-C99D-C66E98059A01}"/>
              </a:ext>
            </a:extLst>
          </p:cNvPr>
          <p:cNvSpPr txBox="1"/>
          <p:nvPr/>
        </p:nvSpPr>
        <p:spPr>
          <a:xfrm>
            <a:off x="6374969" y="4172927"/>
            <a:ext cx="5319537" cy="2308324"/>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Roboto" panose="02000000000000000000" pitchFamily="2" charset="0"/>
              </a:rPr>
              <a:t>Awarded over $3.3 million total</a:t>
            </a:r>
            <a:br>
              <a:rPr lang="en-US" sz="2400" b="0" i="0" dirty="0">
                <a:effectLst/>
                <a:latin typeface="Roboto" panose="02000000000000000000" pitchFamily="2" charset="0"/>
              </a:rPr>
            </a:br>
            <a:endParaRPr lang="en-US" sz="1200" b="0" i="0" dirty="0">
              <a:effectLst/>
              <a:latin typeface="Roboto" panose="02000000000000000000" pitchFamily="2" charset="0"/>
            </a:endParaRPr>
          </a:p>
          <a:p>
            <a:pPr marL="285750" indent="-285750">
              <a:buFont typeface="Arial" panose="020B0604020202020204" pitchFamily="34" charset="0"/>
              <a:buChar char="•"/>
            </a:pPr>
            <a:r>
              <a:rPr lang="en-US" sz="2400" b="0" i="0" dirty="0">
                <a:effectLst/>
                <a:latin typeface="Roboto" panose="02000000000000000000" pitchFamily="2" charset="0"/>
              </a:rPr>
              <a:t>8% decrease in the total submissions</a:t>
            </a:r>
          </a:p>
          <a:p>
            <a:pPr marL="285750" indent="-285750">
              <a:buFont typeface="Arial" panose="020B0604020202020204" pitchFamily="34" charset="0"/>
              <a:buChar char="•"/>
            </a:pPr>
            <a:endParaRPr lang="en-US" sz="1200" b="0" i="0" dirty="0">
              <a:effectLst/>
              <a:latin typeface="Roboto" panose="02000000000000000000" pitchFamily="2" charset="0"/>
            </a:endParaRPr>
          </a:p>
          <a:p>
            <a:pPr marL="285750" indent="-285750">
              <a:buFont typeface="Arial" panose="020B0604020202020204" pitchFamily="34" charset="0"/>
              <a:buChar char="•"/>
            </a:pPr>
            <a:r>
              <a:rPr lang="en-US" sz="2400" b="0" i="0" dirty="0">
                <a:effectLst/>
                <a:latin typeface="Roboto" panose="02000000000000000000" pitchFamily="2" charset="0"/>
              </a:rPr>
              <a:t>2% increase in the number of critical and high vulnerabilities</a:t>
            </a:r>
            <a:endParaRPr lang="en-US" sz="2400" dirty="0"/>
          </a:p>
        </p:txBody>
      </p:sp>
    </p:spTree>
    <p:extLst>
      <p:ext uri="{BB962C8B-B14F-4D97-AF65-F5344CB8AC3E}">
        <p14:creationId xmlns:p14="http://schemas.microsoft.com/office/powerpoint/2010/main" val="2379327506"/>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7ECD8-1322-9496-3716-FCEC05EB6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F1BEC4-E834-90A3-5DC2-272DE03E8F8D}"/>
              </a:ext>
            </a:extLst>
          </p:cNvPr>
          <p:cNvSpPr>
            <a:spLocks noGrp="1"/>
          </p:cNvSpPr>
          <p:nvPr>
            <p:ph type="title"/>
          </p:nvPr>
        </p:nvSpPr>
        <p:spPr/>
        <p:txBody>
          <a:bodyPr/>
          <a:lstStyle/>
          <a:p>
            <a:r>
              <a:rPr lang="en-US" dirty="0"/>
              <a:t>Readings for next week</a:t>
            </a:r>
          </a:p>
        </p:txBody>
      </p:sp>
      <p:sp>
        <p:nvSpPr>
          <p:cNvPr id="7" name="TextBox 6">
            <a:extLst>
              <a:ext uri="{FF2B5EF4-FFF2-40B4-BE49-F238E27FC236}">
                <a16:creationId xmlns:a16="http://schemas.microsoft.com/office/drawing/2014/main" id="{653DF5E7-ECD5-BE03-0457-A1D7E30BB105}"/>
              </a:ext>
            </a:extLst>
          </p:cNvPr>
          <p:cNvSpPr txBox="1"/>
          <p:nvPr/>
        </p:nvSpPr>
        <p:spPr>
          <a:xfrm>
            <a:off x="6876228" y="766296"/>
            <a:ext cx="4477572" cy="523220"/>
          </a:xfrm>
          <a:prstGeom prst="rect">
            <a:avLst/>
          </a:prstGeom>
          <a:noFill/>
        </p:spPr>
        <p:txBody>
          <a:bodyPr wrap="none" rtlCol="0">
            <a:spAutoFit/>
          </a:bodyPr>
          <a:lstStyle/>
          <a:p>
            <a:r>
              <a:rPr lang="en-US" sz="2800" dirty="0"/>
              <a:t>Plus: “How to Read a Paper?”</a:t>
            </a:r>
          </a:p>
        </p:txBody>
      </p:sp>
      <p:pic>
        <p:nvPicPr>
          <p:cNvPr id="3" name="Picture 2">
            <a:extLst>
              <a:ext uri="{FF2B5EF4-FFF2-40B4-BE49-F238E27FC236}">
                <a16:creationId xmlns:a16="http://schemas.microsoft.com/office/drawing/2014/main" id="{6FD23F85-DE2C-0B6F-9155-11B9BBF7D57C}"/>
              </a:ext>
            </a:extLst>
          </p:cNvPr>
          <p:cNvPicPr>
            <a:picLocks noChangeAspect="1"/>
          </p:cNvPicPr>
          <p:nvPr/>
        </p:nvPicPr>
        <p:blipFill>
          <a:blip r:embed="rId3"/>
          <a:stretch>
            <a:fillRect/>
          </a:stretch>
        </p:blipFill>
        <p:spPr>
          <a:xfrm>
            <a:off x="6276814" y="1642232"/>
            <a:ext cx="5353543" cy="5215768"/>
          </a:xfrm>
          <a:prstGeom prst="rect">
            <a:avLst/>
          </a:prstGeom>
        </p:spPr>
      </p:pic>
      <p:pic>
        <p:nvPicPr>
          <p:cNvPr id="4" name="Picture 3">
            <a:extLst>
              <a:ext uri="{FF2B5EF4-FFF2-40B4-BE49-F238E27FC236}">
                <a16:creationId xmlns:a16="http://schemas.microsoft.com/office/drawing/2014/main" id="{7BE835BC-793A-E1D9-8C36-E622CDD49D27}"/>
              </a:ext>
            </a:extLst>
          </p:cNvPr>
          <p:cNvPicPr>
            <a:picLocks noChangeAspect="1"/>
          </p:cNvPicPr>
          <p:nvPr/>
        </p:nvPicPr>
        <p:blipFill>
          <a:blip r:embed="rId4"/>
          <a:stretch>
            <a:fillRect/>
          </a:stretch>
        </p:blipFill>
        <p:spPr>
          <a:xfrm>
            <a:off x="442942" y="1642232"/>
            <a:ext cx="5588974" cy="5215768"/>
          </a:xfrm>
          <a:prstGeom prst="rect">
            <a:avLst/>
          </a:prstGeom>
        </p:spPr>
      </p:pic>
    </p:spTree>
    <p:extLst>
      <p:ext uri="{BB962C8B-B14F-4D97-AF65-F5344CB8AC3E}">
        <p14:creationId xmlns:p14="http://schemas.microsoft.com/office/powerpoint/2010/main" val="142140380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088D1B-1F58-6906-1F0D-CE3AEBB7D4B7}"/>
              </a:ext>
            </a:extLst>
          </p:cNvPr>
          <p:cNvSpPr>
            <a:spLocks noGrp="1"/>
          </p:cNvSpPr>
          <p:nvPr>
            <p:ph type="title"/>
          </p:nvPr>
        </p:nvSpPr>
        <p:spPr/>
        <p:txBody>
          <a:bodyPr/>
          <a:lstStyle/>
          <a:p>
            <a:r>
              <a:rPr lang="en-US" dirty="0"/>
              <a:t>Consider attack vectors in data breaches</a:t>
            </a:r>
            <a:endParaRPr lang="en-US" sz="2800" dirty="0"/>
          </a:p>
        </p:txBody>
      </p:sp>
      <p:pic>
        <p:nvPicPr>
          <p:cNvPr id="5" name="Picture 4">
            <a:extLst>
              <a:ext uri="{FF2B5EF4-FFF2-40B4-BE49-F238E27FC236}">
                <a16:creationId xmlns:a16="http://schemas.microsoft.com/office/drawing/2014/main" id="{F87A69D7-5BF4-9326-37C2-DF9B60B31E82}"/>
              </a:ext>
            </a:extLst>
          </p:cNvPr>
          <p:cNvPicPr>
            <a:picLocks noChangeAspect="1"/>
          </p:cNvPicPr>
          <p:nvPr/>
        </p:nvPicPr>
        <p:blipFill>
          <a:blip r:embed="rId3"/>
          <a:stretch>
            <a:fillRect/>
          </a:stretch>
        </p:blipFill>
        <p:spPr>
          <a:xfrm>
            <a:off x="3906049" y="1881819"/>
            <a:ext cx="7772400" cy="4000677"/>
          </a:xfrm>
          <a:prstGeom prst="rect">
            <a:avLst/>
          </a:prstGeom>
        </p:spPr>
      </p:pic>
      <p:pic>
        <p:nvPicPr>
          <p:cNvPr id="2" name="Picture 1">
            <a:extLst>
              <a:ext uri="{FF2B5EF4-FFF2-40B4-BE49-F238E27FC236}">
                <a16:creationId xmlns:a16="http://schemas.microsoft.com/office/drawing/2014/main" id="{5731CD40-314E-E630-92D6-A3FCECFCC661}"/>
              </a:ext>
            </a:extLst>
          </p:cNvPr>
          <p:cNvPicPr>
            <a:picLocks noChangeAspect="1"/>
          </p:cNvPicPr>
          <p:nvPr/>
        </p:nvPicPr>
        <p:blipFill>
          <a:blip r:embed="rId4"/>
          <a:stretch>
            <a:fillRect/>
          </a:stretch>
        </p:blipFill>
        <p:spPr>
          <a:xfrm>
            <a:off x="635464" y="2453496"/>
            <a:ext cx="3072063" cy="3429000"/>
          </a:xfrm>
          <a:prstGeom prst="rect">
            <a:avLst/>
          </a:prstGeom>
        </p:spPr>
      </p:pic>
      <p:sp>
        <p:nvSpPr>
          <p:cNvPr id="3" name="TextBox 2">
            <a:extLst>
              <a:ext uri="{FF2B5EF4-FFF2-40B4-BE49-F238E27FC236}">
                <a16:creationId xmlns:a16="http://schemas.microsoft.com/office/drawing/2014/main" id="{BAAEE438-647D-5774-DDF6-602D5E35EB0F}"/>
              </a:ext>
            </a:extLst>
          </p:cNvPr>
          <p:cNvSpPr txBox="1"/>
          <p:nvPr/>
        </p:nvSpPr>
        <p:spPr>
          <a:xfrm>
            <a:off x="3345672" y="6073627"/>
            <a:ext cx="5500655" cy="369332"/>
          </a:xfrm>
          <a:prstGeom prst="rect">
            <a:avLst/>
          </a:prstGeom>
          <a:noFill/>
        </p:spPr>
        <p:txBody>
          <a:bodyPr wrap="square" rtlCol="0">
            <a:spAutoFit/>
          </a:bodyPr>
          <a:lstStyle/>
          <a:p>
            <a:r>
              <a:rPr lang="en-US" dirty="0"/>
              <a:t>Source: 2025 Verizon Data Breach Investigations Report</a:t>
            </a:r>
          </a:p>
        </p:txBody>
      </p:sp>
    </p:spTree>
    <p:extLst>
      <p:ext uri="{BB962C8B-B14F-4D97-AF65-F5344CB8AC3E}">
        <p14:creationId xmlns:p14="http://schemas.microsoft.com/office/powerpoint/2010/main" val="1719597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517F-D2DF-7221-68B7-15AE2B65AE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2D720F-AA23-E758-39ED-FD3468D20984}"/>
              </a:ext>
            </a:extLst>
          </p:cNvPr>
          <p:cNvSpPr>
            <a:spLocks noGrp="1"/>
          </p:cNvSpPr>
          <p:nvPr>
            <p:ph type="title"/>
          </p:nvPr>
        </p:nvSpPr>
        <p:spPr>
          <a:solidFill>
            <a:schemeClr val="bg1"/>
          </a:solidFill>
        </p:spPr>
        <p:txBody>
          <a:bodyPr/>
          <a:lstStyle/>
          <a:p>
            <a:r>
              <a:rPr lang="en-US" dirty="0"/>
              <a:t>Method: Use PL that prevents vulnerabilities</a:t>
            </a:r>
          </a:p>
        </p:txBody>
      </p:sp>
      <p:pic>
        <p:nvPicPr>
          <p:cNvPr id="3" name="Picture 2">
            <a:extLst>
              <a:ext uri="{FF2B5EF4-FFF2-40B4-BE49-F238E27FC236}">
                <a16:creationId xmlns:a16="http://schemas.microsoft.com/office/drawing/2014/main" id="{FA9827F2-238A-9543-2C6D-517BD8915E8B}"/>
              </a:ext>
            </a:extLst>
          </p:cNvPr>
          <p:cNvPicPr>
            <a:picLocks noChangeAspect="1"/>
          </p:cNvPicPr>
          <p:nvPr/>
        </p:nvPicPr>
        <p:blipFill>
          <a:blip r:embed="rId2"/>
          <a:stretch>
            <a:fillRect/>
          </a:stretch>
        </p:blipFill>
        <p:spPr>
          <a:xfrm>
            <a:off x="838201" y="2898802"/>
            <a:ext cx="5174314" cy="3052130"/>
          </a:xfrm>
          <a:prstGeom prst="rect">
            <a:avLst/>
          </a:prstGeom>
        </p:spPr>
      </p:pic>
      <p:sp>
        <p:nvSpPr>
          <p:cNvPr id="5" name="TextBox 4">
            <a:extLst>
              <a:ext uri="{FF2B5EF4-FFF2-40B4-BE49-F238E27FC236}">
                <a16:creationId xmlns:a16="http://schemas.microsoft.com/office/drawing/2014/main" id="{221C38FE-C04B-D0DB-9603-16FF82B645B8}"/>
              </a:ext>
            </a:extLst>
          </p:cNvPr>
          <p:cNvSpPr txBox="1"/>
          <p:nvPr/>
        </p:nvSpPr>
        <p:spPr>
          <a:xfrm>
            <a:off x="4566889" y="6071192"/>
            <a:ext cx="3058222" cy="369332"/>
          </a:xfrm>
          <a:prstGeom prst="rect">
            <a:avLst/>
          </a:prstGeom>
          <a:noFill/>
        </p:spPr>
        <p:txBody>
          <a:bodyPr wrap="square" rtlCol="0">
            <a:spAutoFit/>
          </a:bodyPr>
          <a:lstStyle/>
          <a:p>
            <a:r>
              <a:rPr lang="en-US" dirty="0"/>
              <a:t>Source: Google Security Blog</a:t>
            </a:r>
          </a:p>
        </p:txBody>
      </p:sp>
      <p:sp>
        <p:nvSpPr>
          <p:cNvPr id="6" name="Content Placeholder 2">
            <a:extLst>
              <a:ext uri="{FF2B5EF4-FFF2-40B4-BE49-F238E27FC236}">
                <a16:creationId xmlns:a16="http://schemas.microsoft.com/office/drawing/2014/main" id="{AF445620-97DE-8FA0-0BE9-F6ABBB67A4E8}"/>
              </a:ext>
            </a:extLst>
          </p:cNvPr>
          <p:cNvSpPr txBox="1">
            <a:spLocks/>
          </p:cNvSpPr>
          <p:nvPr/>
        </p:nvSpPr>
        <p:spPr>
          <a:xfrm>
            <a:off x="838200" y="1690688"/>
            <a:ext cx="10515599" cy="12436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Android is writing most new code in Rust, and fixing vulns in its C/C++. </a:t>
            </a:r>
          </a:p>
        </p:txBody>
      </p:sp>
      <p:pic>
        <p:nvPicPr>
          <p:cNvPr id="4" name="Picture 3">
            <a:extLst>
              <a:ext uri="{FF2B5EF4-FFF2-40B4-BE49-F238E27FC236}">
                <a16:creationId xmlns:a16="http://schemas.microsoft.com/office/drawing/2014/main" id="{39853EC6-D8A0-1739-DE1C-6F384B2E7F4E}"/>
              </a:ext>
            </a:extLst>
          </p:cNvPr>
          <p:cNvPicPr>
            <a:picLocks noChangeAspect="1"/>
          </p:cNvPicPr>
          <p:nvPr/>
        </p:nvPicPr>
        <p:blipFill>
          <a:blip r:embed="rId3"/>
          <a:stretch>
            <a:fillRect/>
          </a:stretch>
        </p:blipFill>
        <p:spPr>
          <a:xfrm>
            <a:off x="6179487" y="2888742"/>
            <a:ext cx="5174313" cy="3072249"/>
          </a:xfrm>
          <a:prstGeom prst="rect">
            <a:avLst/>
          </a:prstGeom>
          <a:effectLst>
            <a:outerShdw blurRad="50800" dist="38100" dir="7911371" algn="tl" rotWithShape="0">
              <a:prstClr val="black">
                <a:alpha val="40000"/>
              </a:prstClr>
            </a:outerShdw>
          </a:effectLst>
        </p:spPr>
      </p:pic>
      <p:sp>
        <p:nvSpPr>
          <p:cNvPr id="7" name="Content Placeholder 2">
            <a:extLst>
              <a:ext uri="{FF2B5EF4-FFF2-40B4-BE49-F238E27FC236}">
                <a16:creationId xmlns:a16="http://schemas.microsoft.com/office/drawing/2014/main" id="{CA1F10D1-5274-B743-5912-8314DD94BA2E}"/>
              </a:ext>
            </a:extLst>
          </p:cNvPr>
          <p:cNvSpPr txBox="1">
            <a:spLocks/>
          </p:cNvSpPr>
          <p:nvPr/>
        </p:nvSpPr>
        <p:spPr>
          <a:xfrm>
            <a:off x="838200" y="2156721"/>
            <a:ext cx="10515599" cy="12436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t>Resuilt</a:t>
            </a:r>
            <a:r>
              <a:rPr lang="en-US" dirty="0"/>
              <a:t>: A roughly exponential drop in vulnerabilities reported</a:t>
            </a:r>
          </a:p>
        </p:txBody>
      </p:sp>
    </p:spTree>
    <p:extLst>
      <p:ext uri="{BB962C8B-B14F-4D97-AF65-F5344CB8AC3E}">
        <p14:creationId xmlns:p14="http://schemas.microsoft.com/office/powerpoint/2010/main" val="35724215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3|8.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12986</TotalTime>
  <Words>3820</Words>
  <Application>Microsoft Macintosh PowerPoint</Application>
  <PresentationFormat>Widescreen</PresentationFormat>
  <Paragraphs>511</Paragraphs>
  <Slides>74</Slides>
  <Notes>45</Notes>
  <HiddenSlides>17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Arial</vt:lpstr>
      <vt:lpstr>Calibri</vt:lpstr>
      <vt:lpstr>Calibri Light</vt:lpstr>
      <vt:lpstr>Roboto</vt:lpstr>
      <vt:lpstr>Source Sans Pro</vt:lpstr>
      <vt:lpstr>Verdana</vt:lpstr>
      <vt:lpstr>Wingdings</vt:lpstr>
      <vt:lpstr>Office Theme</vt:lpstr>
      <vt:lpstr>Secure Systems Engineering and Management</vt:lpstr>
      <vt:lpstr>How would you answer this question?</vt:lpstr>
      <vt:lpstr>To answer it, we need data</vt:lpstr>
      <vt:lpstr>Cybercrime $$: Overall estimate</vt:lpstr>
      <vt:lpstr>Cybercrime $$: FBI IC3 direct data </vt:lpstr>
      <vt:lpstr>Costs of cyber attacks: Ransomware</vt:lpstr>
      <vt:lpstr>How should we protect ourselves?</vt:lpstr>
      <vt:lpstr>Consider attack vectors in data breaches</vt:lpstr>
      <vt:lpstr>Method: Use PL that prevents vulnerabilities</vt:lpstr>
      <vt:lpstr>Method: Patch bugs faster</vt:lpstr>
      <vt:lpstr>Method: Annual security awareness training</vt:lpstr>
      <vt:lpstr>Vulnerability prevalence, resolution</vt:lpstr>
      <vt:lpstr>Evidence-based security</vt:lpstr>
      <vt:lpstr>Why Information Security is Hard An Economic Perspective</vt:lpstr>
      <vt:lpstr>Course goals: You will be able to</vt:lpstr>
      <vt:lpstr>Schedule</vt:lpstr>
      <vt:lpstr>Schedule</vt:lpstr>
      <vt:lpstr>Main WWW site</vt:lpstr>
      <vt:lpstr>Canvas site</vt:lpstr>
      <vt:lpstr>Graded activities</vt:lpstr>
      <vt:lpstr>Read papers: Question, understand, improve</vt:lpstr>
      <vt:lpstr>Class prep</vt:lpstr>
      <vt:lpstr>Personnel</vt:lpstr>
      <vt:lpstr>About me</vt:lpstr>
      <vt:lpstr>Course overview</vt:lpstr>
      <vt:lpstr>PowerPoint Presentation</vt:lpstr>
      <vt:lpstr>PowerPoint Presentation</vt:lpstr>
      <vt:lpstr>PowerPoint Presentation</vt:lpstr>
      <vt:lpstr>PowerPoint Presentation</vt:lpstr>
      <vt:lpstr>Ukraine power grid attack (2015)</vt:lpstr>
      <vt:lpstr>Cybercriminal Value Chain Model</vt:lpstr>
      <vt:lpstr>PowerPoint Presentation</vt:lpstr>
      <vt:lpstr>PowerPoint Presentation</vt:lpstr>
      <vt:lpstr>PowerPoint Presentation</vt:lpstr>
      <vt:lpstr>PowerPoint Presentation</vt:lpstr>
      <vt:lpstr>PowerPoint Presentation</vt:lpstr>
      <vt:lpstr>MITRE Top 25 Common Weakness Enumeration</vt:lpstr>
      <vt:lpstr>PowerPoint Presentation</vt:lpstr>
      <vt:lpstr>PowerPoint Presentation</vt:lpstr>
      <vt:lpstr>PowerPoint Presentation</vt:lpstr>
      <vt:lpstr>The big picture</vt:lpstr>
      <vt:lpstr>The big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Passwords: Security v. memorability</vt:lpstr>
      <vt:lpstr>Password reuse: Vector of attack</vt:lpstr>
      <vt:lpstr>PowerPoint Presentation</vt:lpstr>
      <vt:lpstr>PowerPoint Presentation</vt:lpstr>
      <vt:lpstr>A naïve model relating loss to security level</vt:lpstr>
      <vt:lpstr>PowerPoint Presentation</vt:lpstr>
      <vt:lpstr>PowerPoint Presentation</vt:lpstr>
      <vt:lpstr>A simple causal model of cyber risk</vt:lpstr>
      <vt:lpstr>PowerPoint Presentation</vt:lpstr>
      <vt:lpstr>PowerPoint Presentation</vt:lpstr>
      <vt:lpstr>For Operators: Key technologies and activities</vt:lpstr>
      <vt:lpstr>For Users: Password managers</vt:lpstr>
      <vt:lpstr>Study: Password managers may not help!</vt:lpstr>
      <vt:lpstr>For Builders: Safe PLs, fuzzers, analyzers, …</vt:lpstr>
      <vt:lpstr>OSS-Fuzz</vt:lpstr>
      <vt:lpstr>LLMs and GenAI: Game changers</vt:lpstr>
      <vt:lpstr>A financially motivated attacker, today:</vt:lpstr>
      <vt:lpstr>Value proposition to attacker, with LLMs</vt:lpstr>
      <vt:lpstr>PowerPoint Presentation</vt:lpstr>
      <vt:lpstr>                     ,</vt:lpstr>
      <vt:lpstr>Cyber insurance: Elevating evidence?</vt:lpstr>
      <vt:lpstr>Bug bounty programs</vt:lpstr>
      <vt:lpstr>2024 Google rewards</vt:lpstr>
      <vt:lpstr>Android and devices</vt:lpstr>
      <vt:lpstr>Readings for 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Hicks, Michael W</cp:lastModifiedBy>
  <cp:revision>260</cp:revision>
  <dcterms:created xsi:type="dcterms:W3CDTF">2025-02-03T22:02:42Z</dcterms:created>
  <dcterms:modified xsi:type="dcterms:W3CDTF">2026-01-15T16:13:52Z</dcterms:modified>
</cp:coreProperties>
</file>