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391" r:id="rId2"/>
    <p:sldId id="2147468972" r:id="rId3"/>
    <p:sldId id="2147468987" r:id="rId4"/>
    <p:sldId id="2147468989" r:id="rId5"/>
    <p:sldId id="257" r:id="rId6"/>
    <p:sldId id="259" r:id="rId7"/>
    <p:sldId id="260" r:id="rId8"/>
    <p:sldId id="261" r:id="rId9"/>
    <p:sldId id="262" r:id="rId10"/>
    <p:sldId id="2147468990" r:id="rId11"/>
    <p:sldId id="2147468992" r:id="rId12"/>
    <p:sldId id="264" r:id="rId13"/>
    <p:sldId id="265" r:id="rId14"/>
    <p:sldId id="2147468993" r:id="rId15"/>
    <p:sldId id="268" r:id="rId16"/>
    <p:sldId id="2147468994" r:id="rId17"/>
    <p:sldId id="269" r:id="rId18"/>
    <p:sldId id="272" r:id="rId19"/>
    <p:sldId id="2147468995" r:id="rId20"/>
    <p:sldId id="2147468991" r:id="rId21"/>
    <p:sldId id="275" r:id="rId22"/>
    <p:sldId id="276" r:id="rId23"/>
    <p:sldId id="277" r:id="rId24"/>
    <p:sldId id="278" r:id="rId25"/>
    <p:sldId id="279" r:id="rId26"/>
    <p:sldId id="2147469013" r:id="rId27"/>
    <p:sldId id="2147469007" r:id="rId28"/>
    <p:sldId id="2147468968" r:id="rId29"/>
    <p:sldId id="282" r:id="rId30"/>
    <p:sldId id="2147469004" r:id="rId31"/>
    <p:sldId id="283" r:id="rId32"/>
    <p:sldId id="285" r:id="rId33"/>
    <p:sldId id="286" r:id="rId34"/>
    <p:sldId id="288" r:id="rId35"/>
    <p:sldId id="2147468996" r:id="rId36"/>
    <p:sldId id="2147469002" r:id="rId37"/>
    <p:sldId id="2147469015" r:id="rId38"/>
    <p:sldId id="2147469016" r:id="rId39"/>
    <p:sldId id="289" r:id="rId40"/>
    <p:sldId id="290" r:id="rId41"/>
    <p:sldId id="292" r:id="rId42"/>
    <p:sldId id="291" r:id="rId43"/>
    <p:sldId id="293" r:id="rId44"/>
    <p:sldId id="294" r:id="rId45"/>
    <p:sldId id="295" r:id="rId46"/>
    <p:sldId id="296" r:id="rId47"/>
    <p:sldId id="297"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0" autoAdjust="0"/>
    <p:restoredTop sz="73810" autoAdjust="0"/>
  </p:normalViewPr>
  <p:slideViewPr>
    <p:cSldViewPr snapToGrid="0" snapToObjects="1">
      <p:cViewPr varScale="1">
        <p:scale>
          <a:sx n="123" d="100"/>
          <a:sy n="123" d="100"/>
        </p:scale>
        <p:origin x="304"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2/16/26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a:t>
            </a:fld>
            <a:endParaRPr lang="en-US"/>
          </a:p>
        </p:txBody>
      </p:sp>
    </p:spTree>
    <p:extLst>
      <p:ext uri="{BB962C8B-B14F-4D97-AF65-F5344CB8AC3E}">
        <p14:creationId xmlns:p14="http://schemas.microsoft.com/office/powerpoint/2010/main" val="364191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Why prefer false negatives? </a:t>
            </a:r>
            <a:endParaRPr lang="en-US" dirty="0"/>
          </a:p>
          <a:p>
            <a:pPr marL="0" lvl="0" indent="0">
              <a:buNone/>
            </a:pPr>
            <a:r>
              <a:rPr dirty="0"/>
              <a:t>- False positives (labeling a clean device as compromised) would create spurious correlations between practices and “compromise” — potentially making good practices appear harmful. </a:t>
            </a:r>
            <a:endParaRPr lang="en-US" dirty="0"/>
          </a:p>
          <a:p>
            <a:pPr marL="0" lvl="0" indent="0">
              <a:buNone/>
            </a:pPr>
            <a:r>
              <a:rPr dirty="0"/>
              <a:t>- False negatives (missing real compromise) add noise but bias toward null results — they make it harder to find real correlations, but don’t create fake ones. </a:t>
            </a:r>
            <a:endParaRPr lang="en-US" dirty="0"/>
          </a:p>
          <a:p>
            <a:pPr marL="0" lvl="0" indent="0">
              <a:buNone/>
            </a:pPr>
            <a:r>
              <a:rPr dirty="0"/>
              <a:t>- So the authors accept that they’ll miss some real compromises to keep the “compromised” label trustworthy.</a:t>
            </a:r>
          </a:p>
          <a:p>
            <a:pPr marL="0" lvl="0" indent="0">
              <a:buNone/>
            </a:pPr>
            <a:endParaRPr dirty="0"/>
          </a:p>
          <a:p>
            <a:pPr marL="0" lvl="0" indent="0">
              <a:buNone/>
            </a:pPr>
            <a:r>
              <a:rPr dirty="0"/>
              <a:t>The bigger concern with false negatives: </a:t>
            </a:r>
            <a:endParaRPr lang="en-US" dirty="0"/>
          </a:p>
          <a:p>
            <a:pPr marL="0" lvl="0" indent="0">
              <a:buNone/>
            </a:pPr>
            <a:r>
              <a:rPr dirty="0"/>
              <a:t>- The IDS can only detect malware that communicates in ways matching known signatures. Sophisticated malware, zero-days, encrypted C&amp;C channels are missed entirely. </a:t>
            </a:r>
            <a:r>
              <a:rPr lang="en-US" dirty="0"/>
              <a:t>And attacks that match pre-compromise rules are blocked </a:t>
            </a:r>
          </a:p>
        </p:txBody>
      </p:sp>
      <p:sp>
        <p:nvSpPr>
          <p:cNvPr id="4" name="Slide Number Placeholder 3"/>
          <p:cNvSpPr>
            <a:spLocks noGrp="1"/>
          </p:cNvSpPr>
          <p:nvPr>
            <p:ph type="sldNum" sz="quarter" idx="10"/>
          </p:nvPr>
        </p:nvSpPr>
        <p:spPr/>
        <p:txBody>
          <a:bodyPr/>
          <a:lstStyle/>
          <a:p>
            <a:fld id="{18BDFEC3-8487-43E8-A154-7C12CBC1FFF2}" type="slidenum">
              <a:rPr lang="en-US"/>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ROBUST results — large effects, statistically significant, plausible mechanisms: 1. OS matters: Windows ≈ 3.9× more compromised than macOS. Large sample, large effect. Caveat: IDS rule set is likely more Windows-targeted. 2. Specific risky software: Thunderbird has 420 CVEs in CVE Details — the 33% rate is plausible. P2P and Tor expose users to untrusted content. These are direct risk factors. 3. Web activity volume: compromised devices generate significantly more traffic (Figure 5). The “automobile miles driven” analogy: more exposure → more risk. 4. Content categories: gaming and hobby sites strongly associated with compromise.</a:t>
            </a:r>
          </a:p>
          <a:p>
            <a:pPr marL="0" lvl="0" indent="0">
              <a:buNone/>
            </a:pPr>
            <a:endParaRPr dirty="0"/>
          </a:p>
          <a:p>
            <a:pPr marL="0" lvl="0" indent="0">
              <a:buNone/>
            </a:pPr>
            <a:r>
              <a:rPr dirty="0"/>
              <a:t>SURPRISING / DESERVE SKEPTICISM: - Updating: where differences exist, compromised devices updated FASTER. This is likely a response to compromise (IT intervention, user alarm), not a cause. The before/after analysis using Wilcoxon signed-rank confirms devices update faster post-compromise. - AV: confounded by survivorship bias. The IDS only detects malware that got through — AV’s successes are invisible. All compromised-by-malware devices are, by definition, ones where AV failed. - Password managers: not harmful — they signal a technically sophisticated, risk-taking user profile. Same for remote DNS users (6% vs 2% baseline). These are indirect indicators, not direct risk factors. - Flash use NOT strongly associated with higher compromise — the authors call this a “community success story.” - Feature importance rankings from §6 depend on the specific IDS, rule set, and population — generalizability is unclear.</a:t>
            </a:r>
          </a:p>
        </p:txBody>
      </p:sp>
      <p:sp>
        <p:nvSpPr>
          <p:cNvPr id="4" name="Slide Number Placeholder 3"/>
          <p:cNvSpPr>
            <a:spLocks noGrp="1"/>
          </p:cNvSpPr>
          <p:nvPr>
            <p:ph type="sldNum" sz="quarter" idx="10"/>
          </p:nvPr>
        </p:nvSpPr>
        <p:spPr/>
        <p:txBody>
          <a:bodyPr/>
          <a:lstStyle/>
          <a:p>
            <a:fld id="{18BDFEC3-8487-43E8-A154-7C12CBC1FFF2}" type="slidenum">
              <a:rPr lang="en-US"/>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table maps the paper’s statistical methods to what students have seen in class. Mann-Whitney U, Chi-Square, and Bonferroni were covered in Lecture 1. Logistic regression was covered in Lecture 2. Wilcoxon signed-rank was mentioned but not covered in depth. KS test and LASSO are new.</a:t>
            </a:r>
          </a:p>
          <a:p>
            <a:pPr marL="0" lvl="0" indent="0">
              <a:buNone/>
            </a:pPr>
            <a:endParaRPr/>
          </a:p>
          <a:p>
            <a:pPr marL="0" lvl="0" indent="0">
              <a:buNone/>
            </a:pPr>
            <a:r>
              <a:t>Each test is chosen for a reason tied to the data structure: paired vs. independent, categorical vs. continuous, location shift vs. distributional difference.</a:t>
            </a:r>
          </a:p>
        </p:txBody>
      </p:sp>
      <p:sp>
        <p:nvSpPr>
          <p:cNvPr id="4" name="Slide Number Placeholder 3"/>
          <p:cNvSpPr>
            <a:spLocks noGrp="1"/>
          </p:cNvSpPr>
          <p:nvPr>
            <p:ph type="sldNum" sz="quarter" idx="10"/>
          </p:nvPr>
        </p:nvSpPr>
        <p:spPr/>
        <p:txBody>
          <a:bodyPr/>
          <a:lstStyle/>
          <a:p>
            <a:fld id="{18BDFEC3-8487-43E8-A154-7C12CBC1FFF2}" type="slidenum">
              <a:rPr lang="en-US"/>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B118-3CDD-4C95-1A4C-85249DD94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AD8BA-8C0D-D1C4-47AA-1A3CBCC9E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01111-B18E-0FEA-6A65-E0B474ED7752}"/>
              </a:ext>
            </a:extLst>
          </p:cNvPr>
          <p:cNvSpPr>
            <a:spLocks noGrp="1"/>
          </p:cNvSpPr>
          <p:nvPr>
            <p:ph type="body" idx="1"/>
          </p:nvPr>
        </p:nvSpPr>
        <p:spPr/>
        <p:txBody>
          <a:bodyPr/>
          <a:lstStyle/>
          <a:p>
            <a:pPr marL="0" lvl="0" indent="0">
              <a:buNone/>
            </a:pPr>
            <a:r>
              <a:t>Why use this instead of Mann-Whitney U? Because the two groups (before-compromise and after-compromise measurements) are NOT independent — they come from the same device. Each device serves as its own control. Mann-Whitney U assumes independent samples and would be inappropriate here.</a:t>
            </a:r>
          </a:p>
          <a:p>
            <a:pPr marL="0" lvl="0" indent="0">
              <a:buNone/>
            </a:pPr>
            <a:endParaRPr/>
          </a:p>
          <a:p>
            <a:pPr marL="0" lvl="0" indent="0">
              <a:buNone/>
            </a:pPr>
            <a:r>
              <a:t>The finding: devices update faster after compromise. This is likely a response (IT intervention, user alarm), not a cause. The statistical test confirms the pattern is real; the interpretation requires causal reasoning beyond what the test can provide.</a:t>
            </a:r>
          </a:p>
        </p:txBody>
      </p:sp>
      <p:sp>
        <p:nvSpPr>
          <p:cNvPr id="4" name="Slide Number Placeholder 3">
            <a:extLst>
              <a:ext uri="{FF2B5EF4-FFF2-40B4-BE49-F238E27FC236}">
                <a16:creationId xmlns:a16="http://schemas.microsoft.com/office/drawing/2014/main" id="{A2E64BD3-CE13-13D6-A048-0C955857B522}"/>
              </a:ext>
            </a:extLst>
          </p:cNvPr>
          <p:cNvSpPr>
            <a:spLocks noGrp="1"/>
          </p:cNvSpPr>
          <p:nvPr>
            <p:ph type="sldNum" sz="quarter" idx="10"/>
          </p:nvPr>
        </p:nvSpPr>
        <p:spPr/>
        <p:txBody>
          <a:bodyPr/>
          <a:lstStyle/>
          <a:p>
            <a:fld id="{18BDFEC3-8487-43E8-A154-7C12CBC1FFF2}" type="slidenum">
              <a:rPr lang="en-US"/>
              <a:t>16</a:t>
            </a:fld>
            <a:endParaRPr lang="en-US"/>
          </a:p>
        </p:txBody>
      </p:sp>
    </p:spTree>
    <p:extLst>
      <p:ext uri="{BB962C8B-B14F-4D97-AF65-F5344CB8AC3E}">
        <p14:creationId xmlns:p14="http://schemas.microsoft.com/office/powerpoint/2010/main" val="403038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Why use this instead of Mann-Whitney U? Because the two groups (before-compromise and after-compromise measurements) are NOT independent — they come from the same device. Each device serves as its own control. Mann-Whitney U assumes independent samples and would be inappropriate here.</a:t>
            </a:r>
          </a:p>
          <a:p>
            <a:pPr marL="0" lvl="0" indent="0">
              <a:buNone/>
            </a:pPr>
            <a:endParaRPr/>
          </a:p>
          <a:p>
            <a:pPr marL="0" lvl="0" indent="0">
              <a:buNone/>
            </a:pPr>
            <a:r>
              <a:t>The finding: devices update faster after compromise. This is likely a response (IT intervention, user alarm), not a cause. The statistical test confirms the pattern is real; the interpretation requires causal reasoning beyond what the test can provide.</a:t>
            </a:r>
          </a:p>
        </p:txBody>
      </p:sp>
      <p:sp>
        <p:nvSpPr>
          <p:cNvPr id="4" name="Slide Number Placeholder 3"/>
          <p:cNvSpPr>
            <a:spLocks noGrp="1"/>
          </p:cNvSpPr>
          <p:nvPr>
            <p:ph type="sldNum" sz="quarter" idx="10"/>
          </p:nvPr>
        </p:nvSpPr>
        <p:spPr/>
        <p:txBody>
          <a:bodyPr/>
          <a:lstStyle/>
          <a:p>
            <a:fld id="{18BDFEC3-8487-43E8-A154-7C12CBC1FFF2}" type="slidenum">
              <a:rPr lang="en-US"/>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LASSO adds a penalty proportional to the absolute value of each coefficient. As the penalty increases, less important coefficients are driven to zero. This performs automatic variable selection — the model itself decides which features to include.</a:t>
            </a:r>
            <a:endParaRPr lang="en-US" dirty="0"/>
          </a:p>
          <a:p>
            <a:pPr marL="0" lvl="0" indent="0">
              <a:buNone/>
            </a:pPr>
            <a:endParaRPr lang="en-US" dirty="0"/>
          </a:p>
          <a:p>
            <a:pPr marL="0" lvl="0" indent="0">
              <a:buNone/>
            </a:pPr>
            <a:r>
              <a:rPr lang="en-US" dirty="0"/>
              <a:t>Tuned via 10-fold cross-validation across 200 candidate values</a:t>
            </a:r>
            <a:endParaRPr dirty="0"/>
          </a:p>
          <a:p>
            <a:pPr marL="0" lvl="0" indent="0">
              <a:buNone/>
            </a:pPr>
            <a:endParaRPr dirty="0"/>
          </a:p>
          <a:p>
            <a:pPr marL="0" lvl="0" indent="0">
              <a:buNone/>
            </a:pPr>
            <a:r>
              <a:rPr dirty="0"/>
              <a:t>AUC (Area Under the ROC Curve) answers: “If I pick one compromised and one clean device at random, how often does the model assign a higher risk score to the compromised one?” It ranges from 0.5 (random) to 1.0 (perfect) and is insensitive to class imbalance, unlike accuracy.</a:t>
            </a:r>
          </a:p>
          <a:p>
            <a:pPr marL="0" lvl="0" indent="0">
              <a:buNone/>
            </a:pPr>
            <a:endParaRPr dirty="0"/>
          </a:p>
          <a:p>
            <a:pPr marL="0" lvl="0" indent="0">
              <a:buNone/>
            </a:pPr>
            <a:r>
              <a:rPr dirty="0"/>
              <a:t>The authors also check VIF (Variance Inflation Factor) for multicollinearity — all values below 10, so no concern there.</a:t>
            </a:r>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AutoNum type="arabicPeriod"/>
            </a:pPr>
            <a:r>
              <a:rPr lang="en-US" dirty="0"/>
              <a:t>Start with N features selected by the best LASSO model</a:t>
            </a:r>
          </a:p>
          <a:p>
            <a:pPr marL="342900" lvl="0" indent="-342900">
              <a:buAutoNum type="arabicPeriod"/>
            </a:pPr>
            <a:r>
              <a:rPr lang="en-US" dirty="0"/>
              <a:t>Remove the feature whose absence hurts AUC </a:t>
            </a:r>
            <a:r>
              <a:rPr lang="en-US" i="1" dirty="0"/>
              <a:t>least</a:t>
            </a:r>
          </a:p>
          <a:p>
            <a:pPr marL="342900" lvl="0" indent="-342900">
              <a:buAutoNum type="arabicPeriod"/>
            </a:pPr>
            <a:r>
              <a:rPr lang="en-US" dirty="0"/>
              <a:t>Repeat until one feature remains — this is the </a:t>
            </a:r>
            <a:r>
              <a:rPr lang="en-US" b="1" dirty="0"/>
              <a:t>most important</a:t>
            </a:r>
            <a:r>
              <a:rPr lang="en-US" dirty="0"/>
              <a:t> predictor</a:t>
            </a:r>
          </a:p>
          <a:p>
            <a:pPr marL="342900" lvl="0" indent="-342900">
              <a:buAutoNum type="arabicPeriod"/>
            </a:pPr>
            <a:r>
              <a:rPr lang="en-US" dirty="0"/>
              <a:t>Read in reverse: first feature back contributes the most AUC</a:t>
            </a:r>
          </a:p>
          <a:p>
            <a:pPr marL="0" lvl="0" indent="0">
              <a:buNone/>
            </a:pPr>
            <a:r>
              <a:rPr lang="en-US" dirty="0"/>
              <a:t>This is </a:t>
            </a:r>
            <a:r>
              <a:rPr lang="en-US" b="1" dirty="0"/>
              <a:t>backward stepwise selection</a:t>
            </a:r>
            <a:r>
              <a:rPr lang="en-US" dirty="0"/>
              <a:t> evaluated using out-of-sample AUC.</a:t>
            </a:r>
          </a:p>
          <a:p>
            <a:pPr marL="0" lvl="0" indent="0">
              <a:buNone/>
            </a:pPr>
            <a:endParaRPr lang="en-US" dirty="0"/>
          </a:p>
          <a:p>
            <a:pPr marL="0" lvl="0" indent="0">
              <a:buNone/>
            </a:pPr>
            <a:r>
              <a:rPr lang="en-US" dirty="0"/>
              <a:t>Why do they need training and test data for what they say is an explanatory (not predictive) analysis?</a:t>
            </a:r>
          </a:p>
          <a:p>
            <a:pPr marL="0" lvl="0" indent="0">
              <a:buNone/>
            </a:pPr>
            <a:endParaRPr lang="en-US" dirty="0"/>
          </a:p>
          <a:p>
            <a:pPr marL="0" lvl="0" indent="0">
              <a:buNone/>
            </a:pPr>
            <a:r>
              <a:rPr lang="en-US" dirty="0"/>
              <a:t>Two reasons: 1. LASSO with cross-validation is inherently a predictive procedure. The regularization parameter is chosen to maximize predictive performance (AUC on validation folds). Without held-out data, you can’t properly tune regularization and risk overfitting. 2. The greedy deletion algorithm evaluates importance via AUC. Reporting both validation and test AUC (Table 9) lets the reader verify that rankings aren’t artifacts of overfitting.</a:t>
            </a:r>
          </a:p>
          <a:p>
            <a:pPr marL="0" lvl="0" indent="0">
              <a:buNone/>
            </a:pPr>
            <a:endParaRPr lang="en-US" dirty="0"/>
          </a:p>
          <a:p>
            <a:pPr marL="0" lvl="0" indent="0">
              <a:buNone/>
            </a:pPr>
            <a:r>
              <a:rPr lang="en-US" dirty="0"/>
              <a:t>Even though the goal is explanation, the method involves model selection, and model selection requires held-out evaluation to be trustworthy.</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19</a:t>
            </a:fld>
            <a:endParaRPr lang="en-US"/>
          </a:p>
        </p:txBody>
      </p:sp>
    </p:spTree>
    <p:extLst>
      <p:ext uri="{BB962C8B-B14F-4D97-AF65-F5344CB8AC3E}">
        <p14:creationId xmlns:p14="http://schemas.microsoft.com/office/powerpoint/2010/main" val="195290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B2C97-41F8-8FB9-976A-0F200A596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2C14F-766F-E1CD-5036-B040465D1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1DF84-7603-070D-E8E5-B6EBE0703141}"/>
              </a:ext>
            </a:extLst>
          </p:cNvPr>
          <p:cNvSpPr>
            <a:spLocks noGrp="1"/>
          </p:cNvSpPr>
          <p:nvPr>
            <p:ph type="body" idx="1"/>
          </p:nvPr>
        </p:nvSpPr>
        <p:spPr/>
        <p:txBody>
          <a:bodyPr/>
          <a:lstStyle/>
          <a:p>
            <a:pPr marL="0" lvl="0" indent="0">
              <a:buNone/>
            </a:pPr>
            <a:r>
              <a:t>AIC-based stepwise selection evaluates in-sample fit; LASSO + greedy deletion evaluates out-of-sample performance, which is more robust to overfitting.</a:t>
            </a:r>
          </a:p>
          <a:p>
            <a:pPr marL="0" lvl="0" indent="0">
              <a:buNone/>
            </a:pPr>
            <a:endParaRPr/>
          </a:p>
          <a:p>
            <a:pPr marL="0" lvl="0" indent="0">
              <a:buNone/>
            </a:pPr>
            <a:r>
              <a:t>AIC is designed for comparing a small number of candidate models. With hundreds of features, the combinatorial space is too large for exhaustive AIC comparison, while LASSO scales well.</a:t>
            </a:r>
          </a:p>
          <a:p>
            <a:pPr marL="0" lvl="0" indent="0">
              <a:buNone/>
            </a:pPr>
            <a:endParaRPr/>
          </a:p>
          <a:p>
            <a:pPr marL="0" lvl="0" indent="0">
              <a:buNone/>
            </a:pPr>
            <a:r>
              <a:t>The greedy deletion algorithm gives a clear ranking of feature importance with quantified AUC contributions, which is arguably more interpretable than comparing AIC values across models.</a:t>
            </a:r>
          </a:p>
          <a:p>
            <a:pPr marL="0" lvl="0" indent="0">
              <a:buNone/>
            </a:pPr>
            <a:endParaRPr/>
          </a:p>
          <a:p>
            <a:pPr marL="0" lvl="0" indent="0">
              <a:buNone/>
            </a:pPr>
            <a:r>
              <a:t>Both are valid approaches, but LASSO is better suited to this high-dimensional, rare-event setting.</a:t>
            </a:r>
          </a:p>
        </p:txBody>
      </p:sp>
      <p:sp>
        <p:nvSpPr>
          <p:cNvPr id="4" name="Slide Number Placeholder 3">
            <a:extLst>
              <a:ext uri="{FF2B5EF4-FFF2-40B4-BE49-F238E27FC236}">
                <a16:creationId xmlns:a16="http://schemas.microsoft.com/office/drawing/2014/main" id="{83EA5302-1EE7-CDA6-F5E1-37997E5B4D4B}"/>
              </a:ext>
            </a:extLst>
          </p:cNvPr>
          <p:cNvSpPr>
            <a:spLocks noGrp="1"/>
          </p:cNvSpPr>
          <p:nvPr>
            <p:ph type="sldNum" sz="quarter" idx="10"/>
          </p:nvPr>
        </p:nvSpPr>
        <p:spPr/>
        <p:txBody>
          <a:bodyPr/>
          <a:lstStyle/>
          <a:p>
            <a:fld id="{18BDFEC3-8487-43E8-A154-7C12CBC1FFF2}" type="slidenum">
              <a:rPr lang="en-US"/>
              <a:t>20</a:t>
            </a:fld>
            <a:endParaRPr lang="en-US"/>
          </a:p>
        </p:txBody>
      </p:sp>
    </p:spTree>
    <p:extLst>
      <p:ext uri="{BB962C8B-B14F-4D97-AF65-F5344CB8AC3E}">
        <p14:creationId xmlns:p14="http://schemas.microsoft.com/office/powerpoint/2010/main" val="318022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“IE User-Agent” finding is a cautionary tale about cursory feature extraction. What looked like “Internet Explorer usage predicts compromise” was actually a proxy for Chinese chat applications that happen to use IE’s UA string. Without digging into the feature, you’d draw the wrong conclusion.</a:t>
            </a:r>
          </a:p>
          <a:p>
            <a:pPr marL="0" lvl="0" indent="0">
              <a:buNone/>
            </a:pPr>
            <a:endParaRPr/>
          </a:p>
          <a:p>
            <a:pPr marL="0" lvl="0" indent="0">
              <a:buNone/>
            </a:pPr>
            <a:r>
              <a:t>The dominance of behavioral features over security tools is a striking finding: what you DO online matters more than what security software you run. This supports the “miles driven” analogy — more exposure means more risk, regardless of the safety features in your car.</a:t>
            </a:r>
          </a:p>
        </p:txBody>
      </p:sp>
      <p:sp>
        <p:nvSpPr>
          <p:cNvPr id="4" name="Slide Number Placeholder 3"/>
          <p:cNvSpPr>
            <a:spLocks noGrp="1"/>
          </p:cNvSpPr>
          <p:nvPr>
            <p:ph type="sldNum" sz="quarter" idx="10"/>
          </p:nvPr>
        </p:nvSpPr>
        <p:spPr/>
        <p:txBody>
          <a:bodyPr/>
          <a:lstStyle/>
          <a:p>
            <a:fld id="{18BDFEC3-8487-43E8-A154-7C12CBC1FFF2}" type="slidenum">
              <a:rPr lang="en-US"/>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Methodological contributions: demonstrates that passive network monitoring at scale is feasible for security measurement; provides a template for inferring software features from network traffic; shows how to combine observational behavioral data with security outcome data.</a:t>
            </a:r>
          </a:p>
          <a:p>
            <a:pPr marL="0" lvl="0" indent="0">
              <a:buNone/>
            </a:pPr>
            <a:endParaRPr/>
          </a:p>
          <a:p>
            <a:pPr marL="0" lvl="0" indent="0">
              <a:buNone/>
            </a:pPr>
            <a:r>
              <a:t>Limitations: population is university undergrads (not representative); IDS detection is incomplete; 6 months may be too short; no causal claims possible.</a:t>
            </a:r>
          </a:p>
          <a:p>
            <a:pPr marL="0" lvl="0" indent="0">
              <a:buNone/>
            </a:pPr>
            <a:endParaRPr/>
          </a:p>
          <a:p>
            <a:pPr marL="0" lvl="0" indent="0">
              <a:buNone/>
            </a:pPr>
            <a:r>
              <a:t>Future questions: Can this be replicated in corporate environments? With the shift toward encrypted traffic (more TLS, less HTTP), how viable is this approach today? How would results change with endpoint detection rather than network IDS?</a:t>
            </a:r>
          </a:p>
        </p:txBody>
      </p:sp>
      <p:sp>
        <p:nvSpPr>
          <p:cNvPr id="4" name="Slide Number Placeholder 3"/>
          <p:cNvSpPr>
            <a:spLocks noGrp="1"/>
          </p:cNvSpPr>
          <p:nvPr>
            <p:ph type="sldNum" sz="quarter" idx="10"/>
          </p:nvPr>
        </p:nvSpPr>
        <p:spPr/>
        <p:txBody>
          <a:bodyPr/>
          <a:lstStyle/>
          <a:p>
            <a:fld id="{18BDFEC3-8487-43E8-A154-7C12CBC1FFF2}" type="slidenum">
              <a:rPr lang="en-US"/>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3BCD9-9EC0-B4BD-69DD-87749272A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561DC-8B53-77C0-7526-50B72ABC2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662BA-28B5-B07D-BCDE-C2B8E3325B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68D19-8E94-2248-143F-9ACD0789266B}"/>
              </a:ext>
            </a:extLst>
          </p:cNvPr>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43480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RQ1 and RQ2 are the headline questions: how common is cybercrime and how much does it cost? These seem basic, but we actually don’t have good answers — existing data sources are deeply flawed.</a:t>
            </a:r>
          </a:p>
          <a:p>
            <a:pPr marL="0" lvl="0" indent="0">
              <a:buNone/>
            </a:pPr>
            <a:endParaRPr/>
          </a:p>
          <a:p>
            <a:pPr marL="0" lvl="0" indent="0">
              <a:buNone/>
            </a:pPr>
            <a:r>
              <a:t>RQ3 asks about equity: are some demographic groups victimized more than others? This has direct policy implications.</a:t>
            </a:r>
          </a:p>
          <a:p>
            <a:pPr marL="0" lvl="0" indent="0">
              <a:buNone/>
            </a:pPr>
            <a:endParaRPr/>
          </a:p>
          <a:p>
            <a:pPr marL="0" lvl="0" indent="0">
              <a:buNone/>
            </a:pPr>
            <a:r>
              <a:t>RQ4 is a methodological experiment: can a technique borrowed from public health (NSUM) help capture cybercrime that victims don’t self-report? Spoiler: it doesn’t work well here, but the failure is informative.</a:t>
            </a:r>
          </a:p>
          <a:p>
            <a:pPr marL="0" lvl="0" indent="0">
              <a:buNone/>
            </a:pPr>
            <a:endParaRPr/>
          </a:p>
          <a:p>
            <a:pPr marL="0" lvl="0" indent="0">
              <a:buNone/>
            </a:pPr>
            <a:r>
              <a:t>The paper surveys multiple crime types: identity theft/banking fraud, phishing, nondelivery scams, nonpayment, overpayment, extortion, and advance-fee fraud. These are crimes experienced by individuals, not organizations.</a:t>
            </a:r>
          </a:p>
        </p:txBody>
      </p:sp>
      <p:sp>
        <p:nvSpPr>
          <p:cNvPr id="4" name="Slide Number Placeholder 3"/>
          <p:cNvSpPr>
            <a:spLocks noGrp="1"/>
          </p:cNvSpPr>
          <p:nvPr>
            <p:ph type="sldNum" sz="quarter" idx="10"/>
          </p:nvPr>
        </p:nvSpPr>
        <p:spPr/>
        <p:txBody>
          <a:bodyPr/>
          <a:lstStyle/>
          <a:p>
            <a:fld id="{18BDFEC3-8487-43E8-A154-7C12CBC1FFF2}" type="slidenum">
              <a:rPr lang="en-US"/>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01A9D-E0AE-1D10-6C25-C59AB6D91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CB58E-8213-C7AA-695B-38EDBF315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47C68-968D-8267-9D68-DFA01275A448}"/>
              </a:ext>
            </a:extLst>
          </p:cNvPr>
          <p:cNvSpPr>
            <a:spLocks noGrp="1"/>
          </p:cNvSpPr>
          <p:nvPr>
            <p:ph type="body" idx="1"/>
          </p:nvPr>
        </p:nvSpPr>
        <p:spPr/>
        <p:txBody>
          <a:bodyPr/>
          <a:lstStyle/>
          <a:p>
            <a:r>
              <a:rPr lang="en-US" dirty="0"/>
              <a:t>FAQ: </a:t>
            </a:r>
            <a:r>
              <a:rPr lang="en-US" sz="1200" b="1" i="0" kern="1200" dirty="0">
                <a:solidFill>
                  <a:schemeClr val="tx1"/>
                </a:solidFill>
                <a:effectLst/>
                <a:latin typeface="+mn-lt"/>
                <a:ea typeface="+mn-ea"/>
                <a:cs typeface="+mn-cs"/>
              </a:rPr>
              <a:t>Who should file a complaint with the Internet Crime Complaint Center (IC3)?</a:t>
            </a:r>
          </a:p>
          <a:p>
            <a:r>
              <a:rPr lang="en-US" sz="1200" b="0" i="0" kern="1200" dirty="0">
                <a:solidFill>
                  <a:schemeClr val="tx1"/>
                </a:solidFill>
                <a:effectLst/>
                <a:latin typeface="+mn-lt"/>
                <a:ea typeface="+mn-ea"/>
                <a:cs typeface="+mn-cs"/>
              </a:rPr>
              <a:t>Anyone who believes they are affected by a cyber-enabled crime may file a complaint with the IC3, including citizens of another country or who may be reporting a subject in another country. You may also file on behalf of another person you believe has been affected by a cyber-enabled crime.</a:t>
            </a:r>
          </a:p>
          <a:p>
            <a:endParaRPr lang="en-US" dirty="0"/>
          </a:p>
          <a:p>
            <a:r>
              <a:rPr lang="en-US" dirty="0"/>
              <a:t>Asks that they include the following (along with evidence like transaction receipts)</a:t>
            </a:r>
          </a:p>
          <a:p>
            <a:pPr marL="171450" indent="-171450">
              <a:buFont typeface="Arial" panose="020B0604020202020204" pitchFamily="34" charset="0"/>
              <a:buChar char="•"/>
            </a:pPr>
            <a:r>
              <a:rPr lang="en-US" dirty="0"/>
              <a:t>Financial loss and transaction information</a:t>
            </a:r>
          </a:p>
          <a:p>
            <a:pPr marL="171450" indent="-171450">
              <a:buFont typeface="Arial" panose="020B0604020202020204" pitchFamily="34" charset="0"/>
              <a:buChar char="•"/>
            </a:pPr>
            <a:r>
              <a:rPr lang="en-US" dirty="0"/>
              <a:t>Account information, transaction date and amount, who received the money.</a:t>
            </a:r>
          </a:p>
          <a:p>
            <a:pPr marL="171450" indent="-171450">
              <a:buFont typeface="Arial" panose="020B0604020202020204" pitchFamily="34" charset="0"/>
              <a:buChar char="•"/>
            </a:pPr>
            <a:r>
              <a:rPr lang="en-US" dirty="0"/>
              <a:t>Total amount of loss to the complainant.</a:t>
            </a:r>
          </a:p>
          <a:p>
            <a:pPr marL="171450" indent="-171450">
              <a:buFont typeface="Arial" panose="020B0604020202020204" pitchFamily="34" charset="0"/>
              <a:buChar char="•"/>
            </a:pPr>
            <a:r>
              <a:rPr lang="en-US" dirty="0"/>
              <a:t>For cryptocurrency transactions, refer to the IC3 Cryptocurrency page for more important information to provide.</a:t>
            </a:r>
          </a:p>
        </p:txBody>
      </p:sp>
      <p:sp>
        <p:nvSpPr>
          <p:cNvPr id="4" name="Slide Number Placeholder 3">
            <a:extLst>
              <a:ext uri="{FF2B5EF4-FFF2-40B4-BE49-F238E27FC236}">
                <a16:creationId xmlns:a16="http://schemas.microsoft.com/office/drawing/2014/main" id="{8A4FF08B-6E67-FC98-58F3-40B442B6309F}"/>
              </a:ext>
            </a:extLst>
          </p:cNvPr>
          <p:cNvSpPr>
            <a:spLocks noGrp="1"/>
          </p:cNvSpPr>
          <p:nvPr>
            <p:ph type="sldNum" sz="quarter" idx="5"/>
          </p:nvPr>
        </p:nvSpPr>
        <p:spPr/>
        <p:txBody>
          <a:bodyPr/>
          <a:lstStyle/>
          <a:p>
            <a:fld id="{C123C96B-2B3F-7242-90A1-56E5F222F20D}" type="slidenum">
              <a:rPr lang="en-US" smtClean="0"/>
              <a:t>26</a:t>
            </a:fld>
            <a:endParaRPr lang="en-US"/>
          </a:p>
        </p:txBody>
      </p:sp>
    </p:spTree>
    <p:extLst>
      <p:ext uri="{BB962C8B-B14F-4D97-AF65-F5344CB8AC3E}">
        <p14:creationId xmlns:p14="http://schemas.microsoft.com/office/powerpoint/2010/main" val="392901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a:t>Convenience samples</a:t>
            </a:r>
            <a:r>
              <a:rPr lang="en-US" dirty="0"/>
              <a:t> (</a:t>
            </a:r>
            <a:r>
              <a:rPr lang="en-US" dirty="0" err="1"/>
              <a:t>MTurk</a:t>
            </a:r>
            <a:r>
              <a:rPr lang="en-US" dirty="0"/>
              <a:t>, Qualtrics panels, opt-in web surveys):</a:t>
            </a:r>
          </a:p>
          <a:p>
            <a:pPr lvl="0"/>
            <a:r>
              <a:rPr lang="en-US" dirty="0"/>
              <a:t>People who opt in differ systematically from those who don’t</a:t>
            </a:r>
          </a:p>
          <a:p>
            <a:pPr lvl="0"/>
            <a:r>
              <a:rPr lang="en-US" dirty="0"/>
              <a:t>Younger, more internet-savvy, more educated</a:t>
            </a:r>
          </a:p>
          <a:p>
            <a:pPr lvl="0"/>
            <a:r>
              <a:rPr lang="en-US" dirty="0"/>
              <a:t>Cannot make valid population-level inferences</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27</a:t>
            </a:fld>
            <a:endParaRPr lang="en-US"/>
          </a:p>
        </p:txBody>
      </p:sp>
    </p:spTree>
    <p:extLst>
      <p:ext uri="{BB962C8B-B14F-4D97-AF65-F5344CB8AC3E}">
        <p14:creationId xmlns:p14="http://schemas.microsoft.com/office/powerpoint/2010/main" val="266850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a:t>Probability sampling:</a:t>
            </a:r>
          </a:p>
          <a:p>
            <a:pPr lvl="0"/>
            <a:r>
              <a:rPr lang="en-US" dirty="0"/>
              <a:t>Every U.S. household has a </a:t>
            </a:r>
            <a:r>
              <a:rPr lang="en-US" b="1" dirty="0"/>
              <a:t>known, non-zero probability</a:t>
            </a:r>
            <a:r>
              <a:rPr lang="en-US" dirty="0"/>
              <a:t> of inclusion</a:t>
            </a:r>
          </a:p>
          <a:p>
            <a:pPr lvl="0"/>
            <a:r>
              <a:rPr lang="en-US" dirty="0"/>
              <a:t>Enables valid confidence intervals and population estimates</a:t>
            </a:r>
          </a:p>
          <a:p>
            <a:pPr lvl="0"/>
            <a:r>
              <a:rPr lang="en-US" b="1" dirty="0"/>
              <a:t>Survey weights</a:t>
            </a:r>
            <a:r>
              <a:rPr lang="en-US" dirty="0"/>
              <a:t> correct for deviations between sample and population</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28</a:t>
            </a:fld>
            <a:endParaRPr lang="en-US"/>
          </a:p>
        </p:txBody>
      </p:sp>
    </p:spTree>
    <p:extLst>
      <p:ext uri="{BB962C8B-B14F-4D97-AF65-F5344CB8AC3E}">
        <p14:creationId xmlns:p14="http://schemas.microsoft.com/office/powerpoint/2010/main" val="2183036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Why AmeriSpeak specifically? - Multi-mode recruitment captures populations that online-only panels miss (elderly, low-income, rural) - Statistical weights adjust for panel design, differential non-response, and sampling frame limitations - Widely considered among the highest-quality survey panels in the U.S.</a:t>
            </a:r>
          </a:p>
          <a:p>
            <a:pPr marL="0" lvl="0" indent="0">
              <a:buNone/>
            </a:pPr>
            <a:endParaRPr/>
          </a:p>
          <a:p>
            <a:pPr marL="0" lvl="0" indent="0">
              <a:buNone/>
            </a:pPr>
            <a:r>
              <a:t>Reasons for caution: - Even with probability sampling, non-response is a concern. If non-responders differ in cybercrime experiences, weights may not fully correct the bias. - Survey fielded July–September 2020 — during the COVID-19 pandemic, which may have affected both cybercrime rates (more people online) and participation. - English-only, limiting representation of non-English-speaking populations.</a:t>
            </a:r>
          </a:p>
        </p:txBody>
      </p:sp>
      <p:sp>
        <p:nvSpPr>
          <p:cNvPr id="4" name="Slide Number Placeholder 3"/>
          <p:cNvSpPr>
            <a:spLocks noGrp="1"/>
          </p:cNvSpPr>
          <p:nvPr>
            <p:ph type="sldNum" sz="quarter" idx="10"/>
          </p:nvPr>
        </p:nvSpPr>
        <p:spPr/>
        <p:txBody>
          <a:bodyPr/>
          <a:lstStyle/>
          <a:p>
            <a:fld id="{18BDFEC3-8487-43E8-A154-7C12CBC1FFF2}" type="slidenum">
              <a:rPr lang="en-US"/>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30</a:t>
            </a:fld>
            <a:endParaRPr lang="en-US"/>
          </a:p>
        </p:txBody>
      </p:sp>
    </p:spTree>
    <p:extLst>
      <p:ext uri="{BB962C8B-B14F-4D97-AF65-F5344CB8AC3E}">
        <p14:creationId xmlns:p14="http://schemas.microsoft.com/office/powerpoint/2010/main" val="1510505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Each sample comes from the same AmeriSpeak panel with probability-based sampling. They differ in size, and each has its own survey weights calibrated to the U.S. population.</a:t>
            </a:r>
          </a:p>
          <a:p>
            <a:pPr marL="0" lvl="0" indent="0">
              <a:buNone/>
            </a:pPr>
            <a:endParaRPr/>
          </a:p>
          <a:p>
            <a:pPr marL="0" lvl="0" indent="0">
              <a:buNone/>
            </a:pPr>
            <a:r>
              <a:t>The design is intentional: don’t waste resources oversampling for common crimes, but ensure you have enough observations to say something meaningful about rare ones.</a:t>
            </a:r>
          </a:p>
          <a:p>
            <a:pPr marL="0" lvl="0" indent="0">
              <a:buNone/>
            </a:pPr>
            <a:endParaRPr/>
          </a:p>
          <a:p>
            <a:pPr marL="0" lvl="0" indent="0">
              <a:buNone/>
            </a:pPr>
            <a:r>
              <a:t>This is a practical response to the power problem that arises with rare events.</a:t>
            </a:r>
          </a:p>
        </p:txBody>
      </p:sp>
      <p:sp>
        <p:nvSpPr>
          <p:cNvPr id="4" name="Slide Number Placeholder 3"/>
          <p:cNvSpPr>
            <a:spLocks noGrp="1"/>
          </p:cNvSpPr>
          <p:nvPr>
            <p:ph type="sldNum" sz="quarter" idx="10"/>
          </p:nvPr>
        </p:nvSpPr>
        <p:spPr/>
        <p:txBody>
          <a:bodyPr/>
          <a:lstStyle/>
          <a:p>
            <a:fld id="{18BDFEC3-8487-43E8-A154-7C12CBC1FFF2}" type="slidenum">
              <a:rPr lang="en-US"/>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 rates ~6–23% —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buNone/>
            </a:pPr>
            <a:r>
              <a:rPr lang="en-US" dirty="0"/>
              <a:t>Statistics used: survey-weighted proportions with confidence intervals computed via the beta proportion method (</a:t>
            </a:r>
            <a:r>
              <a:rPr lang="en-US" dirty="0" err="1"/>
              <a:t>srvyr</a:t>
            </a:r>
            <a:r>
              <a:rPr lang="en-US" dirty="0"/>
              <a:t> package in R). This connects to confidence intervals from the course, but with the added wrinkle of survey weighting.</a:t>
            </a:r>
          </a:p>
          <a:p>
            <a:pPr marL="0" lvl="0" indent="0">
              <a:buNone/>
            </a:pPr>
            <a:endParaRPr lang="en-US" dirty="0"/>
          </a:p>
          <a:p>
            <a:pPr marL="0" lvl="0" indent="0">
              <a:buNone/>
            </a:pPr>
            <a:r>
              <a:rPr lang="en-US" dirty="0"/>
              <a:t>The weighted proportion is computed as: </a:t>
            </a:r>
            <a:r>
              <a:rPr lang="el-GR" dirty="0"/>
              <a:t>Σ(</a:t>
            </a:r>
            <a:r>
              <a:rPr lang="en-US" dirty="0"/>
              <a:t>weight × victimization indicator) / </a:t>
            </a:r>
            <a:r>
              <a:rPr lang="el-GR" dirty="0"/>
              <a:t>Σ(</a:t>
            </a:r>
            <a:r>
              <a:rPr lang="en-US" dirty="0"/>
              <a:t>weight), not a simple count/total. The survey design object ensures standard errors account for the complex sampling design.</a:t>
            </a:r>
          </a:p>
          <a:p>
            <a:pPr marL="0" lvl="0" indent="0">
              <a:buNone/>
            </a:pPr>
            <a:endParaRPr lang="en-US" dirty="0"/>
          </a:p>
          <a:p>
            <a:pPr marL="0" lvl="0" indent="0">
              <a:buNone/>
            </a:pPr>
            <a:r>
              <a:rPr lang="en-US" dirty="0"/>
              <a:t>Banking/credit card fraud at ~12% is striking — roughly 1 in 8 U.S. adults per year. This dwarfs what complaint-based reporting systems suggest.</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33</a:t>
            </a:fld>
            <a:endParaRPr lang="en-US"/>
          </a:p>
        </p:txBody>
      </p:sp>
    </p:spTree>
    <p:extLst>
      <p:ext uri="{BB962C8B-B14F-4D97-AF65-F5344CB8AC3E}">
        <p14:creationId xmlns:p14="http://schemas.microsoft.com/office/powerpoint/2010/main" val="330241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perhaps the most important methodological difference between the two papers. DeKoven et al. has a census of a network — every device is observed — so no weighting is needed. Breen et al. has a sample of a population, so weights are essential for valid inference.</a:t>
            </a:r>
          </a:p>
          <a:p>
            <a:pPr marL="0" lvl="0" indent="0">
              <a:buNone/>
            </a:pPr>
            <a:endParaRPr/>
          </a:p>
          <a:p>
            <a:pPr marL="0" lvl="0" indent="0">
              <a:buNone/>
            </a:pPr>
            <a:r>
              <a:t>In practice, the replication code creates a survey design object via as_survey_design(weight = weight), then computes survey-weighted means with CIs using survey_mean(proportion = TRUE, prop_method = “beta”).</a:t>
            </a:r>
          </a:p>
          <a:p>
            <a:pPr marL="0" lvl="0" indent="0">
              <a:buNone/>
            </a:pPr>
            <a:endParaRPr/>
          </a:p>
          <a:p>
            <a:pPr marL="0" lvl="0" indent="0">
              <a:buNone/>
            </a:pPr>
            <a:r>
              <a:t>For the logistic regression (RQ3), they pass survey weights to glm() via the weight argument. This gives weighted point estimates but uses quasi-likelihood standard errors rather than full design-based variance estimation — a pragmatic choice that gives approximately correct inference.</a:t>
            </a:r>
          </a:p>
          <a:p>
            <a:pPr marL="0" lvl="0" indent="0">
              <a:buNone/>
            </a:pPr>
            <a:endParaRPr/>
          </a:p>
          <a:p>
            <a:pPr marL="0" lvl="0" indent="0">
              <a:buNone/>
            </a:pPr>
            <a:r>
              <a:t>This was not covered in our statistics lectures, so worth emphasizing: if you’re analyzing survey data, ignoring the weights and design can give you wrong answers.</a:t>
            </a:r>
          </a:p>
        </p:txBody>
      </p:sp>
      <p:sp>
        <p:nvSpPr>
          <p:cNvPr id="4" name="Slide Number Placeholder 3"/>
          <p:cNvSpPr>
            <a:spLocks noGrp="1"/>
          </p:cNvSpPr>
          <p:nvPr>
            <p:ph type="sldNum" sz="quarter" idx="10"/>
          </p:nvPr>
        </p:nvSpPr>
        <p:spPr/>
        <p:txBody>
          <a:bodyPr/>
          <a:lstStyle/>
          <a:p>
            <a:fld id="{18BDFEC3-8487-43E8-A154-7C12CBC1FFF2}" type="slidenum">
              <a:rPr lang="en-US"/>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connects directly to Florêncio &amp; Herley’s critique of inflated cybercrime cost estimates. When you compute a mean over a heavy-tailed distribution, a handful of extreme losses dominate the result. The median gives a much more representative picture of what a typical victim experiences.</a:t>
            </a:r>
          </a:p>
          <a:p>
            <a:pPr marL="0" lvl="0" indent="0">
              <a:buNone/>
            </a:pPr>
            <a:endParaRPr/>
          </a:p>
          <a:p>
            <a:pPr marL="0" lvl="0" indent="0">
              <a:buNone/>
            </a:pPr>
            <a:r>
              <a:t>Policy implication: communicating risk to users using mean-based statistics can be alarmist and misleading. Allocating defensive resources based on means may prioritize rare extreme cases over the common experience.</a:t>
            </a:r>
          </a:p>
          <a:p>
            <a:pPr marL="0" lvl="0" indent="0">
              <a:buNone/>
            </a:pPr>
            <a:endParaRPr/>
          </a:p>
          <a:p>
            <a:pPr marL="0" lvl="0" indent="0">
              <a:buNone/>
            </a:pPr>
            <a:r>
              <a:t>Statistics used: survey-weighted medians and means with confidence intervals. Again, all estimates are weighted to be nationally representative.</a:t>
            </a:r>
          </a:p>
        </p:txBody>
      </p:sp>
      <p:sp>
        <p:nvSpPr>
          <p:cNvPr id="4" name="Slide Number Placeholder 3"/>
          <p:cNvSpPr>
            <a:spLocks noGrp="1"/>
          </p:cNvSpPr>
          <p:nvPr>
            <p:ph type="sldNum" sz="quarter" idx="10"/>
          </p:nvPr>
        </p:nvSpPr>
        <p:spPr/>
        <p:txBody>
          <a:bodyPr/>
          <a:lstStyle/>
          <a:p>
            <a:fld id="{18BDFEC3-8487-43E8-A154-7C12CBC1FFF2}" type="slidenum">
              <a:rPr lang="en-US"/>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3B06-BB52-53E1-6F1E-C209D5015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F2105-776F-F69C-C5B1-561544FC1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530A-FDAF-A6BD-A4D4-F08DDADFB9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27734-E423-9617-218E-90E8674AF25A}"/>
              </a:ext>
            </a:extLst>
          </p:cNvPr>
          <p:cNvSpPr>
            <a:spLocks noGrp="1"/>
          </p:cNvSpPr>
          <p:nvPr>
            <p:ph type="sldNum" sz="quarter" idx="5"/>
          </p:nvPr>
        </p:nvSpPr>
        <p:spPr/>
        <p:txBody>
          <a:bodyPr/>
          <a:lstStyle/>
          <a:p>
            <a:fld id="{C123C96B-2B3F-7242-90A1-56E5F222F20D}" type="slidenum">
              <a:rPr lang="en-US" smtClean="0"/>
              <a:t>4</a:t>
            </a:fld>
            <a:endParaRPr lang="en-US"/>
          </a:p>
        </p:txBody>
      </p:sp>
    </p:spTree>
    <p:extLst>
      <p:ext uri="{BB962C8B-B14F-4D97-AF65-F5344CB8AC3E}">
        <p14:creationId xmlns:p14="http://schemas.microsoft.com/office/powerpoint/2010/main" val="1761315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logistic regression here is the same framework from Lecture 2 and from DeKoven et al.’s §6 — binary outcome, binomial family, odds ratios for interpretation.</a:t>
            </a:r>
          </a:p>
          <a:p>
            <a:pPr marL="0" lvl="0" indent="0">
              <a:buNone/>
            </a:pPr>
            <a:endParaRPr dirty="0"/>
          </a:p>
          <a:p>
            <a:pPr marL="0" lvl="0" indent="0">
              <a:buNone/>
            </a:pPr>
            <a:r>
              <a:rPr dirty="0"/>
              <a:t>The wrinkle: the regressions pass survey weights to </a:t>
            </a:r>
            <a:r>
              <a:rPr dirty="0" err="1"/>
              <a:t>glm</a:t>
            </a:r>
            <a:r>
              <a:rPr dirty="0"/>
              <a:t>() via the weight argument. An odds ratio of 1.5 for a demographic group means that group has 50% higher odds of victimization compared to the reference group, holding other factors constant — same interpretation as Lecture 2.</a:t>
            </a:r>
          </a:p>
          <a:p>
            <a:pPr marL="0" lvl="0" indent="0">
              <a:buNone/>
            </a:pPr>
            <a:endParaRPr dirty="0"/>
          </a:p>
          <a:p>
            <a:pPr marL="0" lvl="0" indent="0">
              <a:buNone/>
            </a:pPr>
            <a:r>
              <a:rPr dirty="0"/>
              <a:t>Caution: higher-income people may report more cybercrime because they recognize and label more events as crime, not because they’re targeted more often. Recognition bias is a real concern.</a:t>
            </a:r>
          </a:p>
          <a:p>
            <a:pPr marL="0" lvl="0" indent="0">
              <a:buNone/>
            </a:pPr>
            <a:endParaRPr dirty="0"/>
          </a:p>
          <a:p>
            <a:pPr marL="0" lvl="0" indent="0">
              <a:buNone/>
            </a:pPr>
            <a:r>
              <a:rPr dirty="0"/>
              <a:t>Contrast with DeKoven: DeKoven uses LASSO for variable selection among hundreds of behavioral features. Breen uses standard logistic regression with a small set of demographic predictors — no regularization needed because the feature space is much smaller.</a:t>
            </a:r>
          </a:p>
        </p:txBody>
      </p:sp>
      <p:sp>
        <p:nvSpPr>
          <p:cNvPr id="4" name="Slide Number Placeholder 3"/>
          <p:cNvSpPr>
            <a:spLocks noGrp="1"/>
          </p:cNvSpPr>
          <p:nvPr>
            <p:ph type="sldNum" sz="quarter" idx="10"/>
          </p:nvPr>
        </p:nvSpPr>
        <p:spPr/>
        <p:txBody>
          <a:bodyPr/>
          <a:lstStyle/>
          <a:p>
            <a:fld id="{18BDFEC3-8487-43E8-A154-7C12CBC1FFF2}" type="slidenum">
              <a:rPr lang="en-US"/>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recall window is 24 months — a long time to accurately remember cybercrime experiences. Telescoping (misplacing events in time) is a known concern.</a:t>
            </a:r>
          </a:p>
          <a:p>
            <a:pPr marL="0" lvl="0" indent="0">
              <a:buNone/>
            </a:pPr>
            <a:endParaRPr/>
          </a:p>
          <a:p>
            <a:pPr marL="0" lvl="0" indent="0">
              <a:buNone/>
            </a:pPr>
            <a:r>
              <a:t>Recognition bias is particularly relevant for cybercrime: if your credentials were stolen but you never noticed, you can’t report it. This means survey-based estimates are still lower bounds, just better lower bounds than complaint-based data.</a:t>
            </a:r>
          </a:p>
          <a:p>
            <a:pPr marL="0" lvl="0" indent="0">
              <a:buNone/>
            </a:pPr>
            <a:endParaRPr/>
          </a:p>
          <a:p>
            <a:pPr marL="0" lvl="0" indent="0">
              <a:buNone/>
            </a:pPr>
            <a:r>
              <a:t>The cross-sectional design means we can’t tell if cybercrime is getting worse or better. Repeating the survey annually would address this.</a:t>
            </a:r>
          </a:p>
          <a:p>
            <a:pPr marL="0" lvl="0" indent="0">
              <a:buNone/>
            </a:pPr>
            <a:endParaRPr/>
          </a:p>
          <a:p>
            <a:pPr marL="0" lvl="0" indent="0">
              <a:buNone/>
            </a:pPr>
            <a:r>
              <a:t>The NSUM limitation is discussed in detail in the backup slides.</a:t>
            </a:r>
          </a:p>
        </p:txBody>
      </p:sp>
      <p:sp>
        <p:nvSpPr>
          <p:cNvPr id="4" name="Slide Number Placeholder 3"/>
          <p:cNvSpPr>
            <a:spLocks noGrp="1"/>
          </p:cNvSpPr>
          <p:nvPr>
            <p:ph type="sldNum" sz="quarter" idx="10"/>
          </p:nvPr>
        </p:nvSpPr>
        <p:spPr/>
        <p:txBody>
          <a:bodyPr/>
          <a:lstStyle/>
          <a:p>
            <a:fld id="{18BDFEC3-8487-43E8-A154-7C12CBC1FFF2}" type="slidenum">
              <a:rPr lang="en-US"/>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Each of these lessons has direct practical implications:</a:t>
            </a:r>
          </a:p>
          <a:p>
            <a:pPr marL="0" lvl="0" indent="0">
              <a:buNone/>
            </a:pPr>
            <a:endParaRPr dirty="0"/>
          </a:p>
          <a:p>
            <a:pPr marL="342900" lvl="0" indent="-342900">
              <a:buAutoNum type="arabicPeriod"/>
            </a:pPr>
            <a:r>
              <a:rPr dirty="0"/>
              <a:t>We need sustained, repeated measurement — ideally an annual probability-based cybercrime survey analogous to the NCVS.</a:t>
            </a:r>
          </a:p>
          <a:p>
            <a:pPr marL="342900" lvl="0" indent="-342900">
              <a:buAutoNum type="arabicPeriod"/>
            </a:pPr>
            <a:r>
              <a:rPr dirty="0"/>
              <a:t>When you see a cybercrime statistic, always ask: how was this measured? The answer determines whether you should trust the number.</a:t>
            </a:r>
          </a:p>
          <a:p>
            <a:pPr marL="342900" lvl="0" indent="-342900">
              <a:buAutoNum type="arabicPeriod"/>
            </a:pPr>
            <a:r>
              <a:rPr dirty="0"/>
              <a:t>Policy should be based on median impact (what the typical victim experiences), not mean impact (which is dominated by outliers).</a:t>
            </a:r>
          </a:p>
          <a:p>
            <a:pPr marL="342900" lvl="0" indent="-342900">
              <a:buAutoNum type="arabicPeriod"/>
            </a:pPr>
            <a:r>
              <a:rPr dirty="0"/>
              <a:t>Study design must anticipate the base rate of what you’re measuring. This applies broadly — not just to surveys but to any rare-event measurement (including DeKoven’s 4.5% compromise rate).</a:t>
            </a:r>
          </a:p>
        </p:txBody>
      </p:sp>
      <p:sp>
        <p:nvSpPr>
          <p:cNvPr id="4" name="Slide Number Placeholder 3"/>
          <p:cNvSpPr>
            <a:spLocks noGrp="1"/>
          </p:cNvSpPr>
          <p:nvPr>
            <p:ph type="sldNum" sz="quarter" idx="10"/>
          </p:nvPr>
        </p:nvSpPr>
        <p:spPr/>
        <p:txBody>
          <a:bodyPr/>
          <a:lstStyle/>
          <a:p>
            <a:fld id="{18BDFEC3-8487-43E8-A154-7C12CBC1FFF2}" type="slidenum">
              <a:rPr lang="en-US"/>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NSUM has been used successfully to estimate populations where stigma makes direct enumeration unreliable. The question is whether it transfers to cybercrime.</a:t>
            </a:r>
          </a:p>
          <a:p>
            <a:pPr marL="0" lvl="0" indent="0">
              <a:buNone/>
            </a:pPr>
            <a:endParaRPr/>
          </a:p>
          <a:p>
            <a:pPr marL="0" lvl="0" indent="0">
              <a:buNone/>
            </a:pPr>
            <a:r>
              <a:t>The fundamental assumption: even if you personally wouldn’t report a crime, your social network has information about victimization that isn’t captured by direct questions. By tapping into the collective knowledge of everyone’s social network, you might get a more complete picture.</a:t>
            </a:r>
          </a:p>
        </p:txBody>
      </p:sp>
      <p:sp>
        <p:nvSpPr>
          <p:cNvPr id="4" name="Slide Number Placeholder 3"/>
          <p:cNvSpPr>
            <a:spLocks noGrp="1"/>
          </p:cNvSpPr>
          <p:nvPr>
            <p:ph type="sldNum" sz="quarter" idx="10"/>
          </p:nvPr>
        </p:nvSpPr>
        <p:spPr/>
        <p:txBody>
          <a:bodyPr/>
          <a:lstStyle/>
          <a:p>
            <a:fld id="{18BDFEC3-8487-43E8-A154-7C12CBC1FFF2}" type="slidenum">
              <a:rPr lang="en-US"/>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name calibration is clever: since we know the true population frequency of names like Emily and Walter, if a respondent says they know 3 Emilys and Emily represents 0.2% of the population, we can estimate their network is roughly 3/0.002 = 1,500 people. Averaging across all 12 names gives a more robust estimate.</a:t>
            </a:r>
          </a:p>
          <a:p>
            <a:pPr marL="0" lvl="0" indent="0">
              <a:buNone/>
            </a:pPr>
            <a:endParaRPr/>
          </a:p>
          <a:p>
            <a:pPr marL="0" lvl="0" indent="0">
              <a:buNone/>
            </a:pPr>
            <a:r>
              <a:t>The visibility factor is the critical correction. If only 10% of your network knows you were scammed, the basic NSUM underestimates by a factor of ~10. The authors measure this by asking confirmed victims: “How many people in your social network know about this incident?”</a:t>
            </a:r>
          </a:p>
          <a:p>
            <a:pPr marL="0" lvl="0" indent="0">
              <a:buNone/>
            </a:pPr>
            <a:endParaRPr/>
          </a:p>
          <a:p>
            <a:pPr marL="0" lvl="0" indent="0">
              <a:buNone/>
            </a:pPr>
            <a:r>
              <a:t>Small errors in the visibility estimate propagate into large errors in the final prevalence estimate.</a:t>
            </a:r>
          </a:p>
        </p:txBody>
      </p:sp>
      <p:sp>
        <p:nvSpPr>
          <p:cNvPr id="4" name="Slide Number Placeholder 3"/>
          <p:cNvSpPr>
            <a:spLocks noGrp="1"/>
          </p:cNvSpPr>
          <p:nvPr>
            <p:ph type="sldNum" sz="quarter" idx="10"/>
          </p:nvPr>
        </p:nvSpPr>
        <p:spPr/>
        <p:txBody>
          <a:bodyPr/>
          <a:lstStyle/>
          <a:p>
            <a:fld id="{18BDFEC3-8487-43E8-A154-7C12CBC1FFF2}" type="slidenum">
              <a:rPr lang="en-US"/>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the opposite of what the authors and most researchers would have predicted. In public health applications, NSUM typically produces higher estimates than direct surveys because it captures people who wouldn’t report their own status.</a:t>
            </a:r>
          </a:p>
          <a:p>
            <a:pPr marL="0" lvl="0" indent="0">
              <a:buNone/>
            </a:pPr>
            <a:endParaRPr/>
          </a:p>
          <a:p>
            <a:pPr marL="0" lvl="0" indent="0">
              <a:buNone/>
            </a:pPr>
            <a:r>
              <a:t>The reason: barrier effects. Cybercrime victimization is not very visible within social networks.</a:t>
            </a:r>
          </a:p>
          <a:p>
            <a:pPr marL="0" lvl="0" indent="0">
              <a:buNone/>
            </a:pPr>
            <a:endParaRPr/>
          </a:p>
          <a:p>
            <a:pPr marL="0" lvl="0" indent="0">
              <a:buNone/>
            </a:pPr>
            <a:r>
              <a:t>People don’t share their victimization. Being a victim of credit card fraud is private. If you were phished, you might feel embarrassed. Your friends and family may never learn about it.</a:t>
            </a:r>
          </a:p>
          <a:p>
            <a:pPr marL="0" lvl="0" indent="0">
              <a:buNone/>
            </a:pPr>
            <a:endParaRPr/>
          </a:p>
          <a:p>
            <a:pPr marL="0" lvl="0" indent="0">
              <a:buNone/>
            </a:pPr>
            <a:r>
              <a:t>The visibility factor is very low. When the authors asked confirmed victims how many people in their network knew, the numbers were small. This means the correction factor (1/visibility) should be large, but estimating a very low visibility rate from a small sample introduces enormous uncertainty.</a:t>
            </a:r>
          </a:p>
        </p:txBody>
      </p:sp>
      <p:sp>
        <p:nvSpPr>
          <p:cNvPr id="4" name="Slide Number Placeholder 3"/>
          <p:cNvSpPr>
            <a:spLocks noGrp="1"/>
          </p:cNvSpPr>
          <p:nvPr>
            <p:ph type="sldNum" sz="quarter" idx="10"/>
          </p:nvPr>
        </p:nvSpPr>
        <p:spPr/>
        <p:txBody>
          <a:bodyPr/>
          <a:lstStyle/>
          <a:p>
            <a:fld id="{18BDFEC3-8487-43E8-A154-7C12CBC1FFF2}" type="slidenum">
              <a:rPr lang="en-US"/>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key scope condition for NSUM: the target behavior must be reasonably visible within respondents’ social networks. When it isn’t, NSUM underestimates rather than capturing the hidden population.</a:t>
            </a:r>
          </a:p>
          <a:p>
            <a:pPr marL="0" lvl="0" indent="0">
              <a:buNone/>
            </a:pPr>
            <a:endParaRPr/>
          </a:p>
          <a:p>
            <a:pPr marL="0" lvl="0" indent="0">
              <a:buNone/>
            </a:pPr>
            <a:r>
              <a:t>This is a cautionary tale about borrowing methods across domains without checking whether assumptions hold. The technique is sound in principle, but the specific social dynamics of cybercrime victimization violate the key assumption.</a:t>
            </a:r>
          </a:p>
          <a:p>
            <a:pPr marL="0" lvl="0" indent="0">
              <a:buNone/>
            </a:pPr>
            <a:endParaRPr/>
          </a:p>
          <a:p>
            <a:pPr marL="0" lvl="0" indent="0">
              <a:buNone/>
            </a:pPr>
            <a:r>
              <a:t>Possible improvements: asking about closer contacts (family, close friends) who might be more likely to know about victimization; focusing on more visible crime types; combining NSUM with other indirect estimation techniques.</a:t>
            </a:r>
          </a:p>
          <a:p>
            <a:pPr marL="0" lvl="0" indent="0">
              <a:buNone/>
            </a:pPr>
            <a:endParaRPr/>
          </a:p>
          <a:p>
            <a:pPr marL="0" lvl="0" indent="0">
              <a:buNone/>
            </a:pPr>
            <a:r>
              <a:t>Even a “failed” application teaches us something: the low visibility of cybercrime within social networks is itself informative for designing interventions and support systems.</a:t>
            </a:r>
          </a:p>
        </p:txBody>
      </p:sp>
      <p:sp>
        <p:nvSpPr>
          <p:cNvPr id="4" name="Slide Number Placeholder 3"/>
          <p:cNvSpPr>
            <a:spLocks noGrp="1"/>
          </p:cNvSpPr>
          <p:nvPr>
            <p:ph type="sldNum" sz="quarter" idx="10"/>
          </p:nvPr>
        </p:nvSpPr>
        <p:spPr/>
        <p:txBody>
          <a:bodyPr/>
          <a:lstStyle/>
          <a:p>
            <a:fld id="{18BDFEC3-8487-43E8-A154-7C12CBC1FFF2}" type="slidenum">
              <a:rPr lang="en-US"/>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Key contrast in data source: DeKoven uses behavioral data with no self-report bias but limited to what an IDS can detect. Breen uses self-report data that is nationally representative but subject to recall/recognition bias.</a:t>
            </a:r>
          </a:p>
          <a:p>
            <a:pPr marL="0" lvl="0" indent="0">
              <a:buNone/>
            </a:pPr>
            <a:endParaRPr/>
          </a:p>
          <a:p>
            <a:pPr marL="0" lvl="0" indent="0">
              <a:buNone/>
            </a:pPr>
            <a:r>
              <a:t>Key contrast in population: DeKoven studies university undergrads (non-representative). Breen studies U.S. adults via a probability-based panel (representative).</a:t>
            </a:r>
          </a:p>
          <a:p>
            <a:pPr marL="0" lvl="0" indent="0">
              <a:buNone/>
            </a:pPr>
            <a:endParaRPr/>
          </a:p>
          <a:p>
            <a:pPr marL="0" lvl="0" indent="0">
              <a:buNone/>
            </a:pPr>
            <a:r>
              <a:t>Both find that evidence-based security is hard — confounders are everywhere and randomized experiments are difficult or impossible.</a:t>
            </a:r>
          </a:p>
        </p:txBody>
      </p:sp>
      <p:sp>
        <p:nvSpPr>
          <p:cNvPr id="4" name="Slide Number Placeholder 3"/>
          <p:cNvSpPr>
            <a:spLocks noGrp="1"/>
          </p:cNvSpPr>
          <p:nvPr>
            <p:ph type="sldNum" sz="quarter" idx="10"/>
          </p:nvPr>
        </p:nvSpPr>
        <p:spPr/>
        <p:txBody>
          <a:bodyPr/>
          <a:lstStyle/>
          <a:p>
            <a:fld id="{18BDFEC3-8487-43E8-A154-7C12CBC1FFF2}" type="slidenum">
              <a:rPr lang="en-US"/>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outcome variable is binary: was the device compromised during the observation period, as detected by the campus IDS?</a:t>
            </a:r>
          </a:p>
          <a:p>
            <a:pPr marL="0" lvl="0" indent="0">
              <a:buNone/>
            </a:pPr>
            <a:endParaRPr/>
          </a:p>
          <a:p>
            <a:pPr marL="0" lvl="0" indent="0">
              <a:buNone/>
            </a:pPr>
            <a:r>
              <a:t>This is narrower than it first appears. The paper does NOT measure: - Harm resulting from compromise (data theft, financial loss) - Near-misses or attacks that were successfully blocked - Compromise that the IDS failed to detect</a:t>
            </a:r>
          </a:p>
          <a:p>
            <a:pPr marL="0" lvl="0" indent="0">
              <a:buNone/>
            </a:pPr>
            <a:endParaRPr/>
          </a:p>
          <a:p>
            <a:pPr marL="0" lvl="0" indent="0">
              <a:buNone/>
            </a:pPr>
            <a:r>
              <a:t>Discussion question: Is “compromise detected by IDS” a good proxy for the security outcome we actually care about? What are the implications of this narrow definition?</a:t>
            </a:r>
          </a:p>
        </p:txBody>
      </p:sp>
      <p:sp>
        <p:nvSpPr>
          <p:cNvPr id="4" name="Slide Number Placeholder 3"/>
          <p:cNvSpPr>
            <a:spLocks noGrp="1"/>
          </p:cNvSpPr>
          <p:nvPr>
            <p:ph type="sldNum" sz="quarter" idx="10"/>
          </p:nvPr>
        </p:nvSpPr>
        <p:spPr/>
        <p:txBody>
          <a:bodyPr/>
          <a:lstStyle/>
          <a:p>
            <a:fld id="{18BDFEC3-8487-43E8-A154-7C12CBC1FFF2}" type="slidenum">
              <a:rPr lang="en-US"/>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Security is unusual as a discipline: it places enormous expectations on lay users. We tell people to use unique passwords, enable 2FA, keep software updated, run antivirus, avoid suspicious links, use a VPN, etc. — but the benefit of most of this is largely speculative.</a:t>
            </a:r>
          </a:p>
          <a:p>
            <a:pPr marL="0" lvl="0" indent="0">
              <a:buNone/>
            </a:pPr>
            <a:endParaRPr/>
          </a:p>
          <a:p>
            <a:pPr marL="0" lvl="0" indent="0">
              <a:buNone/>
            </a:pPr>
            <a:r>
              <a:t>The paper’s goal is to bring the evidence-based medicine mindset to security: measure outcomes, test whether interventions work, and stop recommending things without evidence.</a:t>
            </a:r>
          </a:p>
        </p:txBody>
      </p:sp>
      <p:sp>
        <p:nvSpPr>
          <p:cNvPr id="4" name="Slide Number Placeholder 3"/>
          <p:cNvSpPr>
            <a:spLocks noGrp="1"/>
          </p:cNvSpPr>
          <p:nvPr>
            <p:ph type="sldNum" sz="quarter" idx="10"/>
          </p:nvPr>
        </p:nvSpPr>
        <p:spPr/>
        <p:txBody>
          <a:bodyPr/>
          <a:lstStyle/>
          <a:p>
            <a:fld id="{18BDFEC3-8487-43E8-A154-7C12CBC1FFF2}" type="slidenum">
              <a:rPr lang="en-US"/>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98DC1-D5C9-D22D-627A-1267B2CE7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42BF8-D41F-6EB9-62F0-336065964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1C8F3-A215-27AA-F627-7FDC60F21B6E}"/>
              </a:ext>
            </a:extLst>
          </p:cNvPr>
          <p:cNvSpPr>
            <a:spLocks noGrp="1"/>
          </p:cNvSpPr>
          <p:nvPr>
            <p:ph type="body" idx="1"/>
          </p:nvPr>
        </p:nvSpPr>
        <p:spPr/>
        <p:txBody>
          <a:bodyPr/>
          <a:lstStyle/>
          <a:p>
            <a:pPr marL="0" lvl="0" indent="0">
              <a:buNone/>
            </a:pPr>
            <a:r>
              <a:rPr dirty="0"/>
              <a:t>The campus network provides a natural observation point. All residential traffic passes through a monitoring tap. The Bro/Zeek IDS processes this into structured logs.</a:t>
            </a:r>
            <a:r>
              <a:rPr lang="en-US" b="1" dirty="0"/>
              <a:t> Passive monitoring</a:t>
            </a:r>
            <a:r>
              <a:rPr lang="en-US" dirty="0"/>
              <a:t> of 4–6 Gbps bidirectional traffic</a:t>
            </a:r>
          </a:p>
          <a:p>
            <a:pPr marL="0" lvl="0" indent="0">
              <a:buNone/>
            </a:pPr>
            <a:endParaRPr lang="en-US" dirty="0"/>
          </a:p>
          <a:p>
            <a:pPr lvl="0"/>
            <a:r>
              <a:rPr lang="en-US" dirty="0"/>
              <a:t>Traffic → structured logs (HTTP, SSL/SNI, DNS, connections) → anonymized</a:t>
            </a:r>
            <a:endParaRPr dirty="0"/>
          </a:p>
          <a:p>
            <a:pPr marL="0" lvl="0" indent="0">
              <a:buNone/>
            </a:pPr>
            <a:endParaRPr dirty="0"/>
          </a:p>
          <a:p>
            <a:pPr marL="0" lvl="0" indent="0">
              <a:buNone/>
            </a:pPr>
            <a:r>
              <a:rPr dirty="0"/>
              <a:t>Key engineering challenges they had to solve: </a:t>
            </a:r>
            <a:endParaRPr lang="en-US" dirty="0"/>
          </a:p>
          <a:p>
            <a:pPr marL="0" lvl="0" indent="0">
              <a:buNone/>
            </a:pPr>
            <a:r>
              <a:rPr dirty="0"/>
              <a:t>- DHCP aliasing: devices get dynamic IPs (15-min leases), so they maintain a DHCP cache mapping IPs to anonymized MACs </a:t>
            </a:r>
            <a:endParaRPr lang="en-US" dirty="0"/>
          </a:p>
          <a:p>
            <a:pPr marL="0" lvl="0" indent="0">
              <a:buNone/>
            </a:pPr>
            <a:r>
              <a:rPr dirty="0"/>
              <a:t>- DNS caching: DNS traffic comes from the local resolver, not individual devices, so they replay DNS logs to build an IP-to-domain mapping </a:t>
            </a:r>
            <a:endParaRPr lang="en-US" dirty="0"/>
          </a:p>
          <a:p>
            <a:pPr marL="0" lvl="0" indent="0">
              <a:buNone/>
            </a:pPr>
            <a:r>
              <a:rPr dirty="0"/>
              <a:t>- Device filtering: separating laptops/desktops from phones, IoT, printers using UA heuristics, OUI vendor lists, and behavioral patterns</a:t>
            </a:r>
          </a:p>
          <a:p>
            <a:pPr marL="0" lvl="0" indent="0">
              <a:buNone/>
            </a:pPr>
            <a:endParaRPr dirty="0"/>
          </a:p>
          <a:p>
            <a:pPr marL="0" lvl="0" indent="0">
              <a:buNone/>
            </a:pPr>
            <a:r>
              <a:rPr dirty="0"/>
              <a:t>CDN traffic (Netflix, YouTube, Akamai) is filtered before reaching their system.</a:t>
            </a:r>
          </a:p>
        </p:txBody>
      </p:sp>
      <p:sp>
        <p:nvSpPr>
          <p:cNvPr id="4" name="Slide Number Placeholder 3">
            <a:extLst>
              <a:ext uri="{FF2B5EF4-FFF2-40B4-BE49-F238E27FC236}">
                <a16:creationId xmlns:a16="http://schemas.microsoft.com/office/drawing/2014/main" id="{35ACEE42-2288-2893-E813-E13C64A544A1}"/>
              </a:ext>
            </a:extLst>
          </p:cNvPr>
          <p:cNvSpPr>
            <a:spLocks noGrp="1"/>
          </p:cNvSpPr>
          <p:nvPr>
            <p:ph type="sldNum" sz="quarter" idx="10"/>
          </p:nvPr>
        </p:nvSpPr>
        <p:spPr/>
        <p:txBody>
          <a:bodyPr/>
          <a:lstStyle/>
          <a:p>
            <a:fld id="{18BDFEC3-8487-43E8-A154-7C12CBC1FFF2}" type="slidenum">
              <a:rPr lang="en-US"/>
              <a:t>10</a:t>
            </a:fld>
            <a:endParaRPr lang="en-US"/>
          </a:p>
        </p:txBody>
      </p:sp>
    </p:spTree>
    <p:extLst>
      <p:ext uri="{BB962C8B-B14F-4D97-AF65-F5344CB8AC3E}">
        <p14:creationId xmlns:p14="http://schemas.microsoft.com/office/powerpoint/2010/main" val="334925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Tradeoffs and trustworthiness: </a:t>
            </a:r>
            <a:endParaRPr lang="en-US" dirty="0"/>
          </a:p>
          <a:p>
            <a:pPr marL="0" lvl="0" indent="0">
              <a:buNone/>
            </a:pPr>
            <a:r>
              <a:rPr dirty="0"/>
              <a:t>- Validation is limited: 100 devices manually labeled for device filtering (found 1 FN, 4 FP — reasonable but small). Spot-checks on OS classification. </a:t>
            </a:r>
            <a:endParaRPr lang="en-US" dirty="0"/>
          </a:p>
          <a:p>
            <a:pPr marL="0" lvl="0" indent="0">
              <a:buNone/>
            </a:pPr>
            <a:r>
              <a:rPr dirty="0"/>
              <a:t>- The 68 network signatures are NOT systematically validated for precision/recall. How often does a signature fire when the software isn’t present, or fail to fire when it is? </a:t>
            </a:r>
            <a:r>
              <a:rPr lang="en-US" dirty="0"/>
              <a:t>–</a:t>
            </a:r>
          </a:p>
          <a:p>
            <a:pPr marL="0" lvl="0" indent="0">
              <a:buNone/>
            </a:pPr>
            <a:r>
              <a:rPr dirty="0"/>
              <a:t> User-Agent strings can be spoofed or absent. Authors note this but don’t quantify the scope. </a:t>
            </a:r>
            <a:endParaRPr lang="en-US" dirty="0"/>
          </a:p>
          <a:p>
            <a:pPr marL="0" lvl="0" indent="0">
              <a:buNone/>
            </a:pPr>
            <a:r>
              <a:rPr dirty="0"/>
              <a:t>- CDN filtering removes Netflix/YouTube/Akamai traffic before analysis — could this affect feature extraction?</a:t>
            </a:r>
          </a:p>
          <a:p>
            <a:pPr marL="0" lvl="0" indent="0">
              <a:buNone/>
            </a:pPr>
            <a:endParaRPr dirty="0"/>
          </a:p>
          <a:p>
            <a:pPr marL="0" lvl="0" indent="0">
              <a:buNone/>
            </a:pPr>
            <a:r>
              <a:rPr dirty="0"/>
              <a:t>Bottom line: The inferences are plausible and the authors are thoughtful, but ground truth validation is limited to small spot-checks rather than comprehensive accuracy measurement.</a:t>
            </a:r>
          </a:p>
        </p:txBody>
      </p:sp>
      <p:sp>
        <p:nvSpPr>
          <p:cNvPr id="4" name="Slide Number Placeholder 3"/>
          <p:cNvSpPr>
            <a:spLocks noGrp="1"/>
          </p:cNvSpPr>
          <p:nvPr>
            <p:ph type="sldNum" sz="quarter" idx="10"/>
          </p:nvPr>
        </p:nvSpPr>
        <p:spPr/>
        <p:txBody>
          <a:bodyPr/>
          <a:lstStyle/>
          <a:p>
            <a:fld id="{18BDFEC3-8487-43E8-A154-7C12CBC1FFF2}" type="slidenum">
              <a:rPr lang="en-US"/>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is an ingenious but imperfect approach. The authors infer what software a device is running entirely from network traffic patterns.</a:t>
            </a:r>
          </a:p>
          <a:p>
            <a:pPr marL="0" lvl="0" indent="0">
              <a:buNone/>
            </a:pPr>
            <a:endParaRPr dirty="0"/>
          </a:p>
          <a:p>
            <a:pPr marL="0" lvl="0" indent="0">
              <a:buNone/>
            </a:pPr>
            <a:r>
              <a:rPr dirty="0"/>
              <a:t>Tradeoffs and trustworthiness: </a:t>
            </a:r>
            <a:endParaRPr lang="en-US" dirty="0"/>
          </a:p>
          <a:p>
            <a:pPr marL="0" lvl="0" indent="0">
              <a:buNone/>
            </a:pPr>
            <a:r>
              <a:rPr dirty="0"/>
              <a:t>- Validation is limited: 100 devices manually labeled for device filtering (found 1 FN, 4 FP — reasonable but small). Spot-checks on OS classification. </a:t>
            </a:r>
            <a:endParaRPr lang="en-US" dirty="0"/>
          </a:p>
          <a:p>
            <a:pPr marL="0" lvl="0" indent="0">
              <a:buNone/>
            </a:pPr>
            <a:r>
              <a:rPr dirty="0"/>
              <a:t>- The 68 network signatures are NOT systematically validated for precision/recall. How often does a signature fire when the software isn’t present, or fail to fire when it is? </a:t>
            </a:r>
            <a:endParaRPr lang="en-US" dirty="0"/>
          </a:p>
          <a:p>
            <a:pPr marL="0" lvl="0" indent="0">
              <a:buNone/>
            </a:pPr>
            <a:r>
              <a:rPr dirty="0"/>
              <a:t>- User-Agent strings can be spoofed or absent. Authors note this and attempt to control for it, but the scope of the problem isn’t quantified. </a:t>
            </a:r>
            <a:endParaRPr lang="en-US" dirty="0"/>
          </a:p>
          <a:p>
            <a:pPr marL="0" lvl="0" indent="0">
              <a:buNone/>
            </a:pPr>
            <a:r>
              <a:rPr dirty="0"/>
              <a:t>- CDN filtering removes some traffic before analysis — could this affect feature extraction?</a:t>
            </a:r>
          </a:p>
          <a:p>
            <a:pPr marL="0" lvl="0" indent="0">
              <a:buNone/>
            </a:pPr>
            <a:endParaRPr dirty="0"/>
          </a:p>
          <a:p>
            <a:pPr marL="0" lvl="0" indent="0">
              <a:buNone/>
            </a:pPr>
            <a:r>
              <a:rPr dirty="0"/>
              <a:t>Bottom line: The inferences are plausible and the authors are thoughtful, but ground truth validation is limited to small spot-checks rather than comprehensive accuracy measurement.</a:t>
            </a:r>
          </a:p>
        </p:txBody>
      </p:sp>
      <p:sp>
        <p:nvSpPr>
          <p:cNvPr id="4" name="Slide Number Placeholder 3"/>
          <p:cNvSpPr>
            <a:spLocks noGrp="1"/>
          </p:cNvSpPr>
          <p:nvPr>
            <p:ph type="sldNum" sz="quarter" idx="10"/>
          </p:nvPr>
        </p:nvSpPr>
        <p:spPr/>
        <p:txBody>
          <a:bodyPr/>
          <a:lstStyle/>
          <a:p>
            <a:fld id="{18BDFEC3-8487-43E8-A154-7C12CBC1FFF2}"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61687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7625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10788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86476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24110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1EB5C9-1307-BA42-ABA2-0BC069CD8E7F}"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61808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EB5C9-1307-BA42-ABA2-0BC069CD8E7F}" type="datetimeFigureOut">
              <a:rPr lang="en-US" smtClean="0"/>
              <a:t>2/16/26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83243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EB5C9-1307-BA42-ABA2-0BC069CD8E7F}" type="datetimeFigureOut">
              <a:rPr lang="en-US" smtClean="0"/>
              <a:t>2/16/26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96645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2/16/26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412414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70485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748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2/16/26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29014350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143000" y="423318"/>
            <a:ext cx="6858000" cy="1790700"/>
          </a:xfrm>
        </p:spPr>
        <p:txBody>
          <a:bodyPr/>
          <a:lstStyle/>
          <a:p>
            <a:r>
              <a:rPr lang="en-US" dirty="0"/>
              <a:t>Secure Systems Engineering and Management</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143000" y="2283074"/>
            <a:ext cx="6858000" cy="2360565"/>
          </a:xfrm>
        </p:spPr>
        <p:txBody>
          <a:bodyPr>
            <a:normAutofit/>
          </a:bodyPr>
          <a:lstStyle/>
          <a:p>
            <a:r>
              <a:rPr lang="en-US" sz="2850" dirty="0"/>
              <a:t>A Data-driven Approach</a:t>
            </a:r>
            <a:endParaRPr lang="en-US" sz="2400" dirty="0"/>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847" y="1642567"/>
            <a:ext cx="3113194" cy="207610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143000" y="340181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750" dirty="0"/>
              <a:t>Measuring Direct and Indirect Outcomes</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65866" y="1433060"/>
            <a:ext cx="3417376" cy="2277381"/>
          </a:xfrm>
          <a:prstGeom prst="rect">
            <a:avLst/>
          </a:prstGeom>
        </p:spPr>
      </p:pic>
      <p:sp>
        <p:nvSpPr>
          <p:cNvPr id="7" name="TextBox 6">
            <a:extLst>
              <a:ext uri="{FF2B5EF4-FFF2-40B4-BE49-F238E27FC236}">
                <a16:creationId xmlns:a16="http://schemas.microsoft.com/office/drawing/2014/main" id="{CCEC151D-545E-4E09-6675-9F6696166284}"/>
              </a:ext>
            </a:extLst>
          </p:cNvPr>
          <p:cNvSpPr txBox="1"/>
          <p:nvPr/>
        </p:nvSpPr>
        <p:spPr>
          <a:xfrm>
            <a:off x="7432377" y="4354905"/>
            <a:ext cx="1647664" cy="715581"/>
          </a:xfrm>
          <a:prstGeom prst="rect">
            <a:avLst/>
          </a:prstGeom>
          <a:noFill/>
        </p:spPr>
        <p:txBody>
          <a:bodyPr wrap="square">
            <a:spAutoFit/>
          </a:bodyPr>
          <a:lstStyle/>
          <a:p>
            <a:r>
              <a:rPr lang="en-US" sz="1350" b="1" dirty="0"/>
              <a:t>Michael Hicks</a:t>
            </a:r>
          </a:p>
          <a:p>
            <a:r>
              <a:rPr lang="en-US" sz="1350" dirty="0"/>
              <a:t>UPenn CIS 7000-003</a:t>
            </a:r>
          </a:p>
          <a:p>
            <a:r>
              <a:rPr lang="en-US" sz="1350" dirty="0"/>
              <a:t>Spring 2026</a:t>
            </a:r>
          </a:p>
        </p:txBody>
      </p:sp>
    </p:spTree>
    <p:extLst>
      <p:ext uri="{BB962C8B-B14F-4D97-AF65-F5344CB8AC3E}">
        <p14:creationId xmlns:p14="http://schemas.microsoft.com/office/powerpoint/2010/main" val="405850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8DD42-00F8-D799-7041-47DE5F269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311DC-8893-78B1-12F3-E116E3963439}"/>
              </a:ext>
            </a:extLst>
          </p:cNvPr>
          <p:cNvSpPr>
            <a:spLocks noGrp="1"/>
          </p:cNvSpPr>
          <p:nvPr>
            <p:ph type="title"/>
          </p:nvPr>
        </p:nvSpPr>
        <p:spPr/>
        <p:txBody>
          <a:bodyPr/>
          <a:lstStyle/>
          <a:p>
            <a:pPr marL="0" lvl="0" indent="0">
              <a:buNone/>
            </a:pPr>
            <a:r>
              <a:t>Measurement Setup</a:t>
            </a:r>
          </a:p>
        </p:txBody>
      </p:sp>
      <p:sp>
        <p:nvSpPr>
          <p:cNvPr id="3" name="Content Placeholder 2">
            <a:extLst>
              <a:ext uri="{FF2B5EF4-FFF2-40B4-BE49-F238E27FC236}">
                <a16:creationId xmlns:a16="http://schemas.microsoft.com/office/drawing/2014/main" id="{0553A5AD-CF5A-3B15-38E2-6AF3356C0447}"/>
              </a:ext>
            </a:extLst>
          </p:cNvPr>
          <p:cNvSpPr>
            <a:spLocks noGrp="1"/>
          </p:cNvSpPr>
          <p:nvPr>
            <p:ph idx="1"/>
          </p:nvPr>
        </p:nvSpPr>
        <p:spPr>
          <a:xfrm>
            <a:off x="628650" y="3638550"/>
            <a:ext cx="7886700" cy="994172"/>
          </a:xfrm>
        </p:spPr>
        <p:txBody>
          <a:bodyPr/>
          <a:lstStyle/>
          <a:p>
            <a:pPr lvl="0"/>
            <a:r>
              <a:rPr b="1" dirty="0"/>
              <a:t>~15,000 desktop/laptop devices</a:t>
            </a:r>
            <a:r>
              <a:rPr dirty="0"/>
              <a:t> on a university residential network</a:t>
            </a:r>
          </a:p>
          <a:p>
            <a:pPr lvl="0"/>
            <a:r>
              <a:rPr b="1" dirty="0"/>
              <a:t>6 months</a:t>
            </a:r>
            <a:r>
              <a:rPr dirty="0"/>
              <a:t> of observation (June–December 2018)</a:t>
            </a:r>
          </a:p>
          <a:p>
            <a:pPr lvl="0"/>
            <a:endParaRPr dirty="0"/>
          </a:p>
        </p:txBody>
      </p:sp>
      <p:pic>
        <p:nvPicPr>
          <p:cNvPr id="4" name="Picture 3">
            <a:extLst>
              <a:ext uri="{FF2B5EF4-FFF2-40B4-BE49-F238E27FC236}">
                <a16:creationId xmlns:a16="http://schemas.microsoft.com/office/drawing/2014/main" id="{87B8CAF9-1A7C-5F7A-D124-5F248439BEE6}"/>
              </a:ext>
            </a:extLst>
          </p:cNvPr>
          <p:cNvPicPr>
            <a:picLocks noChangeAspect="1"/>
          </p:cNvPicPr>
          <p:nvPr/>
        </p:nvPicPr>
        <p:blipFill>
          <a:blip r:embed="rId3"/>
          <a:stretch>
            <a:fillRect/>
          </a:stretch>
        </p:blipFill>
        <p:spPr>
          <a:xfrm>
            <a:off x="812800" y="1360897"/>
            <a:ext cx="7518400" cy="1866900"/>
          </a:xfrm>
          <a:prstGeom prst="rect">
            <a:avLst/>
          </a:prstGeom>
        </p:spPr>
      </p:pic>
    </p:spTree>
    <p:extLst>
      <p:ext uri="{BB962C8B-B14F-4D97-AF65-F5344CB8AC3E}">
        <p14:creationId xmlns:p14="http://schemas.microsoft.com/office/powerpoint/2010/main" val="168133111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Inferring Device Features from Traffic</a:t>
            </a:r>
          </a:p>
        </p:txBody>
      </p:sp>
      <p:sp>
        <p:nvSpPr>
          <p:cNvPr id="4" name="Text Placeholder 3"/>
          <p:cNvSpPr>
            <a:spLocks noGrp="1"/>
          </p:cNvSpPr>
          <p:nvPr>
            <p:ph idx="1"/>
          </p:nvPr>
        </p:nvSpPr>
        <p:spPr/>
        <p:txBody>
          <a:bodyPr/>
          <a:lstStyle/>
          <a:p>
            <a:pPr marL="0" lvl="0" indent="0">
              <a:buNone/>
            </a:pPr>
            <a:r>
              <a:rPr b="1"/>
              <a:t>68 custom network signatures</a:t>
            </a:r>
            <a:r>
              <a:t> infer a device profile from traffic alone:</a:t>
            </a:r>
          </a:p>
        </p:txBody>
      </p:sp>
      <p:graphicFrame>
        <p:nvGraphicFramePr>
          <p:cNvPr id="7" name="Content Placeholder 5">
            <a:extLst>
              <a:ext uri="{FF2B5EF4-FFF2-40B4-BE49-F238E27FC236}">
                <a16:creationId xmlns:a16="http://schemas.microsoft.com/office/drawing/2014/main" id="{78979157-E700-3238-27BC-A4635540E027}"/>
              </a:ext>
            </a:extLst>
          </p:cNvPr>
          <p:cNvGraphicFramePr>
            <a:graphicFrameLocks/>
          </p:cNvGraphicFramePr>
          <p:nvPr>
            <p:extLst>
              <p:ext uri="{D42A27DB-BD31-4B8C-83A1-F6EECF244321}">
                <p14:modId xmlns:p14="http://schemas.microsoft.com/office/powerpoint/2010/main" val="3366369733"/>
              </p:ext>
            </p:extLst>
          </p:nvPr>
        </p:nvGraphicFramePr>
        <p:xfrm>
          <a:off x="1073970" y="2130683"/>
          <a:ext cx="6996060" cy="2194560"/>
        </p:xfrm>
        <a:graphic>
          <a:graphicData uri="http://schemas.openxmlformats.org/drawingml/2006/table">
            <a:tbl>
              <a:tblPr firstRow="1" bandRow="1">
                <a:tableStyleId>{5C22544A-7EE6-4342-B048-85BDC9FD1C3A}</a:tableStyleId>
              </a:tblPr>
              <a:tblGrid>
                <a:gridCol w="4333247">
                  <a:extLst>
                    <a:ext uri="{9D8B030D-6E8A-4147-A177-3AD203B41FA5}">
                      <a16:colId xmlns:a16="http://schemas.microsoft.com/office/drawing/2014/main" val="20000"/>
                    </a:ext>
                  </a:extLst>
                </a:gridCol>
                <a:gridCol w="2662813">
                  <a:extLst>
                    <a:ext uri="{9D8B030D-6E8A-4147-A177-3AD203B41FA5}">
                      <a16:colId xmlns:a16="http://schemas.microsoft.com/office/drawing/2014/main" val="20001"/>
                    </a:ext>
                  </a:extLst>
                </a:gridCol>
              </a:tblGrid>
              <a:tr h="0">
                <a:tc>
                  <a:txBody>
                    <a:bodyPr/>
                    <a:lstStyle/>
                    <a:p>
                      <a:pPr marL="0" lvl="0" indent="0">
                        <a:buNone/>
                      </a:pPr>
                      <a:r>
                        <a:rPr sz="1800"/>
                        <a:t>Traffic Signal</a:t>
                      </a:r>
                    </a:p>
                  </a:txBody>
                  <a:tcPr/>
                </a:tc>
                <a:tc>
                  <a:txBody>
                    <a:bodyPr/>
                    <a:lstStyle/>
                    <a:p>
                      <a:pPr marL="0" lvl="0" indent="0">
                        <a:buNone/>
                      </a:pPr>
                      <a:r>
                        <a:rPr sz="1800"/>
                        <a:t>Inferred Feature</a:t>
                      </a:r>
                    </a:p>
                  </a:txBody>
                  <a:tcPr/>
                </a:tc>
                <a:extLst>
                  <a:ext uri="{0D108BD9-81ED-4DB2-BD59-A6C34878D82A}">
                    <a16:rowId xmlns:a16="http://schemas.microsoft.com/office/drawing/2014/main" val="10000"/>
                  </a:ext>
                </a:extLst>
              </a:tr>
              <a:tr h="0">
                <a:tc>
                  <a:txBody>
                    <a:bodyPr/>
                    <a:lstStyle/>
                    <a:p>
                      <a:pPr marL="0" lvl="0" indent="0">
                        <a:buNone/>
                      </a:pPr>
                      <a:r>
                        <a:rPr sz="1800">
                          <a:latin typeface="Courier"/>
                        </a:rPr>
                        <a:t>Host: avast-update.com</a:t>
                      </a:r>
                    </a:p>
                  </a:txBody>
                  <a:tcPr/>
                </a:tc>
                <a:tc>
                  <a:txBody>
                    <a:bodyPr/>
                    <a:lstStyle/>
                    <a:p>
                      <a:pPr marL="0" lvl="0" indent="0">
                        <a:buNone/>
                      </a:pPr>
                      <a:r>
                        <a:rPr sz="1800"/>
                        <a:t>Antivirus: Avast</a:t>
                      </a:r>
                    </a:p>
                  </a:txBody>
                  <a:tcPr/>
                </a:tc>
                <a:extLst>
                  <a:ext uri="{0D108BD9-81ED-4DB2-BD59-A6C34878D82A}">
                    <a16:rowId xmlns:a16="http://schemas.microsoft.com/office/drawing/2014/main" val="10001"/>
                  </a:ext>
                </a:extLst>
              </a:tr>
              <a:tr h="0">
                <a:tc>
                  <a:txBody>
                    <a:bodyPr/>
                    <a:lstStyle/>
                    <a:p>
                      <a:pPr marL="0" lvl="0" indent="0">
                        <a:buNone/>
                      </a:pPr>
                      <a:r>
                        <a:rPr sz="1800" dirty="0">
                          <a:latin typeface="Courier"/>
                        </a:rPr>
                        <a:t>User-Agent: </a:t>
                      </a:r>
                      <a:r>
                        <a:rPr sz="1800" dirty="0">
                          <a:latin typeface="Calibri" panose="020F0502020204030204" pitchFamily="34" charset="0"/>
                          <a:cs typeface="Calibri" panose="020F0502020204030204" pitchFamily="34" charset="0"/>
                        </a:rPr>
                        <a:t>...</a:t>
                      </a:r>
                      <a:r>
                        <a:rPr sz="1800" dirty="0">
                          <a:latin typeface="Courier"/>
                        </a:rPr>
                        <a:t> Windows NT 10.0</a:t>
                      </a:r>
                    </a:p>
                  </a:txBody>
                  <a:tcPr/>
                </a:tc>
                <a:tc>
                  <a:txBody>
                    <a:bodyPr/>
                    <a:lstStyle/>
                    <a:p>
                      <a:pPr marL="0" lvl="0" indent="0">
                        <a:buNone/>
                      </a:pPr>
                      <a:r>
                        <a:rPr sz="1800"/>
                        <a:t>OS: Windows 10</a:t>
                      </a:r>
                    </a:p>
                  </a:txBody>
                  <a:tcPr/>
                </a:tc>
                <a:extLst>
                  <a:ext uri="{0D108BD9-81ED-4DB2-BD59-A6C34878D82A}">
                    <a16:rowId xmlns:a16="http://schemas.microsoft.com/office/drawing/2014/main" val="10002"/>
                  </a:ext>
                </a:extLst>
              </a:tr>
              <a:tr h="0">
                <a:tc>
                  <a:txBody>
                    <a:bodyPr/>
                    <a:lstStyle/>
                    <a:p>
                      <a:pPr marL="0" lvl="0" indent="0">
                        <a:buNone/>
                      </a:pPr>
                      <a:r>
                        <a:rPr sz="1800">
                          <a:latin typeface="Courier"/>
                        </a:rPr>
                        <a:t>DNS: tracker.torproject.org</a:t>
                      </a:r>
                    </a:p>
                  </a:txBody>
                  <a:tcPr/>
                </a:tc>
                <a:tc>
                  <a:txBody>
                    <a:bodyPr/>
                    <a:lstStyle/>
                    <a:p>
                      <a:pPr marL="0" lvl="0" indent="0">
                        <a:buNone/>
                      </a:pPr>
                      <a:r>
                        <a:rPr sz="1800"/>
                        <a:t>Tor usage</a:t>
                      </a:r>
                    </a:p>
                  </a:txBody>
                  <a:tcPr/>
                </a:tc>
                <a:extLst>
                  <a:ext uri="{0D108BD9-81ED-4DB2-BD59-A6C34878D82A}">
                    <a16:rowId xmlns:a16="http://schemas.microsoft.com/office/drawing/2014/main" val="10003"/>
                  </a:ext>
                </a:extLst>
              </a:tr>
              <a:tr h="0">
                <a:tc>
                  <a:txBody>
                    <a:bodyPr/>
                    <a:lstStyle/>
                    <a:p>
                      <a:pPr marL="0" lvl="0" indent="0">
                        <a:buNone/>
                      </a:pPr>
                      <a:r>
                        <a:rPr sz="1800"/>
                        <a:t>Version change in UA string</a:t>
                      </a:r>
                    </a:p>
                  </a:txBody>
                  <a:tcPr/>
                </a:tc>
                <a:tc>
                  <a:txBody>
                    <a:bodyPr/>
                    <a:lstStyle/>
                    <a:p>
                      <a:pPr marL="0" lvl="0" indent="0">
                        <a:buNone/>
                      </a:pPr>
                      <a:r>
                        <a:rPr sz="1800"/>
                        <a:t>Software update event</a:t>
                      </a:r>
                    </a:p>
                  </a:txBody>
                  <a:tcPr/>
                </a:tc>
                <a:extLst>
                  <a:ext uri="{0D108BD9-81ED-4DB2-BD59-A6C34878D82A}">
                    <a16:rowId xmlns:a16="http://schemas.microsoft.com/office/drawing/2014/main" val="10004"/>
                  </a:ext>
                </a:extLst>
              </a:tr>
              <a:tr h="0">
                <a:tc>
                  <a:txBody>
                    <a:bodyPr/>
                    <a:lstStyle/>
                    <a:p>
                      <a:pPr marL="0" lvl="0" indent="0">
                        <a:buNone/>
                      </a:pPr>
                      <a:r>
                        <a:rPr sz="1800"/>
                        <a:t>IAB Content Taxonomy match</a:t>
                      </a:r>
                    </a:p>
                  </a:txBody>
                  <a:tcPr/>
                </a:tc>
                <a:tc>
                  <a:txBody>
                    <a:bodyPr/>
                    <a:lstStyle/>
                    <a:p>
                      <a:pPr marL="0" lvl="0" indent="0">
                        <a:buNone/>
                      </a:pPr>
                      <a:r>
                        <a:rPr sz="1800" dirty="0"/>
                        <a:t>Website categories visited</a:t>
                      </a:r>
                    </a:p>
                  </a:txBody>
                  <a:tcPr/>
                </a:tc>
                <a:extLst>
                  <a:ext uri="{0D108BD9-81ED-4DB2-BD59-A6C34878D82A}">
                    <a16:rowId xmlns:a16="http://schemas.microsoft.com/office/drawing/2014/main" val="10005"/>
                  </a:ext>
                </a:extLst>
              </a:tr>
            </a:tbl>
          </a:graphicData>
        </a:graphic>
      </p:graphicFrame>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Inferring Device Features from Traffic</a:t>
            </a:r>
          </a:p>
        </p:txBody>
      </p:sp>
      <p:sp>
        <p:nvSpPr>
          <p:cNvPr id="3" name="Content Placeholder 2"/>
          <p:cNvSpPr>
            <a:spLocks noGrp="1"/>
          </p:cNvSpPr>
          <p:nvPr>
            <p:ph idx="1"/>
          </p:nvPr>
        </p:nvSpPr>
        <p:spPr/>
        <p:txBody>
          <a:bodyPr/>
          <a:lstStyle/>
          <a:p>
            <a:pPr marL="0" lvl="0" indent="0">
              <a:buNone/>
            </a:pPr>
            <a:r>
              <a:rPr b="1"/>
              <a:t>68 custom network signatures</a:t>
            </a:r>
            <a:r>
              <a:t> to detect:</a:t>
            </a:r>
          </a:p>
          <a:p>
            <a:pPr lvl="0"/>
            <a:r>
              <a:t>Antivirus products, password managers</a:t>
            </a:r>
          </a:p>
          <a:p>
            <a:pPr lvl="0"/>
            <a:r>
              <a:t>P2P clients, Tor, Flash</a:t>
            </a:r>
          </a:p>
          <a:p>
            <a:pPr lvl="0"/>
            <a:r>
              <a:t>OS and browser versions (via User-Agent strings)</a:t>
            </a:r>
          </a:p>
          <a:p>
            <a:pPr lvl="0"/>
            <a:r>
              <a:t>Software update events</a:t>
            </a:r>
          </a:p>
          <a:p>
            <a:pPr lvl="0"/>
            <a:r>
              <a:t>Website categories (IAB Content Taxonomy, 404 categories)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buNone/>
            </a:pPr>
            <a:r>
              <a:rPr sz="3200" dirty="0"/>
              <a:t>Detecting Compromise</a:t>
            </a:r>
          </a:p>
        </p:txBody>
      </p:sp>
      <p:sp>
        <p:nvSpPr>
          <p:cNvPr id="3" name="Content Placeholder 2"/>
          <p:cNvSpPr>
            <a:spLocks noGrp="1"/>
          </p:cNvSpPr>
          <p:nvPr>
            <p:ph idx="1"/>
          </p:nvPr>
        </p:nvSpPr>
        <p:spPr>
          <a:xfrm>
            <a:off x="628650" y="1369218"/>
            <a:ext cx="3850883" cy="3263504"/>
          </a:xfrm>
        </p:spPr>
        <p:txBody>
          <a:bodyPr>
            <a:normAutofit/>
          </a:bodyPr>
          <a:lstStyle/>
          <a:p>
            <a:pPr lvl="0"/>
            <a:r>
              <a:rPr dirty="0"/>
              <a:t>Campus </a:t>
            </a:r>
            <a:r>
              <a:rPr b="1" dirty="0"/>
              <a:t>Suricata IDS</a:t>
            </a:r>
            <a:endParaRPr dirty="0"/>
          </a:p>
          <a:p>
            <a:pPr lvl="1"/>
            <a:r>
              <a:rPr dirty="0"/>
              <a:t>Restricted to </a:t>
            </a:r>
            <a:r>
              <a:rPr b="1" dirty="0"/>
              <a:t>post-infection behavior</a:t>
            </a:r>
            <a:r>
              <a:rPr dirty="0"/>
              <a:t> (e.g., C&amp;C communication), not pre-compromise activity</a:t>
            </a:r>
          </a:p>
          <a:p>
            <a:pPr lvl="0"/>
            <a:r>
              <a:rPr dirty="0"/>
              <a:t>Rules manually curated to </a:t>
            </a:r>
            <a:r>
              <a:rPr b="1" dirty="0"/>
              <a:t>remove frequent false-positive triggers</a:t>
            </a:r>
          </a:p>
          <a:p>
            <a:pPr lvl="0"/>
            <a:r>
              <a:rPr b="1" dirty="0"/>
              <a:t>Overall compromise rate: 4.5%</a:t>
            </a:r>
            <a:r>
              <a:rPr dirty="0"/>
              <a:t> (682 of 15,291 devices)</a:t>
            </a:r>
          </a:p>
        </p:txBody>
      </p:sp>
      <p:pic>
        <p:nvPicPr>
          <p:cNvPr id="4" name="Picture 3">
            <a:extLst>
              <a:ext uri="{FF2B5EF4-FFF2-40B4-BE49-F238E27FC236}">
                <a16:creationId xmlns:a16="http://schemas.microsoft.com/office/drawing/2014/main" id="{C5456C50-3ADF-6679-1E96-1552FA33308B}"/>
              </a:ext>
            </a:extLst>
          </p:cNvPr>
          <p:cNvPicPr>
            <a:picLocks noChangeAspect="1"/>
          </p:cNvPicPr>
          <p:nvPr/>
        </p:nvPicPr>
        <p:blipFill>
          <a:blip r:embed="rId3"/>
          <a:stretch>
            <a:fillRect/>
          </a:stretch>
        </p:blipFill>
        <p:spPr>
          <a:xfrm>
            <a:off x="4572000" y="77056"/>
            <a:ext cx="4605589" cy="49893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Key Results: Individual Security Practices</a:t>
            </a:r>
          </a:p>
        </p:txBody>
      </p:sp>
      <p:graphicFrame>
        <p:nvGraphicFramePr>
          <p:cNvPr id="5" name="Content Placeholder 5">
            <a:extLst>
              <a:ext uri="{FF2B5EF4-FFF2-40B4-BE49-F238E27FC236}">
                <a16:creationId xmlns:a16="http://schemas.microsoft.com/office/drawing/2014/main" id="{78FE4DC0-8B16-7474-04E3-C2FEF9087654}"/>
              </a:ext>
            </a:extLst>
          </p:cNvPr>
          <p:cNvGraphicFramePr>
            <a:graphicFrameLocks/>
          </p:cNvGraphicFramePr>
          <p:nvPr>
            <p:extLst>
              <p:ext uri="{D42A27DB-BD31-4B8C-83A1-F6EECF244321}">
                <p14:modId xmlns:p14="http://schemas.microsoft.com/office/powerpoint/2010/main" val="3366124847"/>
              </p:ext>
            </p:extLst>
          </p:nvPr>
        </p:nvGraphicFramePr>
        <p:xfrm>
          <a:off x="331145" y="1268016"/>
          <a:ext cx="8481710" cy="3413760"/>
        </p:xfrm>
        <a:graphic>
          <a:graphicData uri="http://schemas.openxmlformats.org/drawingml/2006/table">
            <a:tbl>
              <a:tblPr firstRow="1" bandRow="1">
                <a:tableStyleId>{5C22544A-7EE6-4342-B048-85BDC9FD1C3A}</a:tableStyleId>
              </a:tblPr>
              <a:tblGrid>
                <a:gridCol w="2083282">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785331">
                  <a:extLst>
                    <a:ext uri="{9D8B030D-6E8A-4147-A177-3AD203B41FA5}">
                      <a16:colId xmlns:a16="http://schemas.microsoft.com/office/drawing/2014/main" val="20002"/>
                    </a:ext>
                  </a:extLst>
                </a:gridCol>
              </a:tblGrid>
              <a:tr h="0">
                <a:tc>
                  <a:txBody>
                    <a:bodyPr/>
                    <a:lstStyle/>
                    <a:p>
                      <a:pPr marL="0" lvl="0" indent="0">
                        <a:buNone/>
                      </a:pPr>
                      <a:r>
                        <a:rPr sz="1600"/>
                        <a:t>Finding</a:t>
                      </a:r>
                    </a:p>
                  </a:txBody>
                  <a:tcPr/>
                </a:tc>
                <a:tc>
                  <a:txBody>
                    <a:bodyPr/>
                    <a:lstStyle/>
                    <a:p>
                      <a:pPr marL="0" lvl="0" indent="0">
                        <a:buNone/>
                      </a:pPr>
                      <a:r>
                        <a:rPr sz="1600" dirty="0"/>
                        <a:t>Detail</a:t>
                      </a:r>
                    </a:p>
                  </a:txBody>
                  <a:tcPr/>
                </a:tc>
                <a:tc>
                  <a:txBody>
                    <a:bodyPr/>
                    <a:lstStyle/>
                    <a:p>
                      <a:pPr marL="0" lvl="0" indent="0">
                        <a:buNone/>
                      </a:pPr>
                      <a:r>
                        <a:rPr sz="1600"/>
                        <a:t>Verdict</a:t>
                      </a:r>
                    </a:p>
                  </a:txBody>
                  <a:tcPr/>
                </a:tc>
                <a:extLst>
                  <a:ext uri="{0D108BD9-81ED-4DB2-BD59-A6C34878D82A}">
                    <a16:rowId xmlns:a16="http://schemas.microsoft.com/office/drawing/2014/main" val="10000"/>
                  </a:ext>
                </a:extLst>
              </a:tr>
              <a:tr h="0">
                <a:tc>
                  <a:txBody>
                    <a:bodyPr/>
                    <a:lstStyle/>
                    <a:p>
                      <a:pPr marL="0" lvl="0" indent="0">
                        <a:buNone/>
                      </a:pPr>
                      <a:r>
                        <a:rPr sz="1600" b="1"/>
                        <a:t>OS matters</a:t>
                      </a:r>
                    </a:p>
                  </a:txBody>
                  <a:tcPr/>
                </a:tc>
                <a:tc>
                  <a:txBody>
                    <a:bodyPr/>
                    <a:lstStyle/>
                    <a:p>
                      <a:pPr marL="0" lvl="0" indent="0">
                        <a:buNone/>
                      </a:pPr>
                      <a:r>
                        <a:rPr sz="1600"/>
                        <a:t>Windows 3.9× more likely compromised than macOS</a:t>
                      </a:r>
                    </a:p>
                  </a:txBody>
                  <a:tcPr/>
                </a:tc>
                <a:tc>
                  <a:txBody>
                    <a:bodyPr/>
                    <a:lstStyle/>
                    <a:p>
                      <a:pPr marL="0" lvl="0" indent="0">
                        <a:buNone/>
                      </a:pPr>
                      <a:r>
                        <a:rPr sz="1600"/>
                        <a:t>✅ Robust</a:t>
                      </a:r>
                    </a:p>
                  </a:txBody>
                  <a:tcPr/>
                </a:tc>
                <a:extLst>
                  <a:ext uri="{0D108BD9-81ED-4DB2-BD59-A6C34878D82A}">
                    <a16:rowId xmlns:a16="http://schemas.microsoft.com/office/drawing/2014/main" val="10001"/>
                  </a:ext>
                </a:extLst>
              </a:tr>
              <a:tr h="0">
                <a:tc>
                  <a:txBody>
                    <a:bodyPr/>
                    <a:lstStyle/>
                    <a:p>
                      <a:pPr marL="0" lvl="0" indent="0">
                        <a:buNone/>
                      </a:pPr>
                      <a:r>
                        <a:rPr sz="1600" b="1"/>
                        <a:t>Risky software</a:t>
                      </a:r>
                    </a:p>
                  </a:txBody>
                  <a:tcPr/>
                </a:tc>
                <a:tc>
                  <a:txBody>
                    <a:bodyPr/>
                    <a:lstStyle/>
                    <a:p>
                      <a:pPr marL="0" lvl="0" indent="0">
                        <a:buNone/>
                      </a:pPr>
                      <a:r>
                        <a:rPr sz="1600"/>
                        <a:t>Thunderbird 33%, P2P 13%, Tor 12%, Adobe AIR 10%</a:t>
                      </a:r>
                    </a:p>
                  </a:txBody>
                  <a:tcPr/>
                </a:tc>
                <a:tc>
                  <a:txBody>
                    <a:bodyPr/>
                    <a:lstStyle/>
                    <a:p>
                      <a:pPr marL="0" lvl="0" indent="0">
                        <a:buNone/>
                      </a:pPr>
                      <a:r>
                        <a:rPr sz="1600"/>
                        <a:t>✅ Robust</a:t>
                      </a:r>
                    </a:p>
                  </a:txBody>
                  <a:tcPr/>
                </a:tc>
                <a:extLst>
                  <a:ext uri="{0D108BD9-81ED-4DB2-BD59-A6C34878D82A}">
                    <a16:rowId xmlns:a16="http://schemas.microsoft.com/office/drawing/2014/main" val="10002"/>
                  </a:ext>
                </a:extLst>
              </a:tr>
              <a:tr h="0">
                <a:tc>
                  <a:txBody>
                    <a:bodyPr/>
                    <a:lstStyle/>
                    <a:p>
                      <a:pPr marL="0" lvl="0" indent="0">
                        <a:buNone/>
                      </a:pPr>
                      <a:r>
                        <a:rPr sz="1600" b="1" dirty="0"/>
                        <a:t>Web activity volume</a:t>
                      </a:r>
                    </a:p>
                  </a:txBody>
                  <a:tcPr/>
                </a:tc>
                <a:tc>
                  <a:txBody>
                    <a:bodyPr/>
                    <a:lstStyle/>
                    <a:p>
                      <a:pPr marL="0" lvl="0" indent="0">
                        <a:buNone/>
                      </a:pPr>
                      <a:r>
                        <a:rPr sz="1600"/>
                        <a:t>More traffic → more compromise (“miles driven”)</a:t>
                      </a:r>
                    </a:p>
                  </a:txBody>
                  <a:tcPr/>
                </a:tc>
                <a:tc>
                  <a:txBody>
                    <a:bodyPr/>
                    <a:lstStyle/>
                    <a:p>
                      <a:pPr marL="0" lvl="0" indent="0">
                        <a:buNone/>
                      </a:pPr>
                      <a:r>
                        <a:rPr sz="1600"/>
                        <a:t>✅ Robust</a:t>
                      </a:r>
                    </a:p>
                  </a:txBody>
                  <a:tcPr/>
                </a:tc>
                <a:extLst>
                  <a:ext uri="{0D108BD9-81ED-4DB2-BD59-A6C34878D82A}">
                    <a16:rowId xmlns:a16="http://schemas.microsoft.com/office/drawing/2014/main" val="10003"/>
                  </a:ext>
                </a:extLst>
              </a:tr>
              <a:tr h="0">
                <a:tc>
                  <a:txBody>
                    <a:bodyPr/>
                    <a:lstStyle/>
                    <a:p>
                      <a:pPr marL="0" lvl="0" indent="0">
                        <a:buNone/>
                      </a:pPr>
                      <a:r>
                        <a:rPr sz="1600" b="1"/>
                        <a:t>Gaming / hobby sites</a:t>
                      </a:r>
                    </a:p>
                  </a:txBody>
                  <a:tcPr/>
                </a:tc>
                <a:tc>
                  <a:txBody>
                    <a:bodyPr/>
                    <a:lstStyle/>
                    <a:p>
                      <a:pPr marL="0" lvl="0" indent="0">
                        <a:buNone/>
                      </a:pPr>
                      <a:r>
                        <a:rPr sz="1600"/>
                        <a:t>Strongest content predictor of compromise</a:t>
                      </a:r>
                    </a:p>
                  </a:txBody>
                  <a:tcPr/>
                </a:tc>
                <a:tc>
                  <a:txBody>
                    <a:bodyPr/>
                    <a:lstStyle/>
                    <a:p>
                      <a:pPr marL="0" lvl="0" indent="0">
                        <a:buNone/>
                      </a:pPr>
                      <a:r>
                        <a:rPr sz="1600" dirty="0"/>
                        <a:t>✅ Robust</a:t>
                      </a:r>
                    </a:p>
                  </a:txBody>
                  <a:tcPr/>
                </a:tc>
                <a:extLst>
                  <a:ext uri="{0D108BD9-81ED-4DB2-BD59-A6C34878D82A}">
                    <a16:rowId xmlns:a16="http://schemas.microsoft.com/office/drawing/2014/main" val="10004"/>
                  </a:ext>
                </a:extLst>
              </a:tr>
              <a:tr h="0">
                <a:tc>
                  <a:txBody>
                    <a:bodyPr/>
                    <a:lstStyle/>
                    <a:p>
                      <a:pPr marL="0" lvl="0" indent="0">
                        <a:buNone/>
                      </a:pPr>
                      <a:r>
                        <a:rPr sz="1600" b="1" dirty="0"/>
                        <a:t>Updates don’t help (much)</a:t>
                      </a:r>
                    </a:p>
                  </a:txBody>
                  <a:tcPr/>
                </a:tc>
                <a:tc>
                  <a:txBody>
                    <a:bodyPr/>
                    <a:lstStyle/>
                    <a:p>
                      <a:pPr marL="0" lvl="0" indent="0">
                        <a:buNone/>
                      </a:pPr>
                      <a:r>
                        <a:rPr sz="1600"/>
                        <a:t>No significant protective effect; compromised devices updated </a:t>
                      </a:r>
                      <a:r>
                        <a:rPr sz="1600" i="1"/>
                        <a:t>faster</a:t>
                      </a:r>
                    </a:p>
                  </a:txBody>
                  <a:tcPr/>
                </a:tc>
                <a:tc>
                  <a:txBody>
                    <a:bodyPr/>
                    <a:lstStyle/>
                    <a:p>
                      <a:pPr marL="0" lvl="0" indent="0">
                        <a:buNone/>
                      </a:pPr>
                      <a:r>
                        <a:rPr sz="1600"/>
                        <a:t>⚠️ Surprising</a:t>
                      </a:r>
                    </a:p>
                  </a:txBody>
                  <a:tcPr/>
                </a:tc>
                <a:extLst>
                  <a:ext uri="{0D108BD9-81ED-4DB2-BD59-A6C34878D82A}">
                    <a16:rowId xmlns:a16="http://schemas.microsoft.com/office/drawing/2014/main" val="10005"/>
                  </a:ext>
                </a:extLst>
              </a:tr>
              <a:tr h="0">
                <a:tc>
                  <a:txBody>
                    <a:bodyPr/>
                    <a:lstStyle/>
                    <a:p>
                      <a:pPr marL="0" lvl="0" indent="0">
                        <a:buNone/>
                      </a:pPr>
                      <a:r>
                        <a:rPr sz="1600" b="1" dirty="0"/>
                        <a:t>AV doesn’t help</a:t>
                      </a:r>
                      <a:r>
                        <a:rPr lang="en-US" sz="1600" b="1" dirty="0"/>
                        <a:t> (in this data)</a:t>
                      </a:r>
                      <a:endParaRPr sz="1600" b="1" dirty="0"/>
                    </a:p>
                  </a:txBody>
                  <a:tcPr/>
                </a:tc>
                <a:tc>
                  <a:txBody>
                    <a:bodyPr/>
                    <a:lstStyle/>
                    <a:p>
                      <a:pPr marL="0" lvl="0" indent="0">
                        <a:buNone/>
                      </a:pPr>
                      <a:r>
                        <a:rPr sz="1600"/>
                        <a:t>AV users: 7% compromised vs. non-AV: 4%</a:t>
                      </a:r>
                    </a:p>
                  </a:txBody>
                  <a:tcPr/>
                </a:tc>
                <a:tc>
                  <a:txBody>
                    <a:bodyPr/>
                    <a:lstStyle/>
                    <a:p>
                      <a:pPr marL="0" lvl="0" indent="0">
                        <a:buNone/>
                      </a:pPr>
                      <a:r>
                        <a:rPr sz="1600"/>
                        <a:t>⚠️ Survivorship bias</a:t>
                      </a:r>
                    </a:p>
                  </a:txBody>
                  <a:tcPr/>
                </a:tc>
                <a:extLst>
                  <a:ext uri="{0D108BD9-81ED-4DB2-BD59-A6C34878D82A}">
                    <a16:rowId xmlns:a16="http://schemas.microsoft.com/office/drawing/2014/main" val="10006"/>
                  </a:ext>
                </a:extLst>
              </a:tr>
              <a:tr h="0">
                <a:tc>
                  <a:txBody>
                    <a:bodyPr/>
                    <a:lstStyle/>
                    <a:p>
                      <a:pPr marL="0" lvl="0" indent="0">
                        <a:buNone/>
                      </a:pPr>
                      <a:r>
                        <a:rPr sz="1600" b="1"/>
                        <a:t>Password managers</a:t>
                      </a:r>
                    </a:p>
                  </a:txBody>
                  <a:tcPr/>
                </a:tc>
                <a:tc>
                  <a:txBody>
                    <a:bodyPr/>
                    <a:lstStyle/>
                    <a:p>
                      <a:pPr marL="0" lvl="0" indent="0">
                        <a:buNone/>
                      </a:pPr>
                      <a:r>
                        <a:rPr sz="1600"/>
                        <a:t>8% compromise (vs. 4% baseline)</a:t>
                      </a:r>
                    </a:p>
                  </a:txBody>
                  <a:tcPr/>
                </a:tc>
                <a:tc>
                  <a:txBody>
                    <a:bodyPr/>
                    <a:lstStyle/>
                    <a:p>
                      <a:pPr marL="0" lvl="0" indent="0">
                        <a:buNone/>
                      </a:pPr>
                      <a:r>
                        <a:rPr sz="1600" dirty="0"/>
                        <a:t>⚠️ Confounded by user profile</a:t>
                      </a:r>
                    </a:p>
                  </a:txBody>
                  <a:tcPr/>
                </a:tc>
                <a:extLst>
                  <a:ext uri="{0D108BD9-81ED-4DB2-BD59-A6C34878D82A}">
                    <a16:rowId xmlns:a16="http://schemas.microsoft.com/office/drawing/2014/main" val="10007"/>
                  </a:ext>
                </a:extLst>
              </a:tr>
            </a:tbl>
          </a:graphicData>
        </a:graphic>
      </p:graphicFrame>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Statistical Methods </a:t>
            </a:r>
            <a:r>
              <a:rPr lang="en-US" dirty="0"/>
              <a:t>Used</a:t>
            </a:r>
            <a:endParaRPr dirty="0"/>
          </a:p>
        </p:txBody>
      </p:sp>
      <p:graphicFrame>
        <p:nvGraphicFramePr>
          <p:cNvPr id="5" name="Content Placeholder 5">
            <a:extLst>
              <a:ext uri="{FF2B5EF4-FFF2-40B4-BE49-F238E27FC236}">
                <a16:creationId xmlns:a16="http://schemas.microsoft.com/office/drawing/2014/main" id="{6465558D-EF81-5E6F-D862-44FB7F853A2F}"/>
              </a:ext>
            </a:extLst>
          </p:cNvPr>
          <p:cNvGraphicFramePr>
            <a:graphicFrameLocks/>
          </p:cNvGraphicFramePr>
          <p:nvPr>
            <p:extLst>
              <p:ext uri="{D42A27DB-BD31-4B8C-83A1-F6EECF244321}">
                <p14:modId xmlns:p14="http://schemas.microsoft.com/office/powerpoint/2010/main" val="267275677"/>
              </p:ext>
            </p:extLst>
          </p:nvPr>
        </p:nvGraphicFramePr>
        <p:xfrm>
          <a:off x="485029" y="1204627"/>
          <a:ext cx="8173941" cy="3322320"/>
        </p:xfrm>
        <a:graphic>
          <a:graphicData uri="http://schemas.openxmlformats.org/drawingml/2006/table">
            <a:tbl>
              <a:tblPr firstRow="1" bandRow="1">
                <a:tableStyleId>{5C22544A-7EE6-4342-B048-85BDC9FD1C3A}</a:tableStyleId>
              </a:tblPr>
              <a:tblGrid>
                <a:gridCol w="2369489">
                  <a:extLst>
                    <a:ext uri="{9D8B030D-6E8A-4147-A177-3AD203B41FA5}">
                      <a16:colId xmlns:a16="http://schemas.microsoft.com/office/drawing/2014/main" val="20000"/>
                    </a:ext>
                  </a:extLst>
                </a:gridCol>
                <a:gridCol w="2568272">
                  <a:extLst>
                    <a:ext uri="{9D8B030D-6E8A-4147-A177-3AD203B41FA5}">
                      <a16:colId xmlns:a16="http://schemas.microsoft.com/office/drawing/2014/main" val="20001"/>
                    </a:ext>
                  </a:extLst>
                </a:gridCol>
                <a:gridCol w="3236180">
                  <a:extLst>
                    <a:ext uri="{9D8B030D-6E8A-4147-A177-3AD203B41FA5}">
                      <a16:colId xmlns:a16="http://schemas.microsoft.com/office/drawing/2014/main" val="20002"/>
                    </a:ext>
                  </a:extLst>
                </a:gridCol>
              </a:tblGrid>
              <a:tr h="0">
                <a:tc>
                  <a:txBody>
                    <a:bodyPr/>
                    <a:lstStyle/>
                    <a:p>
                      <a:pPr marL="0" lvl="0" indent="0">
                        <a:buNone/>
                      </a:pPr>
                      <a:r>
                        <a:rPr sz="1600"/>
                        <a:t>Test</a:t>
                      </a:r>
                    </a:p>
                  </a:txBody>
                  <a:tcPr/>
                </a:tc>
                <a:tc>
                  <a:txBody>
                    <a:bodyPr/>
                    <a:lstStyle/>
                    <a:p>
                      <a:pPr marL="0" lvl="0" indent="0">
                        <a:buNone/>
                      </a:pPr>
                      <a:r>
                        <a:rPr sz="1600"/>
                        <a:t>Paper’s Use</a:t>
                      </a:r>
                    </a:p>
                  </a:txBody>
                  <a:tcPr/>
                </a:tc>
                <a:tc>
                  <a:txBody>
                    <a:bodyPr/>
                    <a:lstStyle/>
                    <a:p>
                      <a:pPr marL="0" lvl="0" indent="0">
                        <a:buNone/>
                      </a:pPr>
                      <a:r>
                        <a:rPr sz="1600"/>
                        <a:t>What It Tests</a:t>
                      </a:r>
                    </a:p>
                  </a:txBody>
                  <a:tcPr/>
                </a:tc>
                <a:extLst>
                  <a:ext uri="{0D108BD9-81ED-4DB2-BD59-A6C34878D82A}">
                    <a16:rowId xmlns:a16="http://schemas.microsoft.com/office/drawing/2014/main" val="10000"/>
                  </a:ext>
                </a:extLst>
              </a:tr>
              <a:tr h="0">
                <a:tc>
                  <a:txBody>
                    <a:bodyPr/>
                    <a:lstStyle/>
                    <a:p>
                      <a:pPr marL="0" lvl="0" indent="0">
                        <a:buNone/>
                      </a:pPr>
                      <a:r>
                        <a:rPr sz="1600" b="1" dirty="0"/>
                        <a:t>Mann-Whitney U</a:t>
                      </a:r>
                    </a:p>
                  </a:txBody>
                  <a:tcPr/>
                </a:tc>
                <a:tc>
                  <a:txBody>
                    <a:bodyPr/>
                    <a:lstStyle/>
                    <a:p>
                      <a:pPr marL="0" lvl="0" indent="0">
                        <a:buNone/>
                      </a:pPr>
                      <a:r>
                        <a:rPr sz="1600"/>
                        <a:t>OS/browser update speed</a:t>
                      </a:r>
                    </a:p>
                  </a:txBody>
                  <a:tcPr/>
                </a:tc>
                <a:tc>
                  <a:txBody>
                    <a:bodyPr/>
                    <a:lstStyle/>
                    <a:p>
                      <a:pPr marL="0" lvl="0" indent="0">
                        <a:buNone/>
                      </a:pPr>
                      <a:r>
                        <a:rPr sz="1600"/>
                        <a:t>Two independent groups, same distribution?</a:t>
                      </a:r>
                    </a:p>
                  </a:txBody>
                  <a:tcPr/>
                </a:tc>
                <a:extLst>
                  <a:ext uri="{0D108BD9-81ED-4DB2-BD59-A6C34878D82A}">
                    <a16:rowId xmlns:a16="http://schemas.microsoft.com/office/drawing/2014/main" val="10001"/>
                  </a:ext>
                </a:extLst>
              </a:tr>
              <a:tr h="0">
                <a:tc>
                  <a:txBody>
                    <a:bodyPr/>
                    <a:lstStyle/>
                    <a:p>
                      <a:pPr marL="0" lvl="0" indent="0">
                        <a:buNone/>
                      </a:pPr>
                      <a:r>
                        <a:rPr sz="1600" b="1" dirty="0">
                          <a:solidFill>
                            <a:srgbClr val="FF0000"/>
                          </a:solidFill>
                        </a:rPr>
                        <a:t>Wilcoxon signed-rank</a:t>
                      </a:r>
                    </a:p>
                  </a:txBody>
                  <a:tcPr/>
                </a:tc>
                <a:tc>
                  <a:txBody>
                    <a:bodyPr/>
                    <a:lstStyle/>
                    <a:p>
                      <a:pPr marL="0" lvl="0" indent="0">
                        <a:buNone/>
                      </a:pPr>
                      <a:r>
                        <a:rPr sz="1600"/>
                        <a:t>Before/after compromise updates</a:t>
                      </a:r>
                    </a:p>
                  </a:txBody>
                  <a:tcPr/>
                </a:tc>
                <a:tc>
                  <a:txBody>
                    <a:bodyPr/>
                    <a:lstStyle/>
                    <a:p>
                      <a:pPr marL="0" lvl="0" indent="0">
                        <a:buNone/>
                      </a:pPr>
                      <a:r>
                        <a:rPr sz="1600"/>
                        <a:t>Paired observations differ?</a:t>
                      </a:r>
                    </a:p>
                  </a:txBody>
                  <a:tcPr/>
                </a:tc>
                <a:extLst>
                  <a:ext uri="{0D108BD9-81ED-4DB2-BD59-A6C34878D82A}">
                    <a16:rowId xmlns:a16="http://schemas.microsoft.com/office/drawing/2014/main" val="10002"/>
                  </a:ext>
                </a:extLst>
              </a:tr>
              <a:tr h="0">
                <a:tc>
                  <a:txBody>
                    <a:bodyPr/>
                    <a:lstStyle/>
                    <a:p>
                      <a:pPr marL="0" lvl="0" indent="0">
                        <a:buNone/>
                      </a:pPr>
                      <a:r>
                        <a:rPr sz="1600" b="1" dirty="0">
                          <a:solidFill>
                            <a:srgbClr val="FF0000"/>
                          </a:solidFill>
                        </a:rPr>
                        <a:t>Kolmogorov-Smirnov</a:t>
                      </a:r>
                    </a:p>
                  </a:txBody>
                  <a:tcPr/>
                </a:tc>
                <a:tc>
                  <a:txBody>
                    <a:bodyPr/>
                    <a:lstStyle/>
                    <a:p>
                      <a:pPr marL="0" lvl="0" indent="0">
                        <a:buNone/>
                      </a:pPr>
                      <a:r>
                        <a:rPr sz="1600"/>
                        <a:t>Web content categories</a:t>
                      </a:r>
                    </a:p>
                  </a:txBody>
                  <a:tcPr/>
                </a:tc>
                <a:tc>
                  <a:txBody>
                    <a:bodyPr/>
                    <a:lstStyle/>
                    <a:p>
                      <a:pPr marL="0" lvl="0" indent="0">
                        <a:buNone/>
                      </a:pPr>
                      <a:r>
                        <a:rPr sz="1600"/>
                        <a:t>Two distributions differ in any way?</a:t>
                      </a:r>
                    </a:p>
                  </a:txBody>
                  <a:tcPr/>
                </a:tc>
                <a:extLst>
                  <a:ext uri="{0D108BD9-81ED-4DB2-BD59-A6C34878D82A}">
                    <a16:rowId xmlns:a16="http://schemas.microsoft.com/office/drawing/2014/main" val="10003"/>
                  </a:ext>
                </a:extLst>
              </a:tr>
              <a:tr h="0">
                <a:tc>
                  <a:txBody>
                    <a:bodyPr/>
                    <a:lstStyle/>
                    <a:p>
                      <a:pPr marL="0" lvl="0" indent="0">
                        <a:buNone/>
                      </a:pPr>
                      <a:r>
                        <a:rPr sz="1600" b="1"/>
                        <a:t>Chi-Square</a:t>
                      </a:r>
                    </a:p>
                  </a:txBody>
                  <a:tcPr/>
                </a:tc>
                <a:tc>
                  <a:txBody>
                    <a:bodyPr/>
                    <a:lstStyle/>
                    <a:p>
                      <a:pPr marL="0" lvl="0" indent="0">
                        <a:buNone/>
                      </a:pPr>
                      <a:r>
                        <a:rPr sz="1600"/>
                        <a:t>Software features vs. compromise</a:t>
                      </a:r>
                    </a:p>
                  </a:txBody>
                  <a:tcPr/>
                </a:tc>
                <a:tc>
                  <a:txBody>
                    <a:bodyPr/>
                    <a:lstStyle/>
                    <a:p>
                      <a:pPr marL="0" lvl="0" indent="0">
                        <a:buNone/>
                      </a:pPr>
                      <a:r>
                        <a:rPr sz="1600"/>
                        <a:t>Association between categorical variables</a:t>
                      </a:r>
                    </a:p>
                  </a:txBody>
                  <a:tcPr/>
                </a:tc>
                <a:extLst>
                  <a:ext uri="{0D108BD9-81ED-4DB2-BD59-A6C34878D82A}">
                    <a16:rowId xmlns:a16="http://schemas.microsoft.com/office/drawing/2014/main" val="10004"/>
                  </a:ext>
                </a:extLst>
              </a:tr>
              <a:tr h="0">
                <a:tc>
                  <a:txBody>
                    <a:bodyPr/>
                    <a:lstStyle/>
                    <a:p>
                      <a:pPr marL="0" lvl="0" indent="0">
                        <a:buNone/>
                      </a:pPr>
                      <a:r>
                        <a:rPr sz="1600" b="1"/>
                        <a:t>Bonferroni</a:t>
                      </a:r>
                    </a:p>
                  </a:txBody>
                  <a:tcPr/>
                </a:tc>
                <a:tc>
                  <a:txBody>
                    <a:bodyPr/>
                    <a:lstStyle/>
                    <a:p>
                      <a:pPr marL="0" lvl="0" indent="0">
                        <a:buNone/>
                      </a:pPr>
                      <a:r>
                        <a:rPr sz="1600"/>
                        <a:t>Applied to KS, Chi-Square</a:t>
                      </a:r>
                    </a:p>
                  </a:txBody>
                  <a:tcPr/>
                </a:tc>
                <a:tc>
                  <a:txBody>
                    <a:bodyPr/>
                    <a:lstStyle/>
                    <a:p>
                      <a:pPr marL="0" lvl="0" indent="0">
                        <a:buNone/>
                      </a:pPr>
                      <a:r>
                        <a:rPr sz="1600"/>
                        <a:t>Controls family-wise error rate</a:t>
                      </a:r>
                    </a:p>
                  </a:txBody>
                  <a:tcPr/>
                </a:tc>
                <a:extLst>
                  <a:ext uri="{0D108BD9-81ED-4DB2-BD59-A6C34878D82A}">
                    <a16:rowId xmlns:a16="http://schemas.microsoft.com/office/drawing/2014/main" val="10005"/>
                  </a:ext>
                </a:extLst>
              </a:tr>
              <a:tr h="0">
                <a:tc>
                  <a:txBody>
                    <a:bodyPr/>
                    <a:lstStyle/>
                    <a:p>
                      <a:pPr marL="0" lvl="0" indent="0">
                        <a:buNone/>
                      </a:pPr>
                      <a:r>
                        <a:rPr sz="1600" b="1" dirty="0">
                          <a:solidFill>
                            <a:srgbClr val="FF0000"/>
                          </a:solidFill>
                        </a:rPr>
                        <a:t>LASSO logistic regression</a:t>
                      </a:r>
                    </a:p>
                  </a:txBody>
                  <a:tcPr/>
                </a:tc>
                <a:tc>
                  <a:txBody>
                    <a:bodyPr/>
                    <a:lstStyle/>
                    <a:p>
                      <a:pPr marL="0" lvl="0" indent="0">
                        <a:buNone/>
                      </a:pPr>
                      <a:r>
                        <a:rPr sz="1600"/>
                        <a:t>Feature importance ranking (§6)</a:t>
                      </a:r>
                    </a:p>
                  </a:txBody>
                  <a:tcPr/>
                </a:tc>
                <a:tc>
                  <a:txBody>
                    <a:bodyPr/>
                    <a:lstStyle/>
                    <a:p>
                      <a:pPr marL="0" lvl="0" indent="0">
                        <a:buNone/>
                      </a:pPr>
                      <a:r>
                        <a:rPr sz="1600" dirty="0"/>
                        <a:t>Binary classification + variable selection</a:t>
                      </a:r>
                    </a:p>
                  </a:txBody>
                  <a:tcPr/>
                </a:tc>
                <a:extLst>
                  <a:ext uri="{0D108BD9-81ED-4DB2-BD59-A6C34878D82A}">
                    <a16:rowId xmlns:a16="http://schemas.microsoft.com/office/drawing/2014/main" val="10006"/>
                  </a:ext>
                </a:extLst>
              </a:tr>
            </a:tbl>
          </a:graphicData>
        </a:graphic>
      </p:graphicFrame>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8DC9-126A-243D-F247-632A1F9DC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C8E9A-B43C-BDF5-0AB4-AE7964E828AA}"/>
              </a:ext>
            </a:extLst>
          </p:cNvPr>
          <p:cNvSpPr>
            <a:spLocks noGrp="1"/>
          </p:cNvSpPr>
          <p:nvPr>
            <p:ph type="title"/>
          </p:nvPr>
        </p:nvSpPr>
        <p:spPr/>
        <p:txBody>
          <a:bodyPr/>
          <a:lstStyle/>
          <a:p>
            <a:pPr marL="0" lvl="0" indent="0">
              <a:buNone/>
            </a:pPr>
            <a:r>
              <a:rPr dirty="0"/>
              <a:t>Wilcoxon Signed-Rank Test</a:t>
            </a:r>
          </a:p>
        </p:txBody>
      </p:sp>
      <p:pic>
        <p:nvPicPr>
          <p:cNvPr id="5" name="Picture 4" descr="A diagram of a graph&#10;&#10;AI-generated content may be incorrect.">
            <a:extLst>
              <a:ext uri="{FF2B5EF4-FFF2-40B4-BE49-F238E27FC236}">
                <a16:creationId xmlns:a16="http://schemas.microsoft.com/office/drawing/2014/main" id="{337C5323-7DCC-3A60-4FE7-1DA40B62EF6A}"/>
              </a:ext>
            </a:extLst>
          </p:cNvPr>
          <p:cNvPicPr>
            <a:picLocks noChangeAspect="1"/>
          </p:cNvPicPr>
          <p:nvPr/>
        </p:nvPicPr>
        <p:blipFill>
          <a:blip r:embed="rId3"/>
          <a:stretch>
            <a:fillRect/>
          </a:stretch>
        </p:blipFill>
        <p:spPr>
          <a:xfrm>
            <a:off x="685800" y="1159892"/>
            <a:ext cx="7772400" cy="3846544"/>
          </a:xfrm>
          <a:prstGeom prst="rect">
            <a:avLst/>
          </a:prstGeom>
        </p:spPr>
      </p:pic>
      <p:sp>
        <p:nvSpPr>
          <p:cNvPr id="8" name="Rectangle 7">
            <a:extLst>
              <a:ext uri="{FF2B5EF4-FFF2-40B4-BE49-F238E27FC236}">
                <a16:creationId xmlns:a16="http://schemas.microsoft.com/office/drawing/2014/main" id="{0BA911F2-E951-CB06-2910-45F793909883}"/>
              </a:ext>
            </a:extLst>
          </p:cNvPr>
          <p:cNvSpPr/>
          <p:nvPr/>
        </p:nvSpPr>
        <p:spPr>
          <a:xfrm>
            <a:off x="705896" y="2130252"/>
            <a:ext cx="6991141" cy="21101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7570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Wilcoxon Signed-Rank Test</a:t>
            </a:r>
          </a:p>
        </p:txBody>
      </p:sp>
      <p:sp>
        <p:nvSpPr>
          <p:cNvPr id="3" name="Content Placeholder 2"/>
          <p:cNvSpPr>
            <a:spLocks noGrp="1"/>
          </p:cNvSpPr>
          <p:nvPr>
            <p:ph idx="1"/>
          </p:nvPr>
        </p:nvSpPr>
        <p:spPr/>
        <p:txBody>
          <a:bodyPr>
            <a:normAutofit/>
          </a:bodyPr>
          <a:lstStyle/>
          <a:p>
            <a:pPr marL="0" lvl="0" indent="0">
              <a:buNone/>
            </a:pPr>
            <a:r>
              <a:rPr b="1" dirty="0"/>
              <a:t>The paired-data cousin of Mann-Whitney U</a:t>
            </a:r>
          </a:p>
          <a:p>
            <a:pPr lvl="0"/>
            <a:r>
              <a:rPr b="1" dirty="0"/>
              <a:t>Procedure:</a:t>
            </a:r>
          </a:p>
          <a:p>
            <a:pPr marL="685800" lvl="1" indent="-342900">
              <a:buAutoNum type="arabicPeriod"/>
            </a:pPr>
            <a:r>
              <a:rPr dirty="0"/>
              <a:t>Compute difference for each pair</a:t>
            </a:r>
          </a:p>
          <a:p>
            <a:pPr marL="685800" lvl="1" indent="-342900">
              <a:buAutoNum type="arabicPeriod"/>
            </a:pPr>
            <a:r>
              <a:rPr dirty="0"/>
              <a:t>Rank the absolute differences</a:t>
            </a:r>
          </a:p>
          <a:p>
            <a:pPr marL="685800" lvl="1" indent="-342900">
              <a:buAutoNum type="arabicPeriod"/>
            </a:pPr>
            <a:r>
              <a:rPr dirty="0"/>
              <a:t>Compare rank sums of positive vs. negative differences</a:t>
            </a:r>
          </a:p>
          <a:p>
            <a:pPr lvl="0"/>
            <a:r>
              <a:rPr b="1" dirty="0"/>
              <a:t>Null hypothesis:</a:t>
            </a:r>
            <a:r>
              <a:rPr dirty="0"/>
              <a:t> Differences are symmetric around zero</a:t>
            </a:r>
          </a:p>
          <a:p>
            <a:pPr marL="0" lvl="0" indent="0">
              <a:buNone/>
            </a:pPr>
            <a:r>
              <a:rPr b="1" dirty="0"/>
              <a:t>Paper’s use:</a:t>
            </a:r>
            <a:r>
              <a:rPr dirty="0"/>
              <a:t> Devices update significantly faster </a:t>
            </a:r>
            <a:r>
              <a:rPr i="1" dirty="0"/>
              <a:t>after</a:t>
            </a:r>
            <a:r>
              <a:rPr dirty="0"/>
              <a:t> compromise than before (p = 4.8 × 10⁻¹²)</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Which features matter most when considered together?</a:t>
            </a:r>
          </a:p>
        </p:txBody>
      </p:sp>
      <p:sp>
        <p:nvSpPr>
          <p:cNvPr id="3" name="Content Placeholder 2"/>
          <p:cNvSpPr>
            <a:spLocks noGrp="1"/>
          </p:cNvSpPr>
          <p:nvPr>
            <p:ph idx="1"/>
          </p:nvPr>
        </p:nvSpPr>
        <p:spPr/>
        <p:txBody>
          <a:bodyPr>
            <a:normAutofit/>
          </a:bodyPr>
          <a:lstStyle/>
          <a:p>
            <a:pPr marL="0" lvl="0" indent="0">
              <a:buNone/>
            </a:pPr>
            <a:r>
              <a:rPr lang="en-US" b="1" dirty="0"/>
              <a:t>Approach: </a:t>
            </a:r>
            <a:r>
              <a:rPr b="1" dirty="0"/>
              <a:t>LASSO (L1 regularization)</a:t>
            </a:r>
            <a:r>
              <a:rPr lang="en-US" b="1" dirty="0"/>
              <a:t> logistic regression</a:t>
            </a:r>
          </a:p>
          <a:p>
            <a:pPr marL="0" lvl="0" indent="0">
              <a:buNone/>
            </a:pPr>
            <a:endParaRPr lang="en-US" sz="1200" b="1" dirty="0"/>
          </a:p>
          <a:p>
            <a:pPr lvl="0"/>
            <a:r>
              <a:rPr lang="en-US" b="1" dirty="0"/>
              <a:t>Why?</a:t>
            </a:r>
            <a:r>
              <a:rPr dirty="0"/>
              <a:t> </a:t>
            </a:r>
            <a:endParaRPr lang="en-US" dirty="0"/>
          </a:p>
          <a:p>
            <a:pPr lvl="1"/>
            <a:r>
              <a:rPr lang="en-US" dirty="0"/>
              <a:t>Outcome is binary (compromised or not)</a:t>
            </a:r>
          </a:p>
          <a:p>
            <a:pPr lvl="1"/>
            <a:r>
              <a:rPr dirty="0"/>
              <a:t>Hundreds of features → need automatic variable selection</a:t>
            </a:r>
          </a:p>
          <a:p>
            <a:pPr lvl="2"/>
            <a:r>
              <a:rPr dirty="0"/>
              <a:t>Penalty shrinks unimportant coefficients to </a:t>
            </a:r>
            <a:r>
              <a:rPr b="1" dirty="0"/>
              <a:t>exactly zero</a:t>
            </a:r>
            <a:endParaRPr lang="en-US" dirty="0"/>
          </a:p>
          <a:p>
            <a:pPr lvl="2"/>
            <a:endParaRPr sz="1200" dirty="0"/>
          </a:p>
          <a:p>
            <a:pPr lvl="0"/>
            <a:r>
              <a:rPr b="1" dirty="0"/>
              <a:t>Why AUC</a:t>
            </a:r>
            <a:r>
              <a:rPr lang="en-US" b="1" dirty="0"/>
              <a:t>-ROC</a:t>
            </a:r>
            <a:r>
              <a:rPr b="1" dirty="0"/>
              <a:t>?</a:t>
            </a:r>
            <a:r>
              <a:rPr dirty="0"/>
              <a:t> With 4.5% base rate, accuracy is misleading</a:t>
            </a:r>
            <a:endParaRPr lang="en-US" dirty="0"/>
          </a:p>
          <a:p>
            <a:pPr lvl="1"/>
            <a:r>
              <a:rPr dirty="0"/>
              <a:t>95.5% by always predicting “clean”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DC09-8DCA-624E-D476-65C9D9F15A23}"/>
              </a:ext>
            </a:extLst>
          </p:cNvPr>
          <p:cNvSpPr>
            <a:spLocks noGrp="1"/>
          </p:cNvSpPr>
          <p:nvPr>
            <p:ph type="title"/>
          </p:nvPr>
        </p:nvSpPr>
        <p:spPr/>
        <p:txBody>
          <a:bodyPr/>
          <a:lstStyle/>
          <a:p>
            <a:r>
              <a:rPr lang="en-US" dirty="0"/>
              <a:t>Feature Ranking: Greedy Deletion</a:t>
            </a:r>
          </a:p>
        </p:txBody>
      </p:sp>
      <p:pic>
        <p:nvPicPr>
          <p:cNvPr id="5" name="Picture 4" descr="A graph of data on a white background&#10;&#10;AI-generated content may be incorrect.">
            <a:extLst>
              <a:ext uri="{FF2B5EF4-FFF2-40B4-BE49-F238E27FC236}">
                <a16:creationId xmlns:a16="http://schemas.microsoft.com/office/drawing/2014/main" id="{4FFFEAF4-51C7-0E6D-836D-E4B35DBFDB1C}"/>
              </a:ext>
            </a:extLst>
          </p:cNvPr>
          <p:cNvPicPr>
            <a:picLocks noChangeAspect="1"/>
          </p:cNvPicPr>
          <p:nvPr/>
        </p:nvPicPr>
        <p:blipFill>
          <a:blip r:embed="rId3"/>
          <a:stretch>
            <a:fillRect/>
          </a:stretch>
        </p:blipFill>
        <p:spPr>
          <a:xfrm>
            <a:off x="685800" y="1154679"/>
            <a:ext cx="7772400" cy="3631645"/>
          </a:xfrm>
          <a:prstGeom prst="rect">
            <a:avLst/>
          </a:prstGeom>
        </p:spPr>
      </p:pic>
    </p:spTree>
    <p:extLst>
      <p:ext uri="{BB962C8B-B14F-4D97-AF65-F5344CB8AC3E}">
        <p14:creationId xmlns:p14="http://schemas.microsoft.com/office/powerpoint/2010/main" val="17017669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rcular Arrow 4">
            <a:extLst>
              <a:ext uri="{FF2B5EF4-FFF2-40B4-BE49-F238E27FC236}">
                <a16:creationId xmlns:a16="http://schemas.microsoft.com/office/drawing/2014/main" id="{99373268-8B95-1F43-1346-F9A7E266506C}"/>
              </a:ext>
            </a:extLst>
          </p:cNvPr>
          <p:cNvSpPr/>
          <p:nvPr/>
        </p:nvSpPr>
        <p:spPr>
          <a:xfrm rot="9526649">
            <a:off x="3543300" y="2044041"/>
            <a:ext cx="2057400" cy="2057400"/>
          </a:xfrm>
          <a:prstGeom prst="circularArrow">
            <a:avLst>
              <a:gd name="adj1" fmla="val 14408"/>
              <a:gd name="adj2" fmla="val 749737"/>
              <a:gd name="adj3" fmla="val 20929182"/>
              <a:gd name="adj4" fmla="val 1344202"/>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Box 5">
            <a:extLst>
              <a:ext uri="{FF2B5EF4-FFF2-40B4-BE49-F238E27FC236}">
                <a16:creationId xmlns:a16="http://schemas.microsoft.com/office/drawing/2014/main" id="{23BCB0B3-6959-D9CA-9AE9-801D4399DE68}"/>
              </a:ext>
            </a:extLst>
          </p:cNvPr>
          <p:cNvSpPr txBox="1"/>
          <p:nvPr/>
        </p:nvSpPr>
        <p:spPr>
          <a:xfrm>
            <a:off x="5620869" y="3219928"/>
            <a:ext cx="1303114" cy="1131079"/>
          </a:xfrm>
          <a:prstGeom prst="rect">
            <a:avLst/>
          </a:prstGeom>
          <a:noFill/>
        </p:spPr>
        <p:txBody>
          <a:bodyPr wrap="none" rtlCol="0">
            <a:spAutoFit/>
          </a:bodyPr>
          <a:lstStyle/>
          <a:p>
            <a:r>
              <a:rPr lang="en-US" sz="1350" b="1" u="sng" dirty="0">
                <a:solidFill>
                  <a:schemeClr val="accent6"/>
                </a:solidFill>
              </a:rPr>
              <a:t>Intervention</a:t>
            </a:r>
            <a:endParaRPr lang="en-US" sz="1350" u="sng" dirty="0">
              <a:solidFill>
                <a:schemeClr val="accent6"/>
              </a:solidFill>
            </a:endParaRPr>
          </a:p>
          <a:p>
            <a:pPr marL="214313" indent="-214313">
              <a:buFont typeface="Arial" panose="020B0604020202020204" pitchFamily="34" charset="0"/>
              <a:buChar char="•"/>
            </a:pPr>
            <a:r>
              <a:rPr lang="en-US" sz="1350" dirty="0"/>
              <a:t>Engineering,</a:t>
            </a:r>
          </a:p>
          <a:p>
            <a:pPr marL="214313" indent="-214313">
              <a:buFont typeface="Arial" panose="020B0604020202020204" pitchFamily="34" charset="0"/>
              <a:buChar char="•"/>
            </a:pPr>
            <a:r>
              <a:rPr lang="en-US" sz="1350" dirty="0"/>
              <a:t>Operations,</a:t>
            </a:r>
          </a:p>
          <a:p>
            <a:pPr marL="214313" indent="-214313">
              <a:buFont typeface="Arial" panose="020B0604020202020204" pitchFamily="34" charset="0"/>
              <a:buChar char="•"/>
            </a:pPr>
            <a:r>
              <a:rPr lang="en-US" sz="1350" dirty="0"/>
              <a:t>Policy,</a:t>
            </a:r>
          </a:p>
          <a:p>
            <a:pPr marL="214313" indent="-214313">
              <a:buFont typeface="Arial" panose="020B0604020202020204" pitchFamily="34" charset="0"/>
              <a:buChar char="•"/>
            </a:pPr>
            <a:r>
              <a:rPr lang="en-US" sz="1350" dirty="0"/>
              <a:t>Education, …</a:t>
            </a:r>
          </a:p>
        </p:txBody>
      </p:sp>
      <p:sp>
        <p:nvSpPr>
          <p:cNvPr id="8" name="TextBox 7">
            <a:extLst>
              <a:ext uri="{FF2B5EF4-FFF2-40B4-BE49-F238E27FC236}">
                <a16:creationId xmlns:a16="http://schemas.microsoft.com/office/drawing/2014/main" id="{8F9B2CBD-79F3-7058-9A3E-1FF73F6BDB71}"/>
              </a:ext>
            </a:extLst>
          </p:cNvPr>
          <p:cNvSpPr txBox="1"/>
          <p:nvPr/>
        </p:nvSpPr>
        <p:spPr>
          <a:xfrm>
            <a:off x="1664824" y="2419229"/>
            <a:ext cx="1996843" cy="1131079"/>
          </a:xfrm>
          <a:prstGeom prst="rect">
            <a:avLst/>
          </a:prstGeom>
          <a:noFill/>
        </p:spPr>
        <p:txBody>
          <a:bodyPr wrap="square" rtlCol="0">
            <a:spAutoFit/>
          </a:bodyPr>
          <a:lstStyle/>
          <a:p>
            <a:r>
              <a:rPr lang="en-US" sz="1350" b="1" u="sng" dirty="0">
                <a:solidFill>
                  <a:schemeClr val="accent2"/>
                </a:solidFill>
              </a:rPr>
              <a:t>Outcomes</a:t>
            </a:r>
            <a:endParaRPr lang="en-US" sz="1350" dirty="0">
              <a:solidFill>
                <a:schemeClr val="accent2"/>
              </a:solidFill>
            </a:endParaRPr>
          </a:p>
          <a:p>
            <a:pPr marL="214313" indent="-214313">
              <a:buFont typeface="Arial" panose="020B0604020202020204" pitchFamily="34" charset="0"/>
              <a:buChar char="•"/>
            </a:pPr>
            <a:r>
              <a:rPr lang="en-US" sz="1350" dirty="0"/>
              <a:t>Hosts compromised,</a:t>
            </a:r>
          </a:p>
          <a:p>
            <a:pPr marL="214313" indent="-214313">
              <a:buFont typeface="Arial" panose="020B0604020202020204" pitchFamily="34" charset="0"/>
              <a:buChar char="•"/>
            </a:pPr>
            <a:r>
              <a:rPr lang="en-US" sz="1350" dirty="0"/>
              <a:t>Vulnerabilities exploited, </a:t>
            </a:r>
          </a:p>
          <a:p>
            <a:pPr marL="214313" indent="-214313">
              <a:buFont typeface="Arial" panose="020B0604020202020204" pitchFamily="34" charset="0"/>
              <a:buChar char="•"/>
            </a:pPr>
            <a:r>
              <a:rPr lang="en-US" sz="1350" dirty="0"/>
              <a:t>Revenue lost, …</a:t>
            </a:r>
          </a:p>
        </p:txBody>
      </p:sp>
      <p:sp>
        <p:nvSpPr>
          <p:cNvPr id="10" name="TextBox 9">
            <a:extLst>
              <a:ext uri="{FF2B5EF4-FFF2-40B4-BE49-F238E27FC236}">
                <a16:creationId xmlns:a16="http://schemas.microsoft.com/office/drawing/2014/main" id="{5327BFA6-CC74-DD9C-BB2F-AB02EE4D0A87}"/>
              </a:ext>
            </a:extLst>
          </p:cNvPr>
          <p:cNvSpPr txBox="1"/>
          <p:nvPr/>
        </p:nvSpPr>
        <p:spPr>
          <a:xfrm>
            <a:off x="5041130" y="1268017"/>
            <a:ext cx="2522377" cy="1338828"/>
          </a:xfrm>
          <a:prstGeom prst="rect">
            <a:avLst/>
          </a:prstGeom>
          <a:noFill/>
        </p:spPr>
        <p:txBody>
          <a:bodyPr wrap="square" rtlCol="0">
            <a:spAutoFit/>
          </a:bodyPr>
          <a:lstStyle/>
          <a:p>
            <a:r>
              <a:rPr lang="en-US" sz="1350" b="1" u="sng" dirty="0">
                <a:solidFill>
                  <a:schemeClr val="accent4"/>
                </a:solidFill>
              </a:rPr>
              <a:t>Analysis</a:t>
            </a:r>
            <a:endParaRPr lang="en-US" sz="1350" dirty="0">
              <a:solidFill>
                <a:schemeClr val="accent4"/>
              </a:solidFill>
            </a:endParaRPr>
          </a:p>
          <a:p>
            <a:pPr marL="214313" indent="-214313">
              <a:buFont typeface="Arial" panose="020B0604020202020204" pitchFamily="34" charset="0"/>
              <a:buChar char="•"/>
            </a:pPr>
            <a:r>
              <a:rPr lang="en-US" sz="1350" dirty="0"/>
              <a:t>What are the (still) successful vectors of attack?</a:t>
            </a:r>
          </a:p>
          <a:p>
            <a:pPr marL="214313" indent="-214313">
              <a:buFont typeface="Arial" panose="020B0604020202020204" pitchFamily="34" charset="0"/>
              <a:buChar char="•"/>
            </a:pPr>
            <a:r>
              <a:rPr lang="en-US" sz="1350" dirty="0"/>
              <a:t>Where is risk (still) greatest? </a:t>
            </a:r>
          </a:p>
          <a:p>
            <a:pPr marL="214313" indent="-214313">
              <a:buFont typeface="Arial" panose="020B0604020202020204" pitchFamily="34" charset="0"/>
              <a:buChar char="•"/>
            </a:pPr>
            <a:r>
              <a:rPr lang="en-US" sz="1350" dirty="0"/>
              <a:t>What interventions could be deployed cost-effectively?</a:t>
            </a:r>
          </a:p>
        </p:txBody>
      </p:sp>
      <p:sp>
        <p:nvSpPr>
          <p:cNvPr id="11" name="Oval 10">
            <a:extLst>
              <a:ext uri="{FF2B5EF4-FFF2-40B4-BE49-F238E27FC236}">
                <a16:creationId xmlns:a16="http://schemas.microsoft.com/office/drawing/2014/main" id="{691BBCCA-9362-D219-0067-BFC619CEF54A}"/>
              </a:ext>
            </a:extLst>
          </p:cNvPr>
          <p:cNvSpPr/>
          <p:nvPr/>
        </p:nvSpPr>
        <p:spPr>
          <a:xfrm>
            <a:off x="5041131" y="3201194"/>
            <a:ext cx="454110" cy="450123"/>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A700AC2F-9B14-CFDD-D629-F55871ED9A92}"/>
              </a:ext>
            </a:extLst>
          </p:cNvPr>
          <p:cNvSpPr/>
          <p:nvPr/>
        </p:nvSpPr>
        <p:spPr>
          <a:xfrm>
            <a:off x="3563469" y="2847679"/>
            <a:ext cx="454110" cy="4501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6A59A8EE-FC07-2E01-5441-B452B686BCB3}"/>
              </a:ext>
            </a:extLst>
          </p:cNvPr>
          <p:cNvSpPr/>
          <p:nvPr/>
        </p:nvSpPr>
        <p:spPr>
          <a:xfrm>
            <a:off x="4529179" y="2071844"/>
            <a:ext cx="454110" cy="45012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373FF0DC-575F-00D5-B5F0-A4D48846BB94}"/>
              </a:ext>
            </a:extLst>
          </p:cNvPr>
          <p:cNvSpPr>
            <a:spLocks noGrp="1"/>
          </p:cNvSpPr>
          <p:nvPr>
            <p:ph type="title"/>
          </p:nvPr>
        </p:nvSpPr>
        <p:spPr/>
        <p:txBody>
          <a:bodyPr/>
          <a:lstStyle/>
          <a:p>
            <a:r>
              <a:rPr lang="en-US" dirty="0"/>
              <a:t>Evidence-based security</a:t>
            </a:r>
          </a:p>
        </p:txBody>
      </p:sp>
    </p:spTree>
    <p:extLst>
      <p:ext uri="{BB962C8B-B14F-4D97-AF65-F5344CB8AC3E}">
        <p14:creationId xmlns:p14="http://schemas.microsoft.com/office/powerpoint/2010/main" val="21993146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8531-46FF-BB0E-72D3-6284C075A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9DB55-F49A-1AF2-3675-ED9BF8CACDF7}"/>
              </a:ext>
            </a:extLst>
          </p:cNvPr>
          <p:cNvSpPr>
            <a:spLocks noGrp="1"/>
          </p:cNvSpPr>
          <p:nvPr>
            <p:ph type="title"/>
          </p:nvPr>
        </p:nvSpPr>
        <p:spPr/>
        <p:txBody>
          <a:bodyPr>
            <a:normAutofit fontScale="90000"/>
          </a:bodyPr>
          <a:lstStyle/>
          <a:p>
            <a:pPr marL="0" lvl="0" indent="0">
              <a:buNone/>
            </a:pPr>
            <a:r>
              <a:t>Why Not Multiple Linear Regression with AIC?</a:t>
            </a:r>
          </a:p>
        </p:txBody>
      </p:sp>
      <p:graphicFrame>
        <p:nvGraphicFramePr>
          <p:cNvPr id="6" name="Content Placeholder 5">
            <a:extLst>
              <a:ext uri="{FF2B5EF4-FFF2-40B4-BE49-F238E27FC236}">
                <a16:creationId xmlns:a16="http://schemas.microsoft.com/office/drawing/2014/main" id="{2A764182-761A-D3B0-8022-3281BCD58206}"/>
              </a:ext>
            </a:extLst>
          </p:cNvPr>
          <p:cNvGraphicFramePr>
            <a:graphicFrameLocks noGrp="1"/>
          </p:cNvGraphicFramePr>
          <p:nvPr>
            <p:ph idx="1"/>
            <p:extLst>
              <p:ext uri="{D42A27DB-BD31-4B8C-83A1-F6EECF244321}">
                <p14:modId xmlns:p14="http://schemas.microsoft.com/office/powerpoint/2010/main" val="806453930"/>
              </p:ext>
            </p:extLst>
          </p:nvPr>
        </p:nvGraphicFramePr>
        <p:xfrm>
          <a:off x="457200" y="1392583"/>
          <a:ext cx="8229600" cy="2651760"/>
        </p:xfrm>
        <a:graphic>
          <a:graphicData uri="http://schemas.openxmlformats.org/drawingml/2006/table">
            <a:tbl>
              <a:tblPr firstRow="1" bandRow="1">
                <a:tableStyleId>{5C22544A-7EE6-4342-B048-85BDC9FD1C3A}</a:tableStyleId>
              </a:tblPr>
              <a:tblGrid>
                <a:gridCol w="2262146">
                  <a:extLst>
                    <a:ext uri="{9D8B030D-6E8A-4147-A177-3AD203B41FA5}">
                      <a16:colId xmlns:a16="http://schemas.microsoft.com/office/drawing/2014/main" val="20000"/>
                    </a:ext>
                  </a:extLst>
                </a:gridCol>
                <a:gridCol w="3520680">
                  <a:extLst>
                    <a:ext uri="{9D8B030D-6E8A-4147-A177-3AD203B41FA5}">
                      <a16:colId xmlns:a16="http://schemas.microsoft.com/office/drawing/2014/main" val="20001"/>
                    </a:ext>
                  </a:extLst>
                </a:gridCol>
                <a:gridCol w="2446774">
                  <a:extLst>
                    <a:ext uri="{9D8B030D-6E8A-4147-A177-3AD203B41FA5}">
                      <a16:colId xmlns:a16="http://schemas.microsoft.com/office/drawing/2014/main" val="20002"/>
                    </a:ext>
                  </a:extLst>
                </a:gridCol>
              </a:tblGrid>
              <a:tr h="0">
                <a:tc>
                  <a:txBody>
                    <a:bodyPr/>
                    <a:lstStyle/>
                    <a:p>
                      <a:endParaRPr sz="1800"/>
                    </a:p>
                  </a:txBody>
                  <a:tcPr/>
                </a:tc>
                <a:tc>
                  <a:txBody>
                    <a:bodyPr/>
                    <a:lstStyle/>
                    <a:p>
                      <a:pPr marL="0" lvl="0" indent="0">
                        <a:buNone/>
                      </a:pPr>
                      <a:r>
                        <a:rPr sz="1800" dirty="0"/>
                        <a:t>LASSO + Greedy Deletion</a:t>
                      </a:r>
                    </a:p>
                  </a:txBody>
                  <a:tcPr/>
                </a:tc>
                <a:tc>
                  <a:txBody>
                    <a:bodyPr/>
                    <a:lstStyle/>
                    <a:p>
                      <a:pPr marL="0" lvl="0" indent="0">
                        <a:buNone/>
                      </a:pPr>
                      <a:r>
                        <a:rPr sz="1800" dirty="0"/>
                        <a:t>MLR with AIC</a:t>
                      </a:r>
                    </a:p>
                  </a:txBody>
                  <a:tcPr/>
                </a:tc>
                <a:extLst>
                  <a:ext uri="{0D108BD9-81ED-4DB2-BD59-A6C34878D82A}">
                    <a16:rowId xmlns:a16="http://schemas.microsoft.com/office/drawing/2014/main" val="10000"/>
                  </a:ext>
                </a:extLst>
              </a:tr>
              <a:tr h="0">
                <a:tc>
                  <a:txBody>
                    <a:bodyPr/>
                    <a:lstStyle/>
                    <a:p>
                      <a:pPr marL="0" lvl="0" indent="0">
                        <a:buNone/>
                      </a:pPr>
                      <a:r>
                        <a:rPr sz="1800" b="1" dirty="0"/>
                        <a:t>Complexity penalty</a:t>
                      </a:r>
                    </a:p>
                  </a:txBody>
                  <a:tcPr/>
                </a:tc>
                <a:tc>
                  <a:txBody>
                    <a:bodyPr/>
                    <a:lstStyle/>
                    <a:p>
                      <a:pPr marL="0" lvl="0" indent="0">
                        <a:buNone/>
                      </a:pPr>
                      <a:r>
                        <a:rPr sz="1800" dirty="0"/>
                        <a:t>Aggressive; built-in variable selection</a:t>
                      </a:r>
                    </a:p>
                  </a:txBody>
                  <a:tcPr/>
                </a:tc>
                <a:tc>
                  <a:txBody>
                    <a:bodyPr/>
                    <a:lstStyle/>
                    <a:p>
                      <a:pPr marL="0" lvl="0" indent="0">
                        <a:buNone/>
                      </a:pPr>
                      <a:r>
                        <a:rPr sz="1800" dirty="0"/>
                        <a:t>Penalizes complexity, but less aggressively</a:t>
                      </a:r>
                    </a:p>
                  </a:txBody>
                  <a:tcPr/>
                </a:tc>
                <a:extLst>
                  <a:ext uri="{0D108BD9-81ED-4DB2-BD59-A6C34878D82A}">
                    <a16:rowId xmlns:a16="http://schemas.microsoft.com/office/drawing/2014/main" val="10001"/>
                  </a:ext>
                </a:extLst>
              </a:tr>
              <a:tr h="0">
                <a:tc>
                  <a:txBody>
                    <a:bodyPr/>
                    <a:lstStyle/>
                    <a:p>
                      <a:pPr marL="0" lvl="0" indent="0">
                        <a:buNone/>
                      </a:pPr>
                      <a:r>
                        <a:rPr sz="1800" b="1"/>
                        <a:t>Evaluation</a:t>
                      </a:r>
                    </a:p>
                  </a:txBody>
                  <a:tcPr/>
                </a:tc>
                <a:tc>
                  <a:txBody>
                    <a:bodyPr/>
                    <a:lstStyle/>
                    <a:p>
                      <a:pPr marL="0" lvl="0" indent="0">
                        <a:buNone/>
                      </a:pPr>
                      <a:r>
                        <a:rPr sz="1800" dirty="0"/>
                        <a:t>Out-of-sample performance (AUC)</a:t>
                      </a:r>
                    </a:p>
                  </a:txBody>
                  <a:tcPr/>
                </a:tc>
                <a:tc>
                  <a:txBody>
                    <a:bodyPr/>
                    <a:lstStyle/>
                    <a:p>
                      <a:pPr marL="0" lvl="0" indent="0">
                        <a:buNone/>
                      </a:pPr>
                      <a:r>
                        <a:rPr sz="1800" dirty="0"/>
                        <a:t>In-sample fit</a:t>
                      </a:r>
                    </a:p>
                  </a:txBody>
                  <a:tcPr/>
                </a:tc>
                <a:extLst>
                  <a:ext uri="{0D108BD9-81ED-4DB2-BD59-A6C34878D82A}">
                    <a16:rowId xmlns:a16="http://schemas.microsoft.com/office/drawing/2014/main" val="10002"/>
                  </a:ext>
                </a:extLst>
              </a:tr>
              <a:tr h="0">
                <a:tc>
                  <a:txBody>
                    <a:bodyPr/>
                    <a:lstStyle/>
                    <a:p>
                      <a:pPr marL="0" lvl="0" indent="0">
                        <a:buNone/>
                      </a:pPr>
                      <a:r>
                        <a:rPr sz="1800" b="1"/>
                        <a:t>Scalability</a:t>
                      </a:r>
                    </a:p>
                  </a:txBody>
                  <a:tcPr/>
                </a:tc>
                <a:tc>
                  <a:txBody>
                    <a:bodyPr/>
                    <a:lstStyle/>
                    <a:p>
                      <a:pPr marL="0" lvl="0" indent="0">
                        <a:buNone/>
                      </a:pPr>
                      <a:r>
                        <a:rPr sz="1800" dirty="0"/>
                        <a:t>Handles hundreds of features well</a:t>
                      </a:r>
                    </a:p>
                  </a:txBody>
                  <a:tcPr/>
                </a:tc>
                <a:tc>
                  <a:txBody>
                    <a:bodyPr/>
                    <a:lstStyle/>
                    <a:p>
                      <a:pPr marL="0" lvl="0" indent="0">
                        <a:buNone/>
                      </a:pPr>
                      <a:r>
                        <a:rPr sz="1800" dirty="0"/>
                        <a:t>Combinatorial explosion with many features</a:t>
                      </a:r>
                    </a:p>
                  </a:txBody>
                  <a:tcPr/>
                </a:tc>
                <a:extLst>
                  <a:ext uri="{0D108BD9-81ED-4DB2-BD59-A6C34878D82A}">
                    <a16:rowId xmlns:a16="http://schemas.microsoft.com/office/drawing/2014/main" val="10003"/>
                  </a:ext>
                </a:extLst>
              </a:tr>
              <a:tr h="0">
                <a:tc>
                  <a:txBody>
                    <a:bodyPr/>
                    <a:lstStyle/>
                    <a:p>
                      <a:pPr marL="0" lvl="0" indent="0">
                        <a:buNone/>
                      </a:pPr>
                      <a:r>
                        <a:rPr sz="1800" b="1"/>
                        <a:t>Output</a:t>
                      </a:r>
                    </a:p>
                  </a:txBody>
                  <a:tcPr/>
                </a:tc>
                <a:tc>
                  <a:txBody>
                    <a:bodyPr/>
                    <a:lstStyle/>
                    <a:p>
                      <a:pPr marL="0" lvl="0" indent="0">
                        <a:buNone/>
                      </a:pPr>
                      <a:r>
                        <a:rPr sz="1800" dirty="0"/>
                        <a:t>Clear feature ranking with AUC contributions</a:t>
                      </a:r>
                    </a:p>
                  </a:txBody>
                  <a:tcPr/>
                </a:tc>
                <a:tc>
                  <a:txBody>
                    <a:bodyPr/>
                    <a:lstStyle/>
                    <a:p>
                      <a:pPr marL="0" lvl="0" indent="0">
                        <a:buNone/>
                      </a:pPr>
                      <a:r>
                        <a:rPr sz="1800" dirty="0"/>
                        <a:t>AIC values across candidate models</a:t>
                      </a:r>
                    </a:p>
                  </a:txBody>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8B22BB15-49FC-2453-4773-6A0D7C34F3F1}"/>
              </a:ext>
            </a:extLst>
          </p:cNvPr>
          <p:cNvSpPr/>
          <p:nvPr/>
        </p:nvSpPr>
        <p:spPr>
          <a:xfrm>
            <a:off x="6250075" y="1268016"/>
            <a:ext cx="2652765" cy="2942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7383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Key Results from </a:t>
            </a:r>
            <a:r>
              <a:rPr lang="en-US" dirty="0"/>
              <a:t>LASSO</a:t>
            </a:r>
            <a:r>
              <a:rPr dirty="0"/>
              <a:t> Analysis</a:t>
            </a:r>
          </a:p>
        </p:txBody>
      </p:sp>
      <p:sp>
        <p:nvSpPr>
          <p:cNvPr id="3" name="Content Placeholder 2"/>
          <p:cNvSpPr>
            <a:spLocks noGrp="1"/>
          </p:cNvSpPr>
          <p:nvPr>
            <p:ph idx="1"/>
          </p:nvPr>
        </p:nvSpPr>
        <p:spPr/>
        <p:txBody>
          <a:bodyPr/>
          <a:lstStyle/>
          <a:p>
            <a:pPr lvl="0"/>
            <a:r>
              <a:rPr b="1" dirty="0"/>
              <a:t>Behavioral features dominate</a:t>
            </a:r>
            <a:r>
              <a:rPr dirty="0"/>
              <a:t> — web content and traffic volume matter more than security software</a:t>
            </a:r>
          </a:p>
          <a:p>
            <a:pPr lvl="0"/>
            <a:r>
              <a:rPr b="1" dirty="0"/>
              <a:t>Visiting gaming sites</a:t>
            </a:r>
            <a:r>
              <a:rPr dirty="0"/>
              <a:t> is the single strongest predictor of compromise (+68–76% AUC contribution)</a:t>
            </a:r>
          </a:p>
          <a:p>
            <a:pPr lvl="0"/>
            <a:r>
              <a:rPr b="1" dirty="0"/>
              <a:t>HTTP traffic to .</a:t>
            </a:r>
            <a:r>
              <a:rPr b="1" dirty="0" err="1"/>
              <a:t>cn</a:t>
            </a:r>
            <a:r>
              <a:rPr b="1" dirty="0"/>
              <a:t> TLD</a:t>
            </a:r>
            <a:r>
              <a:rPr dirty="0"/>
              <a:t> is a strong signal for macOS devices</a:t>
            </a:r>
          </a:p>
          <a:p>
            <a:pPr lvl="0"/>
            <a:r>
              <a:rPr b="1" dirty="0"/>
              <a:t>IE User-Agent string</a:t>
            </a:r>
            <a:r>
              <a:rPr dirty="0"/>
              <a:t> is an artifact — actually reflects QQ chat and Qihoo 360 usage, not Internet Explorer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Broader Lessons from DeKoven et al.</a:t>
            </a:r>
          </a:p>
        </p:txBody>
      </p:sp>
      <p:sp>
        <p:nvSpPr>
          <p:cNvPr id="3" name="Content Placeholder 2"/>
          <p:cNvSpPr>
            <a:spLocks noGrp="1"/>
          </p:cNvSpPr>
          <p:nvPr>
            <p:ph idx="1"/>
          </p:nvPr>
        </p:nvSpPr>
        <p:spPr/>
        <p:txBody>
          <a:bodyPr/>
          <a:lstStyle/>
          <a:p>
            <a:pPr marL="342900" lvl="0" indent="-342900">
              <a:buAutoNum type="arabicPeriod"/>
            </a:pPr>
            <a:r>
              <a:rPr b="1" dirty="0"/>
              <a:t>Evidence-based security is hard</a:t>
            </a:r>
            <a:r>
              <a:rPr dirty="0"/>
              <a:t> — confounders everywhere, randomized experiments nearly impossible</a:t>
            </a:r>
          </a:p>
          <a:p>
            <a:pPr marL="342900" lvl="0" indent="-342900">
              <a:buAutoNum type="arabicPeriod"/>
            </a:pPr>
            <a:r>
              <a:rPr b="1" dirty="0"/>
              <a:t>Correlation ≠ causation is especially tricky</a:t>
            </a:r>
            <a:r>
              <a:rPr dirty="0"/>
              <a:t> — Tor users are more compromised, but is Tor the cause?</a:t>
            </a:r>
          </a:p>
          <a:p>
            <a:pPr marL="342900" lvl="0" indent="-342900">
              <a:buAutoNum type="arabicPeriod"/>
            </a:pPr>
            <a:r>
              <a:rPr b="1" dirty="0"/>
              <a:t>Best practices may signal more than they protect</a:t>
            </a:r>
            <a:r>
              <a:rPr dirty="0"/>
              <a:t> — password manager users aren’t compromised </a:t>
            </a:r>
            <a:r>
              <a:rPr i="1" dirty="0"/>
              <a:t>because of</a:t>
            </a:r>
            <a:r>
              <a:rPr dirty="0"/>
              <a:t> the tool</a:t>
            </a:r>
          </a:p>
          <a:p>
            <a:pPr marL="342900" lvl="0" indent="-342900">
              <a:buAutoNum type="arabicPeriod"/>
            </a:pPr>
            <a:r>
              <a:rPr b="1" dirty="0"/>
              <a:t>Volume of activity is the strongest predictor</a:t>
            </a:r>
            <a:r>
              <a:rPr dirty="0"/>
              <a:t> — more web activity → more exposure → more risk</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9FF80-35CA-6548-0706-3410761BEF6A}"/>
              </a:ext>
            </a:extLst>
          </p:cNvPr>
          <p:cNvPicPr>
            <a:picLocks noChangeAspect="1"/>
          </p:cNvPicPr>
          <p:nvPr/>
        </p:nvPicPr>
        <p:blipFill>
          <a:blip r:embed="rId2"/>
          <a:stretch>
            <a:fillRect/>
          </a:stretch>
        </p:blipFill>
        <p:spPr>
          <a:xfrm>
            <a:off x="2666049" y="580266"/>
            <a:ext cx="3811902" cy="4563234"/>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Four Research Questions</a:t>
            </a:r>
          </a:p>
        </p:txBody>
      </p:sp>
      <p:sp>
        <p:nvSpPr>
          <p:cNvPr id="3" name="Content Placeholder 2"/>
          <p:cNvSpPr>
            <a:spLocks noGrp="1"/>
          </p:cNvSpPr>
          <p:nvPr>
            <p:ph idx="1"/>
          </p:nvPr>
        </p:nvSpPr>
        <p:spPr/>
        <p:txBody>
          <a:bodyPr/>
          <a:lstStyle/>
          <a:p>
            <a:pPr marL="342900" lvl="0" indent="-342900">
              <a:buAutoNum type="arabicPeriod"/>
            </a:pPr>
            <a:r>
              <a:rPr b="1" dirty="0">
                <a:solidFill>
                  <a:schemeClr val="accent1">
                    <a:lumMod val="20000"/>
                    <a:lumOff val="80000"/>
                  </a:schemeClr>
                </a:solidFill>
              </a:rPr>
              <a:t>Prevalence</a:t>
            </a:r>
            <a:r>
              <a:rPr dirty="0"/>
              <a:t> — What is the prevalence of various cybercrimes against U.S. </a:t>
            </a:r>
            <a:r>
              <a:rPr i="1" dirty="0"/>
              <a:t>individuals</a:t>
            </a:r>
            <a:r>
              <a:rPr dirty="0"/>
              <a:t>?</a:t>
            </a:r>
          </a:p>
          <a:p>
            <a:pPr marL="342900" lvl="0" indent="-342900">
              <a:buAutoNum type="arabicPeriod"/>
            </a:pPr>
            <a:r>
              <a:rPr b="1" dirty="0">
                <a:solidFill>
                  <a:schemeClr val="accent6">
                    <a:lumMod val="20000"/>
                    <a:lumOff val="80000"/>
                  </a:schemeClr>
                </a:solidFill>
              </a:rPr>
              <a:t>Monetary Impact</a:t>
            </a:r>
            <a:r>
              <a:rPr dirty="0"/>
              <a:t> — What is the financial cost?</a:t>
            </a:r>
          </a:p>
          <a:p>
            <a:pPr marL="342900" lvl="0" indent="-342900">
              <a:buAutoNum type="arabicPeriod"/>
            </a:pPr>
            <a:r>
              <a:rPr b="1" dirty="0">
                <a:solidFill>
                  <a:schemeClr val="accent4">
                    <a:lumMod val="20000"/>
                    <a:lumOff val="80000"/>
                  </a:schemeClr>
                </a:solidFill>
              </a:rPr>
              <a:t>Inequities</a:t>
            </a:r>
            <a:r>
              <a:rPr dirty="0"/>
              <a:t> — Do demographic disparities exist in who is victimized?</a:t>
            </a:r>
          </a:p>
          <a:p>
            <a:pPr marL="342900" lvl="0" indent="-342900">
              <a:buAutoNum type="arabicPeriod"/>
            </a:pPr>
            <a:r>
              <a:rPr b="1" dirty="0">
                <a:solidFill>
                  <a:schemeClr val="tx2"/>
                </a:solidFill>
              </a:rPr>
              <a:t>NSUM</a:t>
            </a:r>
            <a:r>
              <a:rPr dirty="0"/>
              <a:t> — Can the network scale-up method improve cybercrime measurement?</a:t>
            </a:r>
          </a:p>
        </p:txBody>
      </p:sp>
      <p:sp>
        <p:nvSpPr>
          <p:cNvPr id="5" name="TextBox 4">
            <a:extLst>
              <a:ext uri="{FF2B5EF4-FFF2-40B4-BE49-F238E27FC236}">
                <a16:creationId xmlns:a16="http://schemas.microsoft.com/office/drawing/2014/main" id="{49A81D34-D160-7E8D-A84E-B43570E349CB}"/>
              </a:ext>
            </a:extLst>
          </p:cNvPr>
          <p:cNvSpPr txBox="1"/>
          <p:nvPr/>
        </p:nvSpPr>
        <p:spPr>
          <a:xfrm>
            <a:off x="1485578" y="3827392"/>
            <a:ext cx="6172843" cy="461665"/>
          </a:xfrm>
          <a:prstGeom prst="rect">
            <a:avLst/>
          </a:prstGeom>
          <a:noFill/>
        </p:spPr>
        <p:txBody>
          <a:bodyPr wrap="square">
            <a:spAutoFit/>
          </a:bodyPr>
          <a:lstStyle/>
          <a:p>
            <a:r>
              <a:rPr lang="en-US" sz="2400" dirty="0"/>
              <a:t>What are past approaches and their problems?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Past Approaches and Their Problems</a:t>
            </a:r>
          </a:p>
        </p:txBody>
      </p:sp>
      <p:graphicFrame>
        <p:nvGraphicFramePr>
          <p:cNvPr id="5" name="Content Placeholder 5">
            <a:extLst>
              <a:ext uri="{FF2B5EF4-FFF2-40B4-BE49-F238E27FC236}">
                <a16:creationId xmlns:a16="http://schemas.microsoft.com/office/drawing/2014/main" id="{A40196F4-7F7F-DBC8-CF89-A8685F61831D}"/>
              </a:ext>
            </a:extLst>
          </p:cNvPr>
          <p:cNvGraphicFramePr>
            <a:graphicFrameLocks/>
          </p:cNvGraphicFramePr>
          <p:nvPr>
            <p:extLst>
              <p:ext uri="{D42A27DB-BD31-4B8C-83A1-F6EECF244321}">
                <p14:modId xmlns:p14="http://schemas.microsoft.com/office/powerpoint/2010/main" val="2822155331"/>
              </p:ext>
            </p:extLst>
          </p:nvPr>
        </p:nvGraphicFramePr>
        <p:xfrm>
          <a:off x="628650" y="1417710"/>
          <a:ext cx="7886700" cy="1737360"/>
        </p:xfrm>
        <a:graphic>
          <a:graphicData uri="http://schemas.openxmlformats.org/drawingml/2006/table">
            <a:tbl>
              <a:tblPr firstRow="1" bandRow="1">
                <a:tableStyleId>{5C22544A-7EE6-4342-B048-85BDC9FD1C3A}</a:tableStyleId>
              </a:tblPr>
              <a:tblGrid>
                <a:gridCol w="2099310">
                  <a:extLst>
                    <a:ext uri="{9D8B030D-6E8A-4147-A177-3AD203B41FA5}">
                      <a16:colId xmlns:a16="http://schemas.microsoft.com/office/drawing/2014/main" val="20000"/>
                    </a:ext>
                  </a:extLst>
                </a:gridCol>
                <a:gridCol w="5787390">
                  <a:extLst>
                    <a:ext uri="{9D8B030D-6E8A-4147-A177-3AD203B41FA5}">
                      <a16:colId xmlns:a16="http://schemas.microsoft.com/office/drawing/2014/main" val="20001"/>
                    </a:ext>
                  </a:extLst>
                </a:gridCol>
              </a:tblGrid>
              <a:tr h="0">
                <a:tc>
                  <a:txBody>
                    <a:bodyPr/>
                    <a:lstStyle/>
                    <a:p>
                      <a:pPr marL="0" lvl="0" indent="0">
                        <a:buNone/>
                      </a:pPr>
                      <a:r>
                        <a:rPr sz="1800"/>
                        <a:t>Data Source</a:t>
                      </a:r>
                    </a:p>
                  </a:txBody>
                  <a:tcPr/>
                </a:tc>
                <a:tc>
                  <a:txBody>
                    <a:bodyPr/>
                    <a:lstStyle/>
                    <a:p>
                      <a:pPr marL="0" lvl="0" indent="0">
                        <a:buNone/>
                      </a:pPr>
                      <a:r>
                        <a:rPr sz="1800"/>
                        <a:t>Problem</a:t>
                      </a:r>
                    </a:p>
                  </a:txBody>
                  <a:tcPr/>
                </a:tc>
                <a:extLst>
                  <a:ext uri="{0D108BD9-81ED-4DB2-BD59-A6C34878D82A}">
                    <a16:rowId xmlns:a16="http://schemas.microsoft.com/office/drawing/2014/main" val="10000"/>
                  </a:ext>
                </a:extLst>
              </a:tr>
              <a:tr h="0">
                <a:tc>
                  <a:txBody>
                    <a:bodyPr/>
                    <a:lstStyle/>
                    <a:p>
                      <a:pPr marL="0" lvl="0" indent="0">
                        <a:buNone/>
                      </a:pPr>
                      <a:r>
                        <a:rPr sz="1800" b="1" dirty="0"/>
                        <a:t>FBI IC3 reports</a:t>
                      </a:r>
                    </a:p>
                  </a:txBody>
                  <a:tcPr/>
                </a:tc>
                <a:tc>
                  <a:txBody>
                    <a:bodyPr/>
                    <a:lstStyle/>
                    <a:p>
                      <a:pPr marL="0" lvl="0" indent="0">
                        <a:buNone/>
                      </a:pPr>
                      <a:r>
                        <a:rPr sz="1800" dirty="0"/>
                        <a:t>Relies on victims filing complaints — massive under-count</a:t>
                      </a:r>
                    </a:p>
                  </a:txBody>
                  <a:tcPr/>
                </a:tc>
                <a:extLst>
                  <a:ext uri="{0D108BD9-81ED-4DB2-BD59-A6C34878D82A}">
                    <a16:rowId xmlns:a16="http://schemas.microsoft.com/office/drawing/2014/main" val="10001"/>
                  </a:ext>
                </a:extLst>
              </a:tr>
              <a:tr h="0">
                <a:tc>
                  <a:txBody>
                    <a:bodyPr/>
                    <a:lstStyle/>
                    <a:p>
                      <a:pPr marL="0" lvl="0" indent="0">
                        <a:buNone/>
                      </a:pPr>
                      <a:r>
                        <a:rPr sz="1800" b="1" dirty="0"/>
                        <a:t>Industry reports</a:t>
                      </a:r>
                      <a:r>
                        <a:rPr sz="1800" dirty="0"/>
                        <a:t> </a:t>
                      </a:r>
                      <a:br>
                        <a:rPr lang="en-US" sz="1800" dirty="0"/>
                      </a:br>
                      <a:r>
                        <a:rPr sz="1800" dirty="0"/>
                        <a:t>(Norton, McAfee)</a:t>
                      </a:r>
                    </a:p>
                  </a:txBody>
                  <a:tcPr/>
                </a:tc>
                <a:tc>
                  <a:txBody>
                    <a:bodyPr/>
                    <a:lstStyle/>
                    <a:p>
                      <a:pPr marL="0" lvl="0" indent="0">
                        <a:buNone/>
                      </a:pPr>
                      <a:r>
                        <a:rPr sz="1800"/>
                        <a:t>Opt-in convenience samples; implausibly large cost estimates</a:t>
                      </a:r>
                    </a:p>
                  </a:txBody>
                  <a:tcPr/>
                </a:tc>
                <a:extLst>
                  <a:ext uri="{0D108BD9-81ED-4DB2-BD59-A6C34878D82A}">
                    <a16:rowId xmlns:a16="http://schemas.microsoft.com/office/drawing/2014/main" val="10002"/>
                  </a:ext>
                </a:extLst>
              </a:tr>
              <a:tr h="0">
                <a:tc>
                  <a:txBody>
                    <a:bodyPr/>
                    <a:lstStyle/>
                    <a:p>
                      <a:pPr marL="0" lvl="0" indent="0">
                        <a:buNone/>
                      </a:pPr>
                      <a:r>
                        <a:rPr sz="1800" b="1"/>
                        <a:t>Academic surveys</a:t>
                      </a:r>
                    </a:p>
                  </a:txBody>
                  <a:tcPr/>
                </a:tc>
                <a:tc>
                  <a:txBody>
                    <a:bodyPr/>
                    <a:lstStyle/>
                    <a:p>
                      <a:pPr marL="0" lvl="0" indent="0">
                        <a:buNone/>
                      </a:pPr>
                      <a:r>
                        <a:rPr sz="1800" dirty="0"/>
                        <a:t>Small-scale, non-representative, narrow crime types</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1551-F82D-18B3-1EA7-31FAE6DFF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E947C-0816-E60D-24FC-2790C682025C}"/>
              </a:ext>
            </a:extLst>
          </p:cNvPr>
          <p:cNvSpPr>
            <a:spLocks noGrp="1"/>
          </p:cNvSpPr>
          <p:nvPr>
            <p:ph type="title"/>
          </p:nvPr>
        </p:nvSpPr>
        <p:spPr>
          <a:xfrm>
            <a:off x="628650" y="273844"/>
            <a:ext cx="3943350" cy="994172"/>
          </a:xfrm>
        </p:spPr>
        <p:txBody>
          <a:bodyPr>
            <a:normAutofit fontScale="90000"/>
          </a:bodyPr>
          <a:lstStyle/>
          <a:p>
            <a:r>
              <a:rPr lang="en-US" sz="2100" dirty="0"/>
              <a:t>Source:</a:t>
            </a:r>
            <a:br>
              <a:rPr lang="en-US" dirty="0"/>
            </a:br>
            <a:r>
              <a:rPr lang="en-US" dirty="0"/>
              <a:t>FBI Internet Crime </a:t>
            </a:r>
            <a:br>
              <a:rPr lang="en-US" dirty="0"/>
            </a:br>
            <a:r>
              <a:rPr lang="en-US" dirty="0"/>
              <a:t>Complaint Center (IC3)</a:t>
            </a:r>
          </a:p>
        </p:txBody>
      </p:sp>
      <p:sp>
        <p:nvSpPr>
          <p:cNvPr id="6" name="Content Placeholder 5">
            <a:extLst>
              <a:ext uri="{FF2B5EF4-FFF2-40B4-BE49-F238E27FC236}">
                <a16:creationId xmlns:a16="http://schemas.microsoft.com/office/drawing/2014/main" id="{815F1957-85EF-D7EE-86FA-F13EEB75FE0E}"/>
              </a:ext>
            </a:extLst>
          </p:cNvPr>
          <p:cNvSpPr>
            <a:spLocks noGrp="1"/>
          </p:cNvSpPr>
          <p:nvPr>
            <p:ph idx="1"/>
          </p:nvPr>
        </p:nvSpPr>
        <p:spPr>
          <a:xfrm>
            <a:off x="628650" y="1369219"/>
            <a:ext cx="3943350" cy="3263504"/>
          </a:xfrm>
        </p:spPr>
        <p:txBody>
          <a:bodyPr/>
          <a:lstStyle/>
          <a:p>
            <a:r>
              <a:rPr lang="en-US" dirty="0"/>
              <a:t>Victims of crime volunteer information</a:t>
            </a:r>
          </a:p>
          <a:p>
            <a:r>
              <a:rPr lang="en-US" dirty="0"/>
              <a:t>Last 5 years: 2000 per day</a:t>
            </a:r>
          </a:p>
          <a:p>
            <a:endParaRPr lang="en-US" dirty="0"/>
          </a:p>
        </p:txBody>
      </p:sp>
      <p:pic>
        <p:nvPicPr>
          <p:cNvPr id="5" name="Picture 4">
            <a:extLst>
              <a:ext uri="{FF2B5EF4-FFF2-40B4-BE49-F238E27FC236}">
                <a16:creationId xmlns:a16="http://schemas.microsoft.com/office/drawing/2014/main" id="{4DFA2030-A2A9-C965-77C9-A1E86D285B7F}"/>
              </a:ext>
            </a:extLst>
          </p:cNvPr>
          <p:cNvPicPr>
            <a:picLocks noChangeAspect="1"/>
          </p:cNvPicPr>
          <p:nvPr/>
        </p:nvPicPr>
        <p:blipFill>
          <a:blip r:embed="rId3"/>
          <a:stretch>
            <a:fillRect/>
          </a:stretch>
        </p:blipFill>
        <p:spPr>
          <a:xfrm>
            <a:off x="4694982" y="0"/>
            <a:ext cx="4449019" cy="5143500"/>
          </a:xfrm>
          <a:prstGeom prst="rect">
            <a:avLst/>
          </a:prstGeom>
        </p:spPr>
      </p:pic>
      <p:pic>
        <p:nvPicPr>
          <p:cNvPr id="7" name="Picture 6">
            <a:extLst>
              <a:ext uri="{FF2B5EF4-FFF2-40B4-BE49-F238E27FC236}">
                <a16:creationId xmlns:a16="http://schemas.microsoft.com/office/drawing/2014/main" id="{555D7537-C517-0431-27B5-8FCACDE64A83}"/>
              </a:ext>
            </a:extLst>
          </p:cNvPr>
          <p:cNvPicPr>
            <a:picLocks noChangeAspect="1"/>
          </p:cNvPicPr>
          <p:nvPr/>
        </p:nvPicPr>
        <p:blipFill>
          <a:blip r:embed="rId4"/>
          <a:stretch>
            <a:fillRect/>
          </a:stretch>
        </p:blipFill>
        <p:spPr>
          <a:xfrm>
            <a:off x="628650" y="2571750"/>
            <a:ext cx="3540168" cy="3388323"/>
          </a:xfrm>
          <a:prstGeom prst="rect">
            <a:avLst/>
          </a:prstGeom>
        </p:spPr>
      </p:pic>
      <p:sp>
        <p:nvSpPr>
          <p:cNvPr id="3" name="Content Placeholder 8">
            <a:extLst>
              <a:ext uri="{FF2B5EF4-FFF2-40B4-BE49-F238E27FC236}">
                <a16:creationId xmlns:a16="http://schemas.microsoft.com/office/drawing/2014/main" id="{100C42A8-C1E5-666F-6569-16BAE93A5E1C}"/>
              </a:ext>
            </a:extLst>
          </p:cNvPr>
          <p:cNvSpPr txBox="1">
            <a:spLocks/>
          </p:cNvSpPr>
          <p:nvPr/>
        </p:nvSpPr>
        <p:spPr>
          <a:xfrm>
            <a:off x="4449019" y="577184"/>
            <a:ext cx="3824968" cy="69083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FBI IC3 estimates that only 10-12% of cybercrimes are reported</a:t>
            </a:r>
          </a:p>
        </p:txBody>
      </p:sp>
    </p:spTree>
    <p:extLst>
      <p:ext uri="{BB962C8B-B14F-4D97-AF65-F5344CB8AC3E}">
        <p14:creationId xmlns:p14="http://schemas.microsoft.com/office/powerpoint/2010/main" val="90632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additive="base">
                                        <p:cTn id="1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3">
                                            <p:bg/>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3397-5D8B-CBF6-083C-923FC316B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63823-456B-2DEC-3DC3-056F4DD978FD}"/>
              </a:ext>
            </a:extLst>
          </p:cNvPr>
          <p:cNvSpPr>
            <a:spLocks noGrp="1"/>
          </p:cNvSpPr>
          <p:nvPr>
            <p:ph type="title"/>
          </p:nvPr>
        </p:nvSpPr>
        <p:spPr/>
        <p:txBody>
          <a:bodyPr/>
          <a:lstStyle/>
          <a:p>
            <a:r>
              <a:rPr lang="en-US" sz="2100" dirty="0"/>
              <a:t>Source</a:t>
            </a:r>
            <a:br>
              <a:rPr lang="en-US" dirty="0"/>
            </a:br>
            <a:r>
              <a:rPr lang="en-US" dirty="0"/>
              <a:t>Recruiting paid participants on-line</a:t>
            </a:r>
          </a:p>
        </p:txBody>
      </p:sp>
      <p:pic>
        <p:nvPicPr>
          <p:cNvPr id="4" name="Picture 3">
            <a:extLst>
              <a:ext uri="{FF2B5EF4-FFF2-40B4-BE49-F238E27FC236}">
                <a16:creationId xmlns:a16="http://schemas.microsoft.com/office/drawing/2014/main" id="{62EC7656-6E4E-11FE-C8AF-BFE51C04B0A5}"/>
              </a:ext>
            </a:extLst>
          </p:cNvPr>
          <p:cNvPicPr>
            <a:picLocks noChangeAspect="1"/>
          </p:cNvPicPr>
          <p:nvPr/>
        </p:nvPicPr>
        <p:blipFill>
          <a:blip r:embed="rId3"/>
          <a:stretch>
            <a:fillRect/>
          </a:stretch>
        </p:blipFill>
        <p:spPr>
          <a:xfrm>
            <a:off x="4681945" y="1500700"/>
            <a:ext cx="3833405" cy="3875484"/>
          </a:xfrm>
          <a:prstGeom prst="rect">
            <a:avLst/>
          </a:prstGeom>
        </p:spPr>
      </p:pic>
      <p:pic>
        <p:nvPicPr>
          <p:cNvPr id="5" name="Picture 4">
            <a:extLst>
              <a:ext uri="{FF2B5EF4-FFF2-40B4-BE49-F238E27FC236}">
                <a16:creationId xmlns:a16="http://schemas.microsoft.com/office/drawing/2014/main" id="{29D39959-5F10-5A84-AA58-EEFE62F0A9D5}"/>
              </a:ext>
            </a:extLst>
          </p:cNvPr>
          <p:cNvPicPr>
            <a:picLocks noChangeAspect="1"/>
          </p:cNvPicPr>
          <p:nvPr/>
        </p:nvPicPr>
        <p:blipFill>
          <a:blip r:embed="rId4"/>
          <a:stretch>
            <a:fillRect/>
          </a:stretch>
        </p:blipFill>
        <p:spPr>
          <a:xfrm>
            <a:off x="883703" y="1500700"/>
            <a:ext cx="3543190" cy="3875485"/>
          </a:xfrm>
          <a:prstGeom prst="rect">
            <a:avLst/>
          </a:prstGeom>
        </p:spPr>
      </p:pic>
      <p:sp>
        <p:nvSpPr>
          <p:cNvPr id="3" name="Content Placeholder 8">
            <a:extLst>
              <a:ext uri="{FF2B5EF4-FFF2-40B4-BE49-F238E27FC236}">
                <a16:creationId xmlns:a16="http://schemas.microsoft.com/office/drawing/2014/main" id="{D60D2587-A10A-69C7-9B44-037475F525EC}"/>
              </a:ext>
            </a:extLst>
          </p:cNvPr>
          <p:cNvSpPr txBox="1">
            <a:spLocks/>
          </p:cNvSpPr>
          <p:nvPr/>
        </p:nvSpPr>
        <p:spPr>
          <a:xfrm>
            <a:off x="2266470" y="2480854"/>
            <a:ext cx="4611059" cy="6944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Does not represent whole US population (e.g., younger, more Internet-savvy)</a:t>
            </a:r>
          </a:p>
        </p:txBody>
      </p:sp>
    </p:spTree>
    <p:extLst>
      <p:ext uri="{BB962C8B-B14F-4D97-AF65-F5344CB8AC3E}">
        <p14:creationId xmlns:p14="http://schemas.microsoft.com/office/powerpoint/2010/main" val="3896398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250C1C-182F-B454-493C-4C8A5D117166}"/>
              </a:ext>
            </a:extLst>
          </p:cNvPr>
          <p:cNvPicPr>
            <a:picLocks noChangeAspect="1"/>
          </p:cNvPicPr>
          <p:nvPr/>
        </p:nvPicPr>
        <p:blipFill>
          <a:blip r:embed="rId3"/>
          <a:stretch>
            <a:fillRect/>
          </a:stretch>
        </p:blipFill>
        <p:spPr>
          <a:xfrm>
            <a:off x="628650" y="1720061"/>
            <a:ext cx="4602372" cy="2993257"/>
          </a:xfrm>
          <a:prstGeom prst="rect">
            <a:avLst/>
          </a:prstGeom>
        </p:spPr>
      </p:pic>
      <p:pic>
        <p:nvPicPr>
          <p:cNvPr id="5" name="Picture 4">
            <a:extLst>
              <a:ext uri="{FF2B5EF4-FFF2-40B4-BE49-F238E27FC236}">
                <a16:creationId xmlns:a16="http://schemas.microsoft.com/office/drawing/2014/main" id="{11D3B854-9DC3-D2E9-AF76-1087CE9E700A}"/>
              </a:ext>
            </a:extLst>
          </p:cNvPr>
          <p:cNvPicPr>
            <a:picLocks noChangeAspect="1"/>
          </p:cNvPicPr>
          <p:nvPr/>
        </p:nvPicPr>
        <p:blipFill>
          <a:blip r:embed="rId4"/>
          <a:stretch>
            <a:fillRect/>
          </a:stretch>
        </p:blipFill>
        <p:spPr>
          <a:xfrm>
            <a:off x="3432310" y="1451713"/>
            <a:ext cx="5083040" cy="1545790"/>
          </a:xfrm>
          <a:prstGeom prst="rect">
            <a:avLst/>
          </a:prstGeom>
          <a:effectLst>
            <a:outerShdw blurRad="50800" dist="38100" dir="8100000" sx="103244" sy="103244" algn="tr" rotWithShape="0">
              <a:prstClr val="black">
                <a:alpha val="40000"/>
              </a:prstClr>
            </a:outerShdw>
          </a:effectLst>
        </p:spPr>
      </p:pic>
      <p:sp>
        <p:nvSpPr>
          <p:cNvPr id="8" name="Title 1">
            <a:extLst>
              <a:ext uri="{FF2B5EF4-FFF2-40B4-BE49-F238E27FC236}">
                <a16:creationId xmlns:a16="http://schemas.microsoft.com/office/drawing/2014/main" id="{2AA3161F-2AAD-619C-88D9-A1B6D87F0E01}"/>
              </a:ext>
            </a:extLst>
          </p:cNvPr>
          <p:cNvSpPr>
            <a:spLocks noGrp="1"/>
          </p:cNvSpPr>
          <p:nvPr>
            <p:ph type="title"/>
          </p:nvPr>
        </p:nvSpPr>
        <p:spPr/>
        <p:txBody>
          <a:bodyPr>
            <a:normAutofit/>
          </a:bodyPr>
          <a:lstStyle/>
          <a:p>
            <a:r>
              <a:rPr lang="en-US" sz="2100" dirty="0"/>
              <a:t>Whole population</a:t>
            </a:r>
            <a:br>
              <a:rPr lang="en-US" dirty="0"/>
            </a:br>
            <a:r>
              <a:rPr lang="en-US" dirty="0"/>
              <a:t>Multistage (and probabilistic) sampling</a:t>
            </a:r>
          </a:p>
        </p:txBody>
      </p:sp>
      <p:sp>
        <p:nvSpPr>
          <p:cNvPr id="2" name="TextBox 1">
            <a:extLst>
              <a:ext uri="{FF2B5EF4-FFF2-40B4-BE49-F238E27FC236}">
                <a16:creationId xmlns:a16="http://schemas.microsoft.com/office/drawing/2014/main" id="{7CA6B410-7CF8-7E1C-DD02-332E589A6AE8}"/>
              </a:ext>
            </a:extLst>
          </p:cNvPr>
          <p:cNvSpPr txBox="1"/>
          <p:nvPr/>
        </p:nvSpPr>
        <p:spPr>
          <a:xfrm>
            <a:off x="5625192" y="3351406"/>
            <a:ext cx="3138664" cy="738664"/>
          </a:xfrm>
          <a:prstGeom prst="rect">
            <a:avLst/>
          </a:prstGeom>
          <a:noFill/>
        </p:spPr>
        <p:txBody>
          <a:bodyPr wrap="square" rtlCol="0">
            <a:spAutoFit/>
          </a:bodyPr>
          <a:lstStyle/>
          <a:p>
            <a:r>
              <a:rPr lang="en-US" sz="2100" dirty="0"/>
              <a:t>Select a committed “panel” for repeat surveys</a:t>
            </a:r>
          </a:p>
        </p:txBody>
      </p:sp>
    </p:spTree>
    <p:extLst>
      <p:ext uri="{BB962C8B-B14F-4D97-AF65-F5344CB8AC3E}">
        <p14:creationId xmlns:p14="http://schemas.microsoft.com/office/powerpoint/2010/main" val="641609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err="1"/>
              <a:t>AmeriSpeak</a:t>
            </a:r>
            <a:r>
              <a:rPr dirty="0"/>
              <a:t> Panel</a:t>
            </a:r>
          </a:p>
        </p:txBody>
      </p:sp>
      <p:sp>
        <p:nvSpPr>
          <p:cNvPr id="3" name="Content Placeholder 2"/>
          <p:cNvSpPr>
            <a:spLocks noGrp="1"/>
          </p:cNvSpPr>
          <p:nvPr>
            <p:ph idx="1"/>
          </p:nvPr>
        </p:nvSpPr>
        <p:spPr>
          <a:xfrm>
            <a:off x="628650" y="1369218"/>
            <a:ext cx="3583754" cy="3263504"/>
          </a:xfrm>
        </p:spPr>
        <p:txBody>
          <a:bodyPr>
            <a:normAutofit fontScale="92500" lnSpcReduction="20000"/>
          </a:bodyPr>
          <a:lstStyle/>
          <a:p>
            <a:pPr lvl="0"/>
            <a:r>
              <a:rPr b="1" dirty="0"/>
              <a:t>Probability-based panel</a:t>
            </a:r>
            <a:r>
              <a:rPr dirty="0"/>
              <a:t> operated by NORC at the University of Chicago</a:t>
            </a:r>
          </a:p>
          <a:p>
            <a:pPr lvl="0"/>
            <a:r>
              <a:rPr dirty="0"/>
              <a:t>Households selected via </a:t>
            </a:r>
            <a:r>
              <a:rPr b="1" dirty="0"/>
              <a:t>area probability + address-based sampling</a:t>
            </a:r>
          </a:p>
          <a:p>
            <a:pPr lvl="0"/>
            <a:r>
              <a:rPr dirty="0"/>
              <a:t>Multi-mode recruitment: mail, telephone, </a:t>
            </a:r>
            <a:r>
              <a:rPr b="1" dirty="0"/>
              <a:t>in-person field interviewers</a:t>
            </a:r>
          </a:p>
          <a:p>
            <a:pPr lvl="0"/>
            <a:r>
              <a:rPr dirty="0"/>
              <a:t>Covers ~</a:t>
            </a:r>
            <a:r>
              <a:rPr b="1" dirty="0"/>
              <a:t>97% of U.S. household population</a:t>
            </a:r>
          </a:p>
          <a:p>
            <a:pPr lvl="0"/>
            <a:r>
              <a:rPr dirty="0"/>
              <a:t>Used by major government-funded studies</a:t>
            </a:r>
          </a:p>
        </p:txBody>
      </p:sp>
      <p:pic>
        <p:nvPicPr>
          <p:cNvPr id="4" name="Picture 3">
            <a:extLst>
              <a:ext uri="{FF2B5EF4-FFF2-40B4-BE49-F238E27FC236}">
                <a16:creationId xmlns:a16="http://schemas.microsoft.com/office/drawing/2014/main" id="{9356903D-D342-DDA8-3668-DF2817C6D239}"/>
              </a:ext>
            </a:extLst>
          </p:cNvPr>
          <p:cNvPicPr>
            <a:picLocks noChangeAspect="1"/>
          </p:cNvPicPr>
          <p:nvPr/>
        </p:nvPicPr>
        <p:blipFill>
          <a:blip r:embed="rId3"/>
          <a:stretch>
            <a:fillRect/>
          </a:stretch>
        </p:blipFill>
        <p:spPr>
          <a:xfrm>
            <a:off x="4212404" y="431863"/>
            <a:ext cx="4757826" cy="443779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4D57-390F-BC71-32D6-F241BFA38277}"/>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91FB3EC1-A7C7-5864-94CE-02973D8569BB}"/>
              </a:ext>
            </a:extLst>
          </p:cNvPr>
          <p:cNvSpPr/>
          <p:nvPr/>
        </p:nvSpPr>
        <p:spPr>
          <a:xfrm>
            <a:off x="713092" y="1394336"/>
            <a:ext cx="454110" cy="4501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009E38AC-7134-78C3-4A92-CCDEC6B2E5DF}"/>
              </a:ext>
            </a:extLst>
          </p:cNvPr>
          <p:cNvSpPr>
            <a:spLocks noGrp="1"/>
          </p:cNvSpPr>
          <p:nvPr>
            <p:ph type="title"/>
          </p:nvPr>
        </p:nvSpPr>
        <p:spPr/>
        <p:txBody>
          <a:bodyPr/>
          <a:lstStyle/>
          <a:p>
            <a:r>
              <a:rPr lang="en-US" dirty="0"/>
              <a:t>What to measure?</a:t>
            </a:r>
          </a:p>
        </p:txBody>
      </p:sp>
      <p:sp>
        <p:nvSpPr>
          <p:cNvPr id="2" name="Oval 1">
            <a:extLst>
              <a:ext uri="{FF2B5EF4-FFF2-40B4-BE49-F238E27FC236}">
                <a16:creationId xmlns:a16="http://schemas.microsoft.com/office/drawing/2014/main" id="{1D419415-E5FA-31B6-0598-6D479AC58049}"/>
              </a:ext>
            </a:extLst>
          </p:cNvPr>
          <p:cNvSpPr/>
          <p:nvPr/>
        </p:nvSpPr>
        <p:spPr>
          <a:xfrm>
            <a:off x="713092" y="2898147"/>
            <a:ext cx="454110" cy="450123"/>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AC9B3039-44A3-673C-343F-0DB531268C0F}"/>
              </a:ext>
            </a:extLst>
          </p:cNvPr>
          <p:cNvSpPr/>
          <p:nvPr/>
        </p:nvSpPr>
        <p:spPr>
          <a:xfrm>
            <a:off x="1498781" y="1491864"/>
            <a:ext cx="2064799" cy="2812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5EEF4969-5FC8-C8BA-AC94-65AF09BEBEC0}"/>
              </a:ext>
            </a:extLst>
          </p:cNvPr>
          <p:cNvSpPr txBox="1"/>
          <p:nvPr/>
        </p:nvSpPr>
        <p:spPr>
          <a:xfrm>
            <a:off x="1271726" y="2651003"/>
            <a:ext cx="4572000" cy="1477328"/>
          </a:xfrm>
          <a:prstGeom prst="rect">
            <a:avLst/>
          </a:prstGeom>
          <a:noFill/>
        </p:spPr>
        <p:txBody>
          <a:bodyPr wrap="square">
            <a:spAutoFit/>
          </a:bodyPr>
          <a:lstStyle/>
          <a:p>
            <a:r>
              <a:rPr lang="en-US" sz="1800" b="1" u="sng" dirty="0">
                <a:solidFill>
                  <a:schemeClr val="accent6"/>
                </a:solidFill>
              </a:rPr>
              <a:t>Intervention</a:t>
            </a:r>
            <a:endParaRPr lang="en-US" sz="1800" u="sng" dirty="0">
              <a:solidFill>
                <a:schemeClr val="accent6"/>
              </a:solidFill>
            </a:endParaRPr>
          </a:p>
          <a:p>
            <a:pPr marL="214313" indent="-214313">
              <a:buFont typeface="Arial" panose="020B0604020202020204" pitchFamily="34" charset="0"/>
              <a:buChar char="•"/>
            </a:pPr>
            <a:r>
              <a:rPr lang="en-US" sz="1800" dirty="0"/>
              <a:t>Engineering,</a:t>
            </a:r>
          </a:p>
          <a:p>
            <a:pPr marL="214313" indent="-214313">
              <a:buFont typeface="Arial" panose="020B0604020202020204" pitchFamily="34" charset="0"/>
              <a:buChar char="•"/>
            </a:pPr>
            <a:r>
              <a:rPr lang="en-US" sz="1800" dirty="0"/>
              <a:t>Operations,</a:t>
            </a:r>
          </a:p>
          <a:p>
            <a:pPr marL="214313" indent="-214313">
              <a:buFont typeface="Arial" panose="020B0604020202020204" pitchFamily="34" charset="0"/>
              <a:buChar char="•"/>
            </a:pPr>
            <a:r>
              <a:rPr lang="en-US" sz="1800" dirty="0"/>
              <a:t>Policy,</a:t>
            </a:r>
          </a:p>
          <a:p>
            <a:pPr marL="214313" indent="-214313">
              <a:buFont typeface="Arial" panose="020B0604020202020204" pitchFamily="34" charset="0"/>
              <a:buChar char="•"/>
            </a:pPr>
            <a:r>
              <a:rPr lang="en-US" sz="1800" dirty="0"/>
              <a:t>Education, …</a:t>
            </a:r>
          </a:p>
        </p:txBody>
      </p:sp>
      <p:sp>
        <p:nvSpPr>
          <p:cNvPr id="14" name="TextBox 13">
            <a:extLst>
              <a:ext uri="{FF2B5EF4-FFF2-40B4-BE49-F238E27FC236}">
                <a16:creationId xmlns:a16="http://schemas.microsoft.com/office/drawing/2014/main" id="{E9DA214D-4075-4CE0-63EF-8FFC289112D4}"/>
              </a:ext>
            </a:extLst>
          </p:cNvPr>
          <p:cNvSpPr txBox="1"/>
          <p:nvPr/>
        </p:nvSpPr>
        <p:spPr>
          <a:xfrm>
            <a:off x="1271726" y="1173675"/>
            <a:ext cx="2377574" cy="1477328"/>
          </a:xfrm>
          <a:prstGeom prst="rect">
            <a:avLst/>
          </a:prstGeom>
          <a:noFill/>
        </p:spPr>
        <p:txBody>
          <a:bodyPr wrap="square" rtlCol="0">
            <a:spAutoFit/>
          </a:bodyPr>
          <a:lstStyle/>
          <a:p>
            <a:r>
              <a:rPr lang="en-US" b="1" u="sng" dirty="0">
                <a:solidFill>
                  <a:schemeClr val="accent2"/>
                </a:solidFill>
              </a:rPr>
              <a:t>Outcomes</a:t>
            </a:r>
            <a:endParaRPr lang="en-US" dirty="0">
              <a:solidFill>
                <a:schemeClr val="accent2"/>
              </a:solidFill>
            </a:endParaRPr>
          </a:p>
          <a:p>
            <a:pPr marL="214313" indent="-214313">
              <a:buFont typeface="Arial" panose="020B0604020202020204" pitchFamily="34" charset="0"/>
              <a:buChar char="•"/>
            </a:pPr>
            <a:r>
              <a:rPr lang="en-US" dirty="0"/>
              <a:t>Hosts compromised,</a:t>
            </a:r>
          </a:p>
          <a:p>
            <a:pPr marL="214313" indent="-214313">
              <a:buFont typeface="Arial" panose="020B0604020202020204" pitchFamily="34" charset="0"/>
              <a:buChar char="•"/>
            </a:pPr>
            <a:r>
              <a:rPr lang="en-US" dirty="0"/>
              <a:t>Vulnerabilities exploited, </a:t>
            </a:r>
          </a:p>
          <a:p>
            <a:pPr marL="214313" indent="-214313">
              <a:buFont typeface="Arial" panose="020B0604020202020204" pitchFamily="34" charset="0"/>
              <a:buChar char="•"/>
            </a:pPr>
            <a:r>
              <a:rPr lang="en-US" dirty="0"/>
              <a:t>Revenue lost, …</a:t>
            </a:r>
          </a:p>
        </p:txBody>
      </p:sp>
      <p:sp>
        <p:nvSpPr>
          <p:cNvPr id="15" name="Rectangle 14">
            <a:extLst>
              <a:ext uri="{FF2B5EF4-FFF2-40B4-BE49-F238E27FC236}">
                <a16:creationId xmlns:a16="http://schemas.microsoft.com/office/drawing/2014/main" id="{6469F11A-3ACD-FABA-3D78-D0C5270AE2E0}"/>
              </a:ext>
            </a:extLst>
          </p:cNvPr>
          <p:cNvSpPr/>
          <p:nvPr/>
        </p:nvSpPr>
        <p:spPr>
          <a:xfrm>
            <a:off x="1498781" y="2977435"/>
            <a:ext cx="1324804" cy="5514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7F5BB7DC-6ABD-63CD-B377-ED7413D76F99}"/>
              </a:ext>
            </a:extLst>
          </p:cNvPr>
          <p:cNvPicPr>
            <a:picLocks noChangeAspect="1"/>
          </p:cNvPicPr>
          <p:nvPr/>
        </p:nvPicPr>
        <p:blipFill>
          <a:blip r:embed="rId3"/>
          <a:stretch>
            <a:fillRect/>
          </a:stretch>
        </p:blipFill>
        <p:spPr>
          <a:xfrm>
            <a:off x="5066835" y="432078"/>
            <a:ext cx="3780094" cy="4711421"/>
          </a:xfrm>
          <a:prstGeom prst="rect">
            <a:avLst/>
          </a:prstGeom>
        </p:spPr>
      </p:pic>
    </p:spTree>
    <p:extLst>
      <p:ext uri="{BB962C8B-B14F-4D97-AF65-F5344CB8AC3E}">
        <p14:creationId xmlns:p14="http://schemas.microsoft.com/office/powerpoint/2010/main" val="3197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4FB1-9C8F-D838-668A-6F4BB7160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1D27D-CB9B-1387-0660-09E84188C429}"/>
              </a:ext>
            </a:extLst>
          </p:cNvPr>
          <p:cNvSpPr>
            <a:spLocks noGrp="1"/>
          </p:cNvSpPr>
          <p:nvPr>
            <p:ph type="title"/>
          </p:nvPr>
        </p:nvSpPr>
        <p:spPr/>
        <p:txBody>
          <a:bodyPr/>
          <a:lstStyle/>
          <a:p>
            <a:r>
              <a:rPr lang="en-US" dirty="0"/>
              <a:t>Aside: Concern with response rate</a:t>
            </a:r>
          </a:p>
        </p:txBody>
      </p:sp>
      <p:pic>
        <p:nvPicPr>
          <p:cNvPr id="4" name="Picture 3">
            <a:extLst>
              <a:ext uri="{FF2B5EF4-FFF2-40B4-BE49-F238E27FC236}">
                <a16:creationId xmlns:a16="http://schemas.microsoft.com/office/drawing/2014/main" id="{7A82FF39-E30C-8270-D2FD-7CEBF8D2E1E5}"/>
              </a:ext>
            </a:extLst>
          </p:cNvPr>
          <p:cNvPicPr>
            <a:picLocks noChangeAspect="1"/>
          </p:cNvPicPr>
          <p:nvPr/>
        </p:nvPicPr>
        <p:blipFill>
          <a:blip r:embed="rId3"/>
          <a:stretch>
            <a:fillRect/>
          </a:stretch>
        </p:blipFill>
        <p:spPr>
          <a:xfrm>
            <a:off x="2830966" y="1268016"/>
            <a:ext cx="3482068" cy="3301961"/>
          </a:xfrm>
          <a:prstGeom prst="rect">
            <a:avLst/>
          </a:prstGeom>
        </p:spPr>
      </p:pic>
    </p:spTree>
    <p:extLst>
      <p:ext uri="{BB962C8B-B14F-4D97-AF65-F5344CB8AC3E}">
        <p14:creationId xmlns:p14="http://schemas.microsoft.com/office/powerpoint/2010/main" val="3206051793"/>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Two Samples, One Study</a:t>
            </a:r>
          </a:p>
        </p:txBody>
      </p:sp>
      <p:sp>
        <p:nvSpPr>
          <p:cNvPr id="4" name="Content Placeholder 3">
            <a:extLst>
              <a:ext uri="{FF2B5EF4-FFF2-40B4-BE49-F238E27FC236}">
                <a16:creationId xmlns:a16="http://schemas.microsoft.com/office/drawing/2014/main" id="{6BDD337F-7546-A74D-9F30-8FA4A7334E57}"/>
              </a:ext>
            </a:extLst>
          </p:cNvPr>
          <p:cNvSpPr>
            <a:spLocks noGrp="1"/>
          </p:cNvSpPr>
          <p:nvPr>
            <p:ph idx="1"/>
          </p:nvPr>
        </p:nvSpPr>
        <p:spPr>
          <a:xfrm>
            <a:off x="628650" y="3293517"/>
            <a:ext cx="8166029" cy="1488830"/>
          </a:xfrm>
        </p:spPr>
        <p:txBody>
          <a:bodyPr/>
          <a:lstStyle/>
          <a:p>
            <a:pPr marL="0" lvl="0" indent="0">
              <a:buNone/>
            </a:pPr>
            <a:r>
              <a:rPr lang="en-US" b="1" dirty="0"/>
              <a:t>Why two sizes?</a:t>
            </a:r>
            <a:r>
              <a:rPr lang="en-US" dirty="0"/>
              <a:t> Statistical power for rare events</a:t>
            </a:r>
          </a:p>
          <a:p>
            <a:pPr lvl="0"/>
            <a:r>
              <a:rPr lang="en-US" dirty="0"/>
              <a:t>A 0.5% crime in N=1,002 → ~5 victims (too few)</a:t>
            </a:r>
          </a:p>
          <a:p>
            <a:pPr lvl="0"/>
            <a:r>
              <a:rPr lang="en-US" dirty="0"/>
              <a:t>A 0.5% crime in N=10,951 → ~55 victims (enough for basic estimation)</a:t>
            </a:r>
          </a:p>
        </p:txBody>
      </p:sp>
      <p:graphicFrame>
        <p:nvGraphicFramePr>
          <p:cNvPr id="5" name="Content Placeholder 5">
            <a:extLst>
              <a:ext uri="{FF2B5EF4-FFF2-40B4-BE49-F238E27FC236}">
                <a16:creationId xmlns:a16="http://schemas.microsoft.com/office/drawing/2014/main" id="{7C33D216-4CBA-9E9C-5540-E6D3BFBC62D9}"/>
              </a:ext>
            </a:extLst>
          </p:cNvPr>
          <p:cNvGraphicFramePr>
            <a:graphicFrameLocks/>
          </p:cNvGraphicFramePr>
          <p:nvPr>
            <p:extLst>
              <p:ext uri="{D42A27DB-BD31-4B8C-83A1-F6EECF244321}">
                <p14:modId xmlns:p14="http://schemas.microsoft.com/office/powerpoint/2010/main" val="776173680"/>
              </p:ext>
            </p:extLst>
          </p:nvPr>
        </p:nvGraphicFramePr>
        <p:xfrm>
          <a:off x="1124057" y="1549246"/>
          <a:ext cx="6895886" cy="1463040"/>
        </p:xfrm>
        <a:graphic>
          <a:graphicData uri="http://schemas.openxmlformats.org/drawingml/2006/table">
            <a:tbl>
              <a:tblPr firstRow="1" bandRow="1">
                <a:tableStyleId>{5C22544A-7EE6-4342-B048-85BDC9FD1C3A}</a:tableStyleId>
              </a:tblPr>
              <a:tblGrid>
                <a:gridCol w="2008598">
                  <a:extLst>
                    <a:ext uri="{9D8B030D-6E8A-4147-A177-3AD203B41FA5}">
                      <a16:colId xmlns:a16="http://schemas.microsoft.com/office/drawing/2014/main" val="20000"/>
                    </a:ext>
                  </a:extLst>
                </a:gridCol>
                <a:gridCol w="2589087">
                  <a:extLst>
                    <a:ext uri="{9D8B030D-6E8A-4147-A177-3AD203B41FA5}">
                      <a16:colId xmlns:a16="http://schemas.microsoft.com/office/drawing/2014/main" val="20001"/>
                    </a:ext>
                  </a:extLst>
                </a:gridCol>
                <a:gridCol w="2298201">
                  <a:extLst>
                    <a:ext uri="{9D8B030D-6E8A-4147-A177-3AD203B41FA5}">
                      <a16:colId xmlns:a16="http://schemas.microsoft.com/office/drawing/2014/main" val="20002"/>
                    </a:ext>
                  </a:extLst>
                </a:gridCol>
              </a:tblGrid>
              <a:tr h="0">
                <a:tc>
                  <a:txBody>
                    <a:bodyPr/>
                    <a:lstStyle/>
                    <a:p>
                      <a:endParaRPr sz="1800" dirty="0"/>
                    </a:p>
                  </a:txBody>
                  <a:tcPr/>
                </a:tc>
                <a:tc>
                  <a:txBody>
                    <a:bodyPr/>
                    <a:lstStyle/>
                    <a:p>
                      <a:pPr marL="0" lvl="0" indent="0">
                        <a:buNone/>
                      </a:pPr>
                      <a:r>
                        <a:rPr sz="1800"/>
                        <a:t>General Sample</a:t>
                      </a:r>
                    </a:p>
                  </a:txBody>
                  <a:tcPr/>
                </a:tc>
                <a:tc>
                  <a:txBody>
                    <a:bodyPr/>
                    <a:lstStyle/>
                    <a:p>
                      <a:pPr marL="0" lvl="0" indent="0">
                        <a:buNone/>
                      </a:pPr>
                      <a:r>
                        <a:rPr lang="en-US" sz="1800" dirty="0"/>
                        <a:t>“Rare Event”</a:t>
                      </a:r>
                      <a:r>
                        <a:rPr sz="1800" dirty="0"/>
                        <a:t> Sample</a:t>
                      </a:r>
                    </a:p>
                  </a:txBody>
                  <a:tcPr/>
                </a:tc>
                <a:extLst>
                  <a:ext uri="{0D108BD9-81ED-4DB2-BD59-A6C34878D82A}">
                    <a16:rowId xmlns:a16="http://schemas.microsoft.com/office/drawing/2014/main" val="10000"/>
                  </a:ext>
                </a:extLst>
              </a:tr>
              <a:tr h="0">
                <a:tc>
                  <a:txBody>
                    <a:bodyPr/>
                    <a:lstStyle/>
                    <a:p>
                      <a:pPr marL="0" lvl="0" indent="0">
                        <a:buNone/>
                      </a:pPr>
                      <a:r>
                        <a:rPr sz="1800" b="1" dirty="0"/>
                        <a:t>N</a:t>
                      </a:r>
                    </a:p>
                  </a:txBody>
                  <a:tcPr/>
                </a:tc>
                <a:tc>
                  <a:txBody>
                    <a:bodyPr/>
                    <a:lstStyle/>
                    <a:p>
                      <a:pPr marL="0" lvl="0" indent="0">
                        <a:buNone/>
                      </a:pPr>
                      <a:r>
                        <a:rPr sz="1800"/>
                        <a:t>1,002</a:t>
                      </a:r>
                    </a:p>
                  </a:txBody>
                  <a:tcPr/>
                </a:tc>
                <a:tc>
                  <a:txBody>
                    <a:bodyPr/>
                    <a:lstStyle/>
                    <a:p>
                      <a:pPr marL="0" lvl="0" indent="0">
                        <a:buNone/>
                      </a:pPr>
                      <a:r>
                        <a:rPr sz="1800"/>
                        <a:t>10,951</a:t>
                      </a:r>
                    </a:p>
                  </a:txBody>
                  <a:tcPr/>
                </a:tc>
                <a:extLst>
                  <a:ext uri="{0D108BD9-81ED-4DB2-BD59-A6C34878D82A}">
                    <a16:rowId xmlns:a16="http://schemas.microsoft.com/office/drawing/2014/main" val="10001"/>
                  </a:ext>
                </a:extLst>
              </a:tr>
              <a:tr h="0">
                <a:tc>
                  <a:txBody>
                    <a:bodyPr/>
                    <a:lstStyle/>
                    <a:p>
                      <a:pPr marL="0" lvl="0" indent="0">
                        <a:buNone/>
                      </a:pPr>
                      <a:r>
                        <a:rPr sz="1800" b="1"/>
                        <a:t>Purpose</a:t>
                      </a:r>
                    </a:p>
                  </a:txBody>
                  <a:tcPr/>
                </a:tc>
                <a:tc>
                  <a:txBody>
                    <a:bodyPr/>
                    <a:lstStyle/>
                    <a:p>
                      <a:pPr marL="0" lvl="0" indent="0">
                        <a:buNone/>
                      </a:pPr>
                      <a:r>
                        <a:rPr sz="1800"/>
                        <a:t>Estimate common crimes</a:t>
                      </a:r>
                    </a:p>
                  </a:txBody>
                  <a:tcPr/>
                </a:tc>
                <a:tc>
                  <a:txBody>
                    <a:bodyPr/>
                    <a:lstStyle/>
                    <a:p>
                      <a:pPr marL="0" lvl="0" indent="0">
                        <a:buNone/>
                      </a:pPr>
                      <a:r>
                        <a:rPr sz="1800"/>
                        <a:t>Estimate rare crimes</a:t>
                      </a:r>
                    </a:p>
                  </a:txBody>
                  <a:tcPr/>
                </a:tc>
                <a:extLst>
                  <a:ext uri="{0D108BD9-81ED-4DB2-BD59-A6C34878D82A}">
                    <a16:rowId xmlns:a16="http://schemas.microsoft.com/office/drawing/2014/main" val="10002"/>
                  </a:ext>
                </a:extLst>
              </a:tr>
              <a:tr h="0">
                <a:tc>
                  <a:txBody>
                    <a:bodyPr/>
                    <a:lstStyle/>
                    <a:p>
                      <a:pPr marL="0" lvl="0" indent="0">
                        <a:buNone/>
                      </a:pPr>
                      <a:r>
                        <a:rPr sz="1800" b="1"/>
                        <a:t>Crime base rates</a:t>
                      </a:r>
                    </a:p>
                  </a:txBody>
                  <a:tcPr/>
                </a:tc>
                <a:tc>
                  <a:txBody>
                    <a:bodyPr/>
                    <a:lstStyle/>
                    <a:p>
                      <a:pPr marL="0" lvl="0" indent="0">
                        <a:buNone/>
                      </a:pPr>
                      <a:r>
                        <a:rPr sz="1800" dirty="0"/>
                        <a:t>High enough (~6–23%)</a:t>
                      </a:r>
                    </a:p>
                  </a:txBody>
                  <a:tcPr/>
                </a:tc>
                <a:tc>
                  <a:txBody>
                    <a:bodyPr/>
                    <a:lstStyle/>
                    <a:p>
                      <a:pPr marL="0" lvl="0" indent="0">
                        <a:buNone/>
                      </a:pPr>
                      <a:r>
                        <a:rPr sz="1800" dirty="0"/>
                        <a:t>Very low (&lt;1%)</a:t>
                      </a:r>
                    </a:p>
                  </a:txBody>
                  <a:tcPr/>
                </a:tc>
                <a:extLst>
                  <a:ext uri="{0D108BD9-81ED-4DB2-BD59-A6C34878D82A}">
                    <a16:rowId xmlns:a16="http://schemas.microsoft.com/office/drawing/2014/main" val="10003"/>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Mapping Samples to Research Questions</a:t>
            </a:r>
          </a:p>
        </p:txBody>
      </p:sp>
      <p:graphicFrame>
        <p:nvGraphicFramePr>
          <p:cNvPr id="6" name="Content Placeholder 5"/>
          <p:cNvGraphicFramePr>
            <a:graphicFrameLocks noGrp="1"/>
          </p:cNvGraphicFramePr>
          <p:nvPr>
            <p:ph idx="1"/>
          </p:nvPr>
        </p:nvGraphicFramePr>
        <p:xfrm>
          <a:off x="457200" y="1193800"/>
          <a:ext cx="8229600" cy="28117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marL="0" lvl="0" indent="0">
                        <a:buNone/>
                      </a:pPr>
                      <a:r>
                        <a:t>Research Question</a:t>
                      </a:r>
                    </a:p>
                  </a:txBody>
                  <a:tcPr/>
                </a:tc>
                <a:tc>
                  <a:txBody>
                    <a:bodyPr/>
                    <a:lstStyle/>
                    <a:p>
                      <a:pPr marL="0" lvl="0" indent="0">
                        <a:buNone/>
                      </a:pPr>
                      <a:r>
                        <a:t>Sample Used</a:t>
                      </a:r>
                    </a:p>
                  </a:txBody>
                  <a:tcPr/>
                </a:tc>
                <a:tc>
                  <a:txBody>
                    <a:bodyPr/>
                    <a:lstStyle/>
                    <a:p>
                      <a:pPr marL="0" lvl="0" indent="0">
                        <a:buNone/>
                      </a:pPr>
                      <a:r>
                        <a:t>Why</a:t>
                      </a:r>
                    </a:p>
                  </a:txBody>
                  <a:tcPr/>
                </a:tc>
                <a:extLst>
                  <a:ext uri="{0D108BD9-81ED-4DB2-BD59-A6C34878D82A}">
                    <a16:rowId xmlns:a16="http://schemas.microsoft.com/office/drawing/2014/main" val="10000"/>
                  </a:ext>
                </a:extLst>
              </a:tr>
              <a:tr h="0">
                <a:tc>
                  <a:txBody>
                    <a:bodyPr/>
                    <a:lstStyle/>
                    <a:p>
                      <a:pPr marL="0" lvl="0" indent="0">
                        <a:buNone/>
                      </a:pPr>
                      <a:r>
                        <a:t>RQ1/RQ2: Common crimes (banking, nondelivery)</a:t>
                      </a:r>
                    </a:p>
                  </a:txBody>
                  <a:tcPr/>
                </a:tc>
                <a:tc>
                  <a:txBody>
                    <a:bodyPr/>
                    <a:lstStyle/>
                    <a:p>
                      <a:pPr marL="0" lvl="0" indent="0">
                        <a:buNone/>
                      </a:pPr>
                      <a:r>
                        <a:t>General (N=1,002)</a:t>
                      </a:r>
                    </a:p>
                  </a:txBody>
                  <a:tcPr/>
                </a:tc>
                <a:tc>
                  <a:txBody>
                    <a:bodyPr/>
                    <a:lstStyle/>
                    <a:p>
                      <a:pPr marL="0" lvl="0" indent="0">
                        <a:buNone/>
                      </a:pPr>
                      <a:r>
                        <a:rPr dirty="0"/>
                        <a:t>Base rates ~6–23% — sufficient</a:t>
                      </a:r>
                    </a:p>
                  </a:txBody>
                  <a:tcPr/>
                </a:tc>
                <a:extLst>
                  <a:ext uri="{0D108BD9-81ED-4DB2-BD59-A6C34878D82A}">
                    <a16:rowId xmlns:a16="http://schemas.microsoft.com/office/drawing/2014/main" val="10001"/>
                  </a:ext>
                </a:extLst>
              </a:tr>
              <a:tr h="0">
                <a:tc>
                  <a:txBody>
                    <a:bodyPr/>
                    <a:lstStyle/>
                    <a:p>
                      <a:pPr marL="0" lvl="0" indent="0">
                        <a:buNone/>
                      </a:pPr>
                      <a:r>
                        <a:t>RQ1/RQ2: Rare crimes (nonpayment, extortion, etc.)</a:t>
                      </a:r>
                    </a:p>
                  </a:txBody>
                  <a:tcPr/>
                </a:tc>
                <a:tc>
                  <a:txBody>
                    <a:bodyPr/>
                    <a:lstStyle/>
                    <a:p>
                      <a:pPr marL="0" lvl="0" indent="0">
                        <a:buNone/>
                      </a:pPr>
                      <a:r>
                        <a:t>Total (N=10,951)</a:t>
                      </a:r>
                    </a:p>
                  </a:txBody>
                  <a:tcPr/>
                </a:tc>
                <a:tc>
                  <a:txBody>
                    <a:bodyPr/>
                    <a:lstStyle/>
                    <a:p>
                      <a:pPr marL="0" lvl="0" indent="0">
                        <a:buNone/>
                      </a:pPr>
                      <a:r>
                        <a:t>Base rates &lt;1% — need larger N</a:t>
                      </a:r>
                    </a:p>
                  </a:txBody>
                  <a:tcPr/>
                </a:tc>
                <a:extLst>
                  <a:ext uri="{0D108BD9-81ED-4DB2-BD59-A6C34878D82A}">
                    <a16:rowId xmlns:a16="http://schemas.microsoft.com/office/drawing/2014/main" val="10002"/>
                  </a:ext>
                </a:extLst>
              </a:tr>
              <a:tr h="0">
                <a:tc>
                  <a:txBody>
                    <a:bodyPr/>
                    <a:lstStyle/>
                    <a:p>
                      <a:pPr marL="0" lvl="0" indent="0">
                        <a:buNone/>
                      </a:pPr>
                      <a:r>
                        <a:t>RQ3: Demographics of common crimes</a:t>
                      </a:r>
                    </a:p>
                  </a:txBody>
                  <a:tcPr/>
                </a:tc>
                <a:tc>
                  <a:txBody>
                    <a:bodyPr/>
                    <a:lstStyle/>
                    <a:p>
                      <a:pPr marL="0" lvl="0" indent="0">
                        <a:buNone/>
                      </a:pPr>
                      <a:r>
                        <a:t>General (N=1,002)</a:t>
                      </a:r>
                    </a:p>
                  </a:txBody>
                  <a:tcPr/>
                </a:tc>
                <a:tc>
                  <a:txBody>
                    <a:bodyPr/>
                    <a:lstStyle/>
                    <a:p>
                      <a:pPr marL="0" lvl="0" indent="0">
                        <a:buNone/>
                      </a:pPr>
                      <a:r>
                        <a:t>Enough events for logistic regression</a:t>
                      </a:r>
                    </a:p>
                  </a:txBody>
                  <a:tcPr/>
                </a:tc>
                <a:extLst>
                  <a:ext uri="{0D108BD9-81ED-4DB2-BD59-A6C34878D82A}">
                    <a16:rowId xmlns:a16="http://schemas.microsoft.com/office/drawing/2014/main" val="10003"/>
                  </a:ext>
                </a:extLst>
              </a:tr>
              <a:tr h="0">
                <a:tc>
                  <a:txBody>
                    <a:bodyPr/>
                    <a:lstStyle/>
                    <a:p>
                      <a:pPr marL="0" lvl="0" indent="0">
                        <a:buNone/>
                      </a:pPr>
                      <a:r>
                        <a:t>RQ3: Demographics of rare crimes</a:t>
                      </a:r>
                    </a:p>
                  </a:txBody>
                  <a:tcPr/>
                </a:tc>
                <a:tc>
                  <a:txBody>
                    <a:bodyPr/>
                    <a:lstStyle/>
                    <a:p>
                      <a:pPr marL="0" lvl="0" indent="0">
                        <a:buNone/>
                      </a:pPr>
                      <a:r>
                        <a:t>Total (N=10,951)</a:t>
                      </a:r>
                    </a:p>
                  </a:txBody>
                  <a:tcPr/>
                </a:tc>
                <a:tc>
                  <a:txBody>
                    <a:bodyPr/>
                    <a:lstStyle/>
                    <a:p>
                      <a:pPr marL="0" lvl="0" indent="0">
                        <a:buNone/>
                      </a:pPr>
                      <a:r>
                        <a:t>Need more events per demographic cell</a:t>
                      </a:r>
                    </a:p>
                  </a:txBody>
                  <a:tcPr/>
                </a:tc>
                <a:extLst>
                  <a:ext uri="{0D108BD9-81ED-4DB2-BD59-A6C34878D82A}">
                    <a16:rowId xmlns:a16="http://schemas.microsoft.com/office/drawing/2014/main" val="10004"/>
                  </a:ext>
                </a:extLst>
              </a:tr>
              <a:tr h="0">
                <a:tc>
                  <a:txBody>
                    <a:bodyPr/>
                    <a:lstStyle/>
                    <a:p>
                      <a:pPr marL="0" lvl="0" indent="0">
                        <a:buNone/>
                      </a:pPr>
                      <a:r>
                        <a:t>RQ4: NSUM estimates</a:t>
                      </a:r>
                    </a:p>
                  </a:txBody>
                  <a:tcPr/>
                </a:tc>
                <a:tc>
                  <a:txBody>
                    <a:bodyPr/>
                    <a:lstStyle/>
                    <a:p>
                      <a:pPr marL="0" lvl="0" indent="0">
                        <a:buNone/>
                      </a:pPr>
                      <a:r>
                        <a:t>Both</a:t>
                      </a:r>
                    </a:p>
                  </a:txBody>
                  <a:tcPr/>
                </a:tc>
                <a:tc>
                  <a:txBody>
                    <a:bodyPr/>
                    <a:lstStyle/>
                    <a:p>
                      <a:pPr marL="0" lvl="0" indent="0">
                        <a:buNone/>
                      </a:pPr>
                      <a:r>
                        <a:rPr dirty="0"/>
                        <a:t>Matches direct-estimate sample per crime</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RQ1: Cybercrime Prevalence</a:t>
            </a:r>
          </a:p>
        </p:txBody>
      </p:sp>
      <p:sp>
        <p:nvSpPr>
          <p:cNvPr id="5" name="Content Placeholder 4">
            <a:extLst>
              <a:ext uri="{FF2B5EF4-FFF2-40B4-BE49-F238E27FC236}">
                <a16:creationId xmlns:a16="http://schemas.microsoft.com/office/drawing/2014/main" id="{20D05893-1BFF-EE37-857C-AA16C5B59788}"/>
              </a:ext>
            </a:extLst>
          </p:cNvPr>
          <p:cNvSpPr>
            <a:spLocks noGrp="1"/>
          </p:cNvSpPr>
          <p:nvPr>
            <p:ph idx="1"/>
          </p:nvPr>
        </p:nvSpPr>
        <p:spPr>
          <a:xfrm>
            <a:off x="628650" y="2229492"/>
            <a:ext cx="2781300" cy="2403230"/>
          </a:xfrm>
        </p:spPr>
        <p:txBody>
          <a:bodyPr>
            <a:normAutofit/>
          </a:bodyPr>
          <a:lstStyle/>
          <a:p>
            <a:pPr marL="0" indent="0">
              <a:buNone/>
            </a:pPr>
            <a:r>
              <a:rPr lang="en-US" dirty="0"/>
              <a:t>Rates are </a:t>
            </a:r>
            <a:r>
              <a:rPr lang="en-US" b="1" dirty="0"/>
              <a:t>much higher</a:t>
            </a:r>
            <a:r>
              <a:rPr lang="en-US" dirty="0"/>
              <a:t> than FBI IC3 data</a:t>
            </a:r>
          </a:p>
        </p:txBody>
      </p:sp>
      <p:graphicFrame>
        <p:nvGraphicFramePr>
          <p:cNvPr id="7" name="Content Placeholder 5">
            <a:extLst>
              <a:ext uri="{FF2B5EF4-FFF2-40B4-BE49-F238E27FC236}">
                <a16:creationId xmlns:a16="http://schemas.microsoft.com/office/drawing/2014/main" id="{2DCF2B89-98BE-4C9F-1698-39748D95D396}"/>
              </a:ext>
            </a:extLst>
          </p:cNvPr>
          <p:cNvGraphicFramePr>
            <a:graphicFrameLocks/>
          </p:cNvGraphicFramePr>
          <p:nvPr>
            <p:extLst>
              <p:ext uri="{D42A27DB-BD31-4B8C-83A1-F6EECF244321}">
                <p14:modId xmlns:p14="http://schemas.microsoft.com/office/powerpoint/2010/main" val="3767854190"/>
              </p:ext>
            </p:extLst>
          </p:nvPr>
        </p:nvGraphicFramePr>
        <p:xfrm>
          <a:off x="3409950" y="1380458"/>
          <a:ext cx="5105400" cy="283464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0">
                <a:tc>
                  <a:txBody>
                    <a:bodyPr/>
                    <a:lstStyle/>
                    <a:p>
                      <a:pPr marL="0" lvl="0" indent="0">
                        <a:buNone/>
                      </a:pPr>
                      <a:r>
                        <a:rPr sz="1800" dirty="0"/>
                        <a:t>Crime Type</a:t>
                      </a:r>
                    </a:p>
                  </a:txBody>
                  <a:tcPr/>
                </a:tc>
                <a:tc>
                  <a:txBody>
                    <a:bodyPr/>
                    <a:lstStyle/>
                    <a:p>
                      <a:pPr marL="0" lvl="0" indent="0">
                        <a:buNone/>
                      </a:pPr>
                      <a:r>
                        <a:rPr sz="1800"/>
                        <a:t>Annualized Prevalence</a:t>
                      </a:r>
                    </a:p>
                  </a:txBody>
                  <a:tcPr/>
                </a:tc>
                <a:extLst>
                  <a:ext uri="{0D108BD9-81ED-4DB2-BD59-A6C34878D82A}">
                    <a16:rowId xmlns:a16="http://schemas.microsoft.com/office/drawing/2014/main" val="10000"/>
                  </a:ext>
                </a:extLst>
              </a:tr>
              <a:tr h="0">
                <a:tc>
                  <a:txBody>
                    <a:bodyPr/>
                    <a:lstStyle/>
                    <a:p>
                      <a:pPr marL="0" lvl="0" indent="0">
                        <a:buNone/>
                      </a:pPr>
                      <a:r>
                        <a:rPr sz="1800"/>
                        <a:t>Banking / Credit Card Fraud</a:t>
                      </a:r>
                    </a:p>
                  </a:txBody>
                  <a:tcPr/>
                </a:tc>
                <a:tc>
                  <a:txBody>
                    <a:bodyPr/>
                    <a:lstStyle/>
                    <a:p>
                      <a:pPr marL="0" lvl="0" indent="0">
                        <a:buNone/>
                      </a:pPr>
                      <a:r>
                        <a:rPr sz="1800"/>
                        <a:t>~12%</a:t>
                      </a:r>
                    </a:p>
                  </a:txBody>
                  <a:tcPr/>
                </a:tc>
                <a:extLst>
                  <a:ext uri="{0D108BD9-81ED-4DB2-BD59-A6C34878D82A}">
                    <a16:rowId xmlns:a16="http://schemas.microsoft.com/office/drawing/2014/main" val="10001"/>
                  </a:ext>
                </a:extLst>
              </a:tr>
              <a:tr h="0">
                <a:tc>
                  <a:txBody>
                    <a:bodyPr/>
                    <a:lstStyle/>
                    <a:p>
                      <a:pPr marL="0" lvl="0" indent="0">
                        <a:buNone/>
                      </a:pPr>
                      <a:r>
                        <a:rPr sz="1800"/>
                        <a:t>Non-Delivery Scam</a:t>
                      </a:r>
                    </a:p>
                  </a:txBody>
                  <a:tcPr/>
                </a:tc>
                <a:tc>
                  <a:txBody>
                    <a:bodyPr/>
                    <a:lstStyle/>
                    <a:p>
                      <a:pPr marL="0" lvl="0" indent="0">
                        <a:buNone/>
                      </a:pPr>
                      <a:r>
                        <a:rPr sz="1800"/>
                        <a:t>~3%</a:t>
                      </a:r>
                    </a:p>
                  </a:txBody>
                  <a:tcPr/>
                </a:tc>
                <a:extLst>
                  <a:ext uri="{0D108BD9-81ED-4DB2-BD59-A6C34878D82A}">
                    <a16:rowId xmlns:a16="http://schemas.microsoft.com/office/drawing/2014/main" val="10002"/>
                  </a:ext>
                </a:extLst>
              </a:tr>
              <a:tr h="0">
                <a:tc>
                  <a:txBody>
                    <a:bodyPr/>
                    <a:lstStyle/>
                    <a:p>
                      <a:pPr marL="0" lvl="0" indent="0">
                        <a:buNone/>
                      </a:pPr>
                      <a:r>
                        <a:rPr sz="1800"/>
                        <a:t>Non-Payment</a:t>
                      </a:r>
                    </a:p>
                  </a:txBody>
                  <a:tcPr/>
                </a:tc>
                <a:tc>
                  <a:txBody>
                    <a:bodyPr/>
                    <a:lstStyle/>
                    <a:p>
                      <a:pPr marL="0" lvl="0" indent="0">
                        <a:buNone/>
                      </a:pPr>
                      <a:r>
                        <a:rPr sz="1800"/>
                        <a:t>~0.3%</a:t>
                      </a:r>
                    </a:p>
                  </a:txBody>
                  <a:tcPr/>
                </a:tc>
                <a:extLst>
                  <a:ext uri="{0D108BD9-81ED-4DB2-BD59-A6C34878D82A}">
                    <a16:rowId xmlns:a16="http://schemas.microsoft.com/office/drawing/2014/main" val="10003"/>
                  </a:ext>
                </a:extLst>
              </a:tr>
              <a:tr h="0">
                <a:tc>
                  <a:txBody>
                    <a:bodyPr/>
                    <a:lstStyle/>
                    <a:p>
                      <a:pPr marL="0" lvl="0" indent="0">
                        <a:buNone/>
                      </a:pPr>
                      <a:r>
                        <a:rPr sz="1800" dirty="0"/>
                        <a:t>Overpayment</a:t>
                      </a:r>
                    </a:p>
                  </a:txBody>
                  <a:tcPr/>
                </a:tc>
                <a:tc>
                  <a:txBody>
                    <a:bodyPr/>
                    <a:lstStyle/>
                    <a:p>
                      <a:pPr marL="0" lvl="0" indent="0">
                        <a:buNone/>
                      </a:pPr>
                      <a:r>
                        <a:rPr sz="1800"/>
                        <a:t>~0.2%</a:t>
                      </a:r>
                    </a:p>
                  </a:txBody>
                  <a:tcPr/>
                </a:tc>
                <a:extLst>
                  <a:ext uri="{0D108BD9-81ED-4DB2-BD59-A6C34878D82A}">
                    <a16:rowId xmlns:a16="http://schemas.microsoft.com/office/drawing/2014/main" val="10004"/>
                  </a:ext>
                </a:extLst>
              </a:tr>
              <a:tr h="0">
                <a:tc>
                  <a:txBody>
                    <a:bodyPr/>
                    <a:lstStyle/>
                    <a:p>
                      <a:pPr marL="0" lvl="0" indent="0">
                        <a:buNone/>
                      </a:pPr>
                      <a:r>
                        <a:rPr sz="1800"/>
                        <a:t>Extortion</a:t>
                      </a:r>
                    </a:p>
                  </a:txBody>
                  <a:tcPr/>
                </a:tc>
                <a:tc>
                  <a:txBody>
                    <a:bodyPr/>
                    <a:lstStyle/>
                    <a:p>
                      <a:pPr marL="0" lvl="0" indent="0">
                        <a:buNone/>
                      </a:pPr>
                      <a:r>
                        <a:rPr sz="1800"/>
                        <a:t>~0.1%</a:t>
                      </a:r>
                    </a:p>
                  </a:txBody>
                  <a:tcPr/>
                </a:tc>
                <a:extLst>
                  <a:ext uri="{0D108BD9-81ED-4DB2-BD59-A6C34878D82A}">
                    <a16:rowId xmlns:a16="http://schemas.microsoft.com/office/drawing/2014/main" val="10005"/>
                  </a:ext>
                </a:extLst>
              </a:tr>
              <a:tr h="0">
                <a:tc>
                  <a:txBody>
                    <a:bodyPr/>
                    <a:lstStyle/>
                    <a:p>
                      <a:pPr marL="0" lvl="0" indent="0">
                        <a:buNone/>
                      </a:pPr>
                      <a:r>
                        <a:rPr sz="1800"/>
                        <a:t>Advance Fee</a:t>
                      </a:r>
                    </a:p>
                  </a:txBody>
                  <a:tcPr/>
                </a:tc>
                <a:tc>
                  <a:txBody>
                    <a:bodyPr/>
                    <a:lstStyle/>
                    <a:p>
                      <a:pPr marL="0" lvl="0" indent="0">
                        <a:buNone/>
                      </a:pPr>
                      <a:r>
                        <a:rPr sz="1800" dirty="0"/>
                        <a:t>~0.1%</a:t>
                      </a:r>
                    </a:p>
                  </a:txBody>
                  <a:tcPr/>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CBC2E1AC-DF14-8D86-A3C2-0EAE3DF9F41B}"/>
              </a:ext>
            </a:extLst>
          </p:cNvPr>
          <p:cNvSpPr txBox="1"/>
          <p:nvPr/>
        </p:nvSpPr>
        <p:spPr>
          <a:xfrm>
            <a:off x="4412751" y="4215098"/>
            <a:ext cx="2943546" cy="369332"/>
          </a:xfrm>
          <a:prstGeom prst="rect">
            <a:avLst/>
          </a:prstGeom>
          <a:noFill/>
        </p:spPr>
        <p:txBody>
          <a:bodyPr wrap="square">
            <a:spAutoFit/>
          </a:bodyPr>
          <a:lstStyle/>
          <a:p>
            <a:r>
              <a:rPr lang="en-US" dirty="0"/>
              <a:t>Based on the general sample</a:t>
            </a:r>
          </a:p>
        </p:txBody>
      </p:sp>
      <p:sp>
        <p:nvSpPr>
          <p:cNvPr id="10" name="Oval 9">
            <a:extLst>
              <a:ext uri="{FF2B5EF4-FFF2-40B4-BE49-F238E27FC236}">
                <a16:creationId xmlns:a16="http://schemas.microsoft.com/office/drawing/2014/main" id="{2822484E-0DBD-EF4F-C44F-C1190BD1A52C}"/>
              </a:ext>
            </a:extLst>
          </p:cNvPr>
          <p:cNvSpPr/>
          <p:nvPr/>
        </p:nvSpPr>
        <p:spPr>
          <a:xfrm>
            <a:off x="5866544" y="1623317"/>
            <a:ext cx="832207" cy="606175"/>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074BF4-C20D-A649-80AA-4F9C6B86EE84}"/>
              </a:ext>
            </a:extLst>
          </p:cNvPr>
          <p:cNvSpPr txBox="1"/>
          <p:nvPr/>
        </p:nvSpPr>
        <p:spPr>
          <a:xfrm>
            <a:off x="6282647" y="483186"/>
            <a:ext cx="1998323" cy="646331"/>
          </a:xfrm>
          <a:prstGeom prst="rect">
            <a:avLst/>
          </a:prstGeom>
          <a:noFill/>
        </p:spPr>
        <p:txBody>
          <a:bodyPr wrap="square">
            <a:spAutoFit/>
          </a:bodyPr>
          <a:lstStyle/>
          <a:p>
            <a:r>
              <a:rPr lang="en-US" dirty="0"/>
              <a:t>Roughly 1 in 8 U.S. </a:t>
            </a:r>
            <a:br>
              <a:rPr lang="en-US" dirty="0"/>
            </a:br>
            <a:r>
              <a:rPr lang="en-US" dirty="0"/>
              <a:t>adults per year.</a:t>
            </a:r>
          </a:p>
        </p:txBody>
      </p:sp>
      <p:cxnSp>
        <p:nvCxnSpPr>
          <p:cNvPr id="14" name="Straight Connector 13">
            <a:extLst>
              <a:ext uri="{FF2B5EF4-FFF2-40B4-BE49-F238E27FC236}">
                <a16:creationId xmlns:a16="http://schemas.microsoft.com/office/drawing/2014/main" id="{7499299D-A556-8433-F95C-E2944EC71A8D}"/>
              </a:ext>
            </a:extLst>
          </p:cNvPr>
          <p:cNvCxnSpPr/>
          <p:nvPr/>
        </p:nvCxnSpPr>
        <p:spPr>
          <a:xfrm flipV="1">
            <a:off x="6411074" y="1129517"/>
            <a:ext cx="195209" cy="47325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buNone/>
            </a:pPr>
            <a:r>
              <a:rPr dirty="0"/>
              <a:t>How Probability Sampling Changes Statistics</a:t>
            </a:r>
          </a:p>
        </p:txBody>
      </p:sp>
      <p:sp>
        <p:nvSpPr>
          <p:cNvPr id="3" name="Content Placeholder 2"/>
          <p:cNvSpPr>
            <a:spLocks noGrp="1"/>
          </p:cNvSpPr>
          <p:nvPr>
            <p:ph idx="1"/>
          </p:nvPr>
        </p:nvSpPr>
        <p:spPr/>
        <p:txBody>
          <a:bodyPr>
            <a:normAutofit/>
          </a:bodyPr>
          <a:lstStyle/>
          <a:p>
            <a:pPr marL="0" lvl="0" indent="0">
              <a:buNone/>
            </a:pPr>
            <a:r>
              <a:rPr b="1" dirty="0"/>
              <a:t>Without survey weights</a:t>
            </a:r>
            <a:r>
              <a:rPr dirty="0"/>
              <a:t> (e.g., DeKoven et al.):</a:t>
            </a:r>
          </a:p>
          <a:p>
            <a:pPr lvl="0"/>
            <a:r>
              <a:rPr dirty="0"/>
              <a:t>Proportion = count / total</a:t>
            </a:r>
          </a:p>
          <a:p>
            <a:pPr lvl="0"/>
            <a:r>
              <a:rPr dirty="0"/>
              <a:t>Standard CI formulas apply directly</a:t>
            </a:r>
            <a:endParaRPr lang="en-US" dirty="0"/>
          </a:p>
          <a:p>
            <a:pPr lvl="0"/>
            <a:endParaRPr sz="1200" dirty="0"/>
          </a:p>
          <a:p>
            <a:pPr marL="0" lvl="0" indent="0">
              <a:buNone/>
            </a:pPr>
            <a:r>
              <a:rPr b="1" dirty="0"/>
              <a:t>With survey weights</a:t>
            </a:r>
            <a:r>
              <a:rPr dirty="0"/>
              <a:t> (Breen et al.):</a:t>
            </a:r>
          </a:p>
          <a:p>
            <a:pPr lvl="0"/>
            <a:r>
              <a:rPr dirty="0"/>
              <a:t>Weighted proportion = </a:t>
            </a:r>
            <a:r>
              <a:rPr dirty="0" err="1"/>
              <a:t>Σ</a:t>
            </a:r>
            <a:r>
              <a:rPr dirty="0"/>
              <a:t>(weight × indicator) / </a:t>
            </a:r>
            <a:r>
              <a:rPr dirty="0" err="1"/>
              <a:t>Σ</a:t>
            </a:r>
            <a:r>
              <a:rPr dirty="0"/>
              <a:t>(weight)</a:t>
            </a:r>
          </a:p>
          <a:p>
            <a:pPr lvl="0"/>
            <a:r>
              <a:rPr dirty="0"/>
              <a:t>CI must account for survey design (not just sample size)</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7F66-F7EC-A01F-4608-DD909D749B7D}"/>
              </a:ext>
            </a:extLst>
          </p:cNvPr>
          <p:cNvSpPr>
            <a:spLocks noGrp="1"/>
          </p:cNvSpPr>
          <p:nvPr>
            <p:ph type="title"/>
          </p:nvPr>
        </p:nvSpPr>
        <p:spPr>
          <a:xfrm>
            <a:off x="628650" y="273844"/>
            <a:ext cx="7886700" cy="1521705"/>
          </a:xfrm>
        </p:spPr>
        <p:txBody>
          <a:bodyPr>
            <a:normAutofit/>
          </a:bodyPr>
          <a:lstStyle/>
          <a:p>
            <a:r>
              <a:rPr lang="en-US" sz="2100" dirty="0"/>
              <a:t>Source:</a:t>
            </a:r>
            <a:br>
              <a:rPr lang="en-US" dirty="0"/>
            </a:br>
            <a:r>
              <a:rPr lang="en-US" dirty="0"/>
              <a:t>National Crime </a:t>
            </a:r>
            <a:br>
              <a:rPr lang="en-US" dirty="0"/>
            </a:br>
            <a:r>
              <a:rPr lang="en-US" dirty="0"/>
              <a:t>Victimization Survey</a:t>
            </a:r>
          </a:p>
        </p:txBody>
      </p:sp>
      <p:pic>
        <p:nvPicPr>
          <p:cNvPr id="4" name="Picture 3">
            <a:extLst>
              <a:ext uri="{FF2B5EF4-FFF2-40B4-BE49-F238E27FC236}">
                <a16:creationId xmlns:a16="http://schemas.microsoft.com/office/drawing/2014/main" id="{724E3737-F45A-36F6-C8C4-AAA4E21E7F25}"/>
              </a:ext>
            </a:extLst>
          </p:cNvPr>
          <p:cNvPicPr>
            <a:picLocks noChangeAspect="1"/>
          </p:cNvPicPr>
          <p:nvPr/>
        </p:nvPicPr>
        <p:blipFill>
          <a:blip r:embed="rId2"/>
          <a:stretch>
            <a:fillRect/>
          </a:stretch>
        </p:blipFill>
        <p:spPr>
          <a:xfrm>
            <a:off x="4825539" y="4885"/>
            <a:ext cx="4318462" cy="5138615"/>
          </a:xfrm>
          <a:prstGeom prst="rect">
            <a:avLst/>
          </a:prstGeom>
        </p:spPr>
      </p:pic>
      <p:sp>
        <p:nvSpPr>
          <p:cNvPr id="7" name="Content Placeholder 6">
            <a:extLst>
              <a:ext uri="{FF2B5EF4-FFF2-40B4-BE49-F238E27FC236}">
                <a16:creationId xmlns:a16="http://schemas.microsoft.com/office/drawing/2014/main" id="{02533CA5-1C55-B6DA-B332-D3B7AA9CF6EB}"/>
              </a:ext>
            </a:extLst>
          </p:cNvPr>
          <p:cNvSpPr>
            <a:spLocks noGrp="1"/>
          </p:cNvSpPr>
          <p:nvPr>
            <p:ph idx="1"/>
          </p:nvPr>
        </p:nvSpPr>
        <p:spPr>
          <a:xfrm>
            <a:off x="628651" y="1795549"/>
            <a:ext cx="3943350" cy="2837174"/>
          </a:xfrm>
        </p:spPr>
        <p:txBody>
          <a:bodyPr/>
          <a:lstStyle/>
          <a:p>
            <a:r>
              <a:rPr lang="en-US" dirty="0"/>
              <a:t>Annual interview of representative sample of about 240,000 persons in about 150,000 US households</a:t>
            </a:r>
          </a:p>
          <a:p>
            <a:r>
              <a:rPr lang="en-US" dirty="0"/>
              <a:t>Non-fatal personal crimes, officially reported or not</a:t>
            </a:r>
          </a:p>
          <a:p>
            <a:endParaRPr lang="en-US" dirty="0"/>
          </a:p>
        </p:txBody>
      </p:sp>
    </p:spTree>
    <p:extLst>
      <p:ext uri="{BB962C8B-B14F-4D97-AF65-F5344CB8AC3E}">
        <p14:creationId xmlns:p14="http://schemas.microsoft.com/office/powerpoint/2010/main" val="345839398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0C13-28EF-34A0-1A2A-23168F070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427B9-0B8C-0448-B6D3-1354AABE46E2}"/>
              </a:ext>
            </a:extLst>
          </p:cNvPr>
          <p:cNvSpPr>
            <a:spLocks noGrp="1"/>
          </p:cNvSpPr>
          <p:nvPr>
            <p:ph type="title"/>
          </p:nvPr>
        </p:nvSpPr>
        <p:spPr>
          <a:xfrm>
            <a:off x="628650" y="273844"/>
            <a:ext cx="7886700" cy="1521705"/>
          </a:xfrm>
        </p:spPr>
        <p:txBody>
          <a:bodyPr>
            <a:normAutofit fontScale="90000"/>
          </a:bodyPr>
          <a:lstStyle/>
          <a:p>
            <a:r>
              <a:rPr lang="en-US" sz="2100" dirty="0"/>
              <a:t>Source:</a:t>
            </a:r>
            <a:br>
              <a:rPr lang="en-US" dirty="0"/>
            </a:br>
            <a:r>
              <a:rPr lang="en-US" sz="2700" dirty="0"/>
              <a:t>National Crime </a:t>
            </a:r>
            <a:br>
              <a:rPr lang="en-US" sz="2700" dirty="0"/>
            </a:br>
            <a:r>
              <a:rPr lang="en-US" sz="2700" dirty="0"/>
              <a:t>Victimization Survey</a:t>
            </a:r>
            <a:br>
              <a:rPr lang="en-US" sz="2700" dirty="0"/>
            </a:br>
            <a:r>
              <a:rPr lang="en-US" dirty="0"/>
              <a:t>Identity Theft Supplement</a:t>
            </a:r>
          </a:p>
        </p:txBody>
      </p:sp>
      <p:sp>
        <p:nvSpPr>
          <p:cNvPr id="7" name="Content Placeholder 6">
            <a:extLst>
              <a:ext uri="{FF2B5EF4-FFF2-40B4-BE49-F238E27FC236}">
                <a16:creationId xmlns:a16="http://schemas.microsoft.com/office/drawing/2014/main" id="{2BA613AA-261F-0FD8-52BF-4A47E6DA689B}"/>
              </a:ext>
            </a:extLst>
          </p:cNvPr>
          <p:cNvSpPr>
            <a:spLocks noGrp="1"/>
          </p:cNvSpPr>
          <p:nvPr>
            <p:ph idx="1"/>
          </p:nvPr>
        </p:nvSpPr>
        <p:spPr>
          <a:xfrm>
            <a:off x="628651" y="1795549"/>
            <a:ext cx="3943350" cy="2837174"/>
          </a:xfrm>
        </p:spPr>
        <p:txBody>
          <a:bodyPr/>
          <a:lstStyle/>
          <a:p>
            <a:r>
              <a:rPr lang="en-US" dirty="0" err="1"/>
              <a:t>Followup</a:t>
            </a:r>
            <a:r>
              <a:rPr lang="en-US" dirty="0"/>
              <a:t> questionnaire to NCVS</a:t>
            </a:r>
          </a:p>
          <a:p>
            <a:r>
              <a:rPr lang="en-US" dirty="0"/>
              <a:t>Done roughly every two years</a:t>
            </a:r>
          </a:p>
          <a:p>
            <a:pPr lvl="1"/>
            <a:r>
              <a:rPr lang="en-US" dirty="0"/>
              <a:t>Last done in 2021</a:t>
            </a:r>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263CF832-C64F-0D3B-E7A2-BF4B8595EF38}"/>
              </a:ext>
            </a:extLst>
          </p:cNvPr>
          <p:cNvPicPr>
            <a:picLocks noChangeAspect="1"/>
          </p:cNvPicPr>
          <p:nvPr/>
        </p:nvPicPr>
        <p:blipFill>
          <a:blip r:embed="rId2"/>
          <a:stretch>
            <a:fillRect/>
          </a:stretch>
        </p:blipFill>
        <p:spPr>
          <a:xfrm>
            <a:off x="4917558" y="0"/>
            <a:ext cx="4226442" cy="5143500"/>
          </a:xfrm>
          <a:prstGeom prst="rect">
            <a:avLst/>
          </a:prstGeom>
        </p:spPr>
      </p:pic>
    </p:spTree>
    <p:extLst>
      <p:ext uri="{BB962C8B-B14F-4D97-AF65-F5344CB8AC3E}">
        <p14:creationId xmlns:p14="http://schemas.microsoft.com/office/powerpoint/2010/main" val="908839430"/>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FC94E-7A37-356E-4BAB-0A7994FCC648}"/>
              </a:ext>
            </a:extLst>
          </p:cNvPr>
          <p:cNvSpPr>
            <a:spLocks noGrp="1"/>
          </p:cNvSpPr>
          <p:nvPr>
            <p:ph type="title"/>
          </p:nvPr>
        </p:nvSpPr>
        <p:spPr/>
        <p:txBody>
          <a:bodyPr/>
          <a:lstStyle/>
          <a:p>
            <a:r>
              <a:rPr lang="en-US" b="1" dirty="0"/>
              <a:t>Victims of Identity Theft, 2021</a:t>
            </a:r>
            <a:endParaRPr lang="en-US" dirty="0"/>
          </a:p>
        </p:txBody>
      </p:sp>
      <p:pic>
        <p:nvPicPr>
          <p:cNvPr id="5" name="Picture 4">
            <a:extLst>
              <a:ext uri="{FF2B5EF4-FFF2-40B4-BE49-F238E27FC236}">
                <a16:creationId xmlns:a16="http://schemas.microsoft.com/office/drawing/2014/main" id="{E04CCCB6-1A00-1CC9-7F46-1EB3296B94D2}"/>
              </a:ext>
            </a:extLst>
          </p:cNvPr>
          <p:cNvPicPr>
            <a:picLocks noChangeAspect="1"/>
          </p:cNvPicPr>
          <p:nvPr/>
        </p:nvPicPr>
        <p:blipFill>
          <a:blip r:embed="rId2"/>
          <a:stretch>
            <a:fillRect/>
          </a:stretch>
        </p:blipFill>
        <p:spPr>
          <a:xfrm>
            <a:off x="1714500" y="1407214"/>
            <a:ext cx="5829300" cy="3290992"/>
          </a:xfrm>
          <a:prstGeom prst="rect">
            <a:avLst/>
          </a:prstGeom>
        </p:spPr>
      </p:pic>
      <p:sp>
        <p:nvSpPr>
          <p:cNvPr id="2" name="Oval 1">
            <a:extLst>
              <a:ext uri="{FF2B5EF4-FFF2-40B4-BE49-F238E27FC236}">
                <a16:creationId xmlns:a16="http://schemas.microsoft.com/office/drawing/2014/main" id="{D3A995B7-BA36-A149-5D46-16E024F8830F}"/>
              </a:ext>
            </a:extLst>
          </p:cNvPr>
          <p:cNvSpPr/>
          <p:nvPr/>
        </p:nvSpPr>
        <p:spPr>
          <a:xfrm>
            <a:off x="6801040" y="2224179"/>
            <a:ext cx="832207" cy="606175"/>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CE2B9F-8C6D-83A6-A8C4-A5B3D469AE7D}"/>
              </a:ext>
            </a:extLst>
          </p:cNvPr>
          <p:cNvSpPr txBox="1"/>
          <p:nvPr/>
        </p:nvSpPr>
        <p:spPr>
          <a:xfrm>
            <a:off x="7145677" y="137286"/>
            <a:ext cx="1998323" cy="1200329"/>
          </a:xfrm>
          <a:prstGeom prst="rect">
            <a:avLst/>
          </a:prstGeom>
          <a:noFill/>
        </p:spPr>
        <p:txBody>
          <a:bodyPr wrap="square">
            <a:spAutoFit/>
          </a:bodyPr>
          <a:lstStyle/>
          <a:p>
            <a:r>
              <a:rPr lang="en-US" dirty="0"/>
              <a:t>Lower prevalence (but not the same methodology, questions)</a:t>
            </a:r>
          </a:p>
        </p:txBody>
      </p:sp>
      <p:cxnSp>
        <p:nvCxnSpPr>
          <p:cNvPr id="6" name="Straight Connector 5">
            <a:extLst>
              <a:ext uri="{FF2B5EF4-FFF2-40B4-BE49-F238E27FC236}">
                <a16:creationId xmlns:a16="http://schemas.microsoft.com/office/drawing/2014/main" id="{519D6628-4640-E19C-4FFD-32A07BBDC697}"/>
              </a:ext>
            </a:extLst>
          </p:cNvPr>
          <p:cNvCxnSpPr>
            <a:cxnSpLocks/>
          </p:cNvCxnSpPr>
          <p:nvPr/>
        </p:nvCxnSpPr>
        <p:spPr>
          <a:xfrm flipV="1">
            <a:off x="7345570" y="1337615"/>
            <a:ext cx="371564" cy="8660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874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5A45-726D-8701-09AA-9A5C45E24E12}"/>
              </a:ext>
            </a:extLst>
          </p:cNvPr>
          <p:cNvSpPr>
            <a:spLocks noGrp="1"/>
          </p:cNvSpPr>
          <p:nvPr>
            <p:ph type="title"/>
          </p:nvPr>
        </p:nvSpPr>
        <p:spPr/>
        <p:txBody>
          <a:bodyPr>
            <a:normAutofit fontScale="90000"/>
          </a:bodyPr>
          <a:lstStyle/>
          <a:p>
            <a:r>
              <a:rPr lang="en-US" dirty="0"/>
              <a:t>Comparing other </a:t>
            </a:r>
            <a:br>
              <a:rPr lang="en-US" dirty="0"/>
            </a:br>
            <a:r>
              <a:rPr lang="en-US" dirty="0"/>
              <a:t>data sources</a:t>
            </a:r>
          </a:p>
        </p:txBody>
      </p:sp>
      <p:pic>
        <p:nvPicPr>
          <p:cNvPr id="4" name="Picture 3">
            <a:extLst>
              <a:ext uri="{FF2B5EF4-FFF2-40B4-BE49-F238E27FC236}">
                <a16:creationId xmlns:a16="http://schemas.microsoft.com/office/drawing/2014/main" id="{5650C9D2-7615-1362-20C8-163EBA79693D}"/>
              </a:ext>
            </a:extLst>
          </p:cNvPr>
          <p:cNvPicPr>
            <a:picLocks noChangeAspect="1"/>
          </p:cNvPicPr>
          <p:nvPr/>
        </p:nvPicPr>
        <p:blipFill>
          <a:blip r:embed="rId2"/>
          <a:stretch>
            <a:fillRect/>
          </a:stretch>
        </p:blipFill>
        <p:spPr>
          <a:xfrm>
            <a:off x="3801439" y="380094"/>
            <a:ext cx="4469259" cy="4383312"/>
          </a:xfrm>
          <a:prstGeom prst="rect">
            <a:avLst/>
          </a:prstGeom>
        </p:spPr>
      </p:pic>
    </p:spTree>
    <p:extLst>
      <p:ext uri="{BB962C8B-B14F-4D97-AF65-F5344CB8AC3E}">
        <p14:creationId xmlns:p14="http://schemas.microsoft.com/office/powerpoint/2010/main" val="290619235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RQ2: Monetary Impact</a:t>
            </a:r>
          </a:p>
        </p:txBody>
      </p:sp>
      <p:pic>
        <p:nvPicPr>
          <p:cNvPr id="4" name="Picture 3">
            <a:extLst>
              <a:ext uri="{FF2B5EF4-FFF2-40B4-BE49-F238E27FC236}">
                <a16:creationId xmlns:a16="http://schemas.microsoft.com/office/drawing/2014/main" id="{FA86F7B0-3CB2-4FE1-C5AF-23FFD5EF8363}"/>
              </a:ext>
            </a:extLst>
          </p:cNvPr>
          <p:cNvPicPr>
            <a:picLocks noChangeAspect="1"/>
          </p:cNvPicPr>
          <p:nvPr/>
        </p:nvPicPr>
        <p:blipFill>
          <a:blip r:embed="rId3"/>
          <a:stretch>
            <a:fillRect/>
          </a:stretch>
        </p:blipFill>
        <p:spPr>
          <a:xfrm>
            <a:off x="1678442" y="1692949"/>
            <a:ext cx="5787115" cy="2514529"/>
          </a:xfrm>
          <a:prstGeom prst="rect">
            <a:avLst/>
          </a:prstGeom>
        </p:spPr>
      </p:pic>
      <p:sp>
        <p:nvSpPr>
          <p:cNvPr id="6" name="TextBox 5">
            <a:extLst>
              <a:ext uri="{FF2B5EF4-FFF2-40B4-BE49-F238E27FC236}">
                <a16:creationId xmlns:a16="http://schemas.microsoft.com/office/drawing/2014/main" id="{AF6947EB-5797-8FAA-6805-79010988F9C0}"/>
              </a:ext>
            </a:extLst>
          </p:cNvPr>
          <p:cNvSpPr txBox="1"/>
          <p:nvPr/>
        </p:nvSpPr>
        <p:spPr>
          <a:xfrm>
            <a:off x="4571999" y="1138951"/>
            <a:ext cx="2691829" cy="369332"/>
          </a:xfrm>
          <a:prstGeom prst="rect">
            <a:avLst/>
          </a:prstGeom>
          <a:noFill/>
        </p:spPr>
        <p:txBody>
          <a:bodyPr wrap="square">
            <a:spAutoFit/>
          </a:bodyPr>
          <a:lstStyle/>
          <a:p>
            <a:r>
              <a:rPr lang="en-US" dirty="0">
                <a:solidFill>
                  <a:srgbClr val="FFFF00"/>
                </a:solidFill>
              </a:rPr>
              <a:t>Median losses are modest</a:t>
            </a:r>
          </a:p>
        </p:txBody>
      </p:sp>
      <p:sp>
        <p:nvSpPr>
          <p:cNvPr id="8" name="TextBox 7">
            <a:extLst>
              <a:ext uri="{FF2B5EF4-FFF2-40B4-BE49-F238E27FC236}">
                <a16:creationId xmlns:a16="http://schemas.microsoft.com/office/drawing/2014/main" id="{0D286443-C3A1-B827-8539-0931204C32A0}"/>
              </a:ext>
            </a:extLst>
          </p:cNvPr>
          <p:cNvSpPr txBox="1"/>
          <p:nvPr/>
        </p:nvSpPr>
        <p:spPr>
          <a:xfrm>
            <a:off x="5191016" y="4447745"/>
            <a:ext cx="3508625" cy="369332"/>
          </a:xfrm>
          <a:prstGeom prst="rect">
            <a:avLst/>
          </a:prstGeom>
          <a:noFill/>
        </p:spPr>
        <p:txBody>
          <a:bodyPr wrap="square">
            <a:spAutoFit/>
          </a:bodyPr>
          <a:lstStyle/>
          <a:p>
            <a:r>
              <a:rPr lang="en-US" dirty="0">
                <a:solidFill>
                  <a:srgbClr val="FFC000"/>
                </a:solidFill>
              </a:rPr>
              <a:t>Distribution is heavily right-skewed </a:t>
            </a:r>
          </a:p>
        </p:txBody>
      </p:sp>
      <p:sp>
        <p:nvSpPr>
          <p:cNvPr id="11" name="Rectangle 10">
            <a:extLst>
              <a:ext uri="{FF2B5EF4-FFF2-40B4-BE49-F238E27FC236}">
                <a16:creationId xmlns:a16="http://schemas.microsoft.com/office/drawing/2014/main" id="{422C4CB7-29EE-F8DA-808E-DBCE5AB8D814}"/>
              </a:ext>
            </a:extLst>
          </p:cNvPr>
          <p:cNvSpPr/>
          <p:nvPr/>
        </p:nvSpPr>
        <p:spPr>
          <a:xfrm>
            <a:off x="5435030" y="2373390"/>
            <a:ext cx="616449" cy="1825344"/>
          </a:xfrm>
          <a:prstGeom prst="rect">
            <a:avLst/>
          </a:prstGeom>
          <a:solidFill>
            <a:srgbClr val="FFFF00">
              <a:alpha val="21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AE4B83-2DFF-6BBE-94B2-B76E7026ACCA}"/>
              </a:ext>
            </a:extLst>
          </p:cNvPr>
          <p:cNvSpPr/>
          <p:nvPr/>
        </p:nvSpPr>
        <p:spPr>
          <a:xfrm>
            <a:off x="6647379" y="2373390"/>
            <a:ext cx="616449" cy="1825344"/>
          </a:xfrm>
          <a:prstGeom prst="rect">
            <a:avLst/>
          </a:prstGeom>
          <a:solidFill>
            <a:schemeClr val="accent4">
              <a:alpha val="21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8FC4A-22CB-9914-7215-0D220990CF88}"/>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EE4F203C-E9F2-31A3-D86D-8D496C65A6DA}"/>
              </a:ext>
            </a:extLst>
          </p:cNvPr>
          <p:cNvSpPr/>
          <p:nvPr/>
        </p:nvSpPr>
        <p:spPr>
          <a:xfrm>
            <a:off x="713094" y="1394336"/>
            <a:ext cx="454110" cy="4501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0107B2B0-6865-CDD3-AD33-184804862C10}"/>
              </a:ext>
            </a:extLst>
          </p:cNvPr>
          <p:cNvSpPr>
            <a:spLocks noGrp="1"/>
          </p:cNvSpPr>
          <p:nvPr>
            <p:ph type="title"/>
          </p:nvPr>
        </p:nvSpPr>
        <p:spPr/>
        <p:txBody>
          <a:bodyPr/>
          <a:lstStyle/>
          <a:p>
            <a:r>
              <a:rPr lang="en-US" dirty="0"/>
              <a:t>What to measure?</a:t>
            </a:r>
          </a:p>
        </p:txBody>
      </p:sp>
      <p:sp>
        <p:nvSpPr>
          <p:cNvPr id="2" name="Oval 1">
            <a:extLst>
              <a:ext uri="{FF2B5EF4-FFF2-40B4-BE49-F238E27FC236}">
                <a16:creationId xmlns:a16="http://schemas.microsoft.com/office/drawing/2014/main" id="{64281347-74D2-1423-640A-2D76857FDCE2}"/>
              </a:ext>
            </a:extLst>
          </p:cNvPr>
          <p:cNvSpPr/>
          <p:nvPr/>
        </p:nvSpPr>
        <p:spPr>
          <a:xfrm>
            <a:off x="713094" y="2898147"/>
            <a:ext cx="454110" cy="450123"/>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3D26DDD2-46CB-9F56-3B1D-BBE5E6595F77}"/>
              </a:ext>
            </a:extLst>
          </p:cNvPr>
          <p:cNvSpPr/>
          <p:nvPr/>
        </p:nvSpPr>
        <p:spPr>
          <a:xfrm>
            <a:off x="1498783" y="2319437"/>
            <a:ext cx="1596109" cy="2812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672B18C9-73D4-67B5-6482-A5BD0D92F727}"/>
              </a:ext>
            </a:extLst>
          </p:cNvPr>
          <p:cNvSpPr txBox="1"/>
          <p:nvPr/>
        </p:nvSpPr>
        <p:spPr>
          <a:xfrm>
            <a:off x="1271728" y="2651003"/>
            <a:ext cx="4572000" cy="1477328"/>
          </a:xfrm>
          <a:prstGeom prst="rect">
            <a:avLst/>
          </a:prstGeom>
          <a:noFill/>
        </p:spPr>
        <p:txBody>
          <a:bodyPr wrap="square">
            <a:spAutoFit/>
          </a:bodyPr>
          <a:lstStyle/>
          <a:p>
            <a:r>
              <a:rPr lang="en-US" sz="1800" b="1" u="sng" dirty="0">
                <a:solidFill>
                  <a:schemeClr val="accent6"/>
                </a:solidFill>
              </a:rPr>
              <a:t>Intervention</a:t>
            </a:r>
            <a:endParaRPr lang="en-US" sz="1800" u="sng" dirty="0">
              <a:solidFill>
                <a:schemeClr val="accent6"/>
              </a:solidFill>
            </a:endParaRPr>
          </a:p>
          <a:p>
            <a:pPr marL="214313" indent="-214313">
              <a:buFont typeface="Arial" panose="020B0604020202020204" pitchFamily="34" charset="0"/>
              <a:buChar char="•"/>
            </a:pPr>
            <a:r>
              <a:rPr lang="en-US" sz="1800" dirty="0"/>
              <a:t>Engineering,</a:t>
            </a:r>
          </a:p>
          <a:p>
            <a:pPr marL="214313" indent="-214313">
              <a:buFont typeface="Arial" panose="020B0604020202020204" pitchFamily="34" charset="0"/>
              <a:buChar char="•"/>
            </a:pPr>
            <a:r>
              <a:rPr lang="en-US" sz="1800" dirty="0"/>
              <a:t>Operations,</a:t>
            </a:r>
          </a:p>
          <a:p>
            <a:pPr marL="214313" indent="-214313">
              <a:buFont typeface="Arial" panose="020B0604020202020204" pitchFamily="34" charset="0"/>
              <a:buChar char="•"/>
            </a:pPr>
            <a:r>
              <a:rPr lang="en-US" sz="1800" dirty="0"/>
              <a:t>Policy,</a:t>
            </a:r>
          </a:p>
          <a:p>
            <a:pPr marL="214313" indent="-214313">
              <a:buFont typeface="Arial" panose="020B0604020202020204" pitchFamily="34" charset="0"/>
              <a:buChar char="•"/>
            </a:pPr>
            <a:r>
              <a:rPr lang="en-US" sz="1800" dirty="0"/>
              <a:t>Education, …</a:t>
            </a:r>
          </a:p>
        </p:txBody>
      </p:sp>
      <p:sp>
        <p:nvSpPr>
          <p:cNvPr id="14" name="TextBox 13">
            <a:extLst>
              <a:ext uri="{FF2B5EF4-FFF2-40B4-BE49-F238E27FC236}">
                <a16:creationId xmlns:a16="http://schemas.microsoft.com/office/drawing/2014/main" id="{1EA6BF1A-7E02-F92C-DBC3-FF752B3EF342}"/>
              </a:ext>
            </a:extLst>
          </p:cNvPr>
          <p:cNvSpPr txBox="1"/>
          <p:nvPr/>
        </p:nvSpPr>
        <p:spPr>
          <a:xfrm>
            <a:off x="1271728" y="1173675"/>
            <a:ext cx="2377574" cy="1477328"/>
          </a:xfrm>
          <a:prstGeom prst="rect">
            <a:avLst/>
          </a:prstGeom>
          <a:noFill/>
        </p:spPr>
        <p:txBody>
          <a:bodyPr wrap="square" rtlCol="0">
            <a:spAutoFit/>
          </a:bodyPr>
          <a:lstStyle/>
          <a:p>
            <a:r>
              <a:rPr lang="en-US" b="1" u="sng" dirty="0">
                <a:solidFill>
                  <a:schemeClr val="accent2"/>
                </a:solidFill>
              </a:rPr>
              <a:t>Outcomes</a:t>
            </a:r>
            <a:endParaRPr lang="en-US" dirty="0">
              <a:solidFill>
                <a:schemeClr val="accent2"/>
              </a:solidFill>
            </a:endParaRPr>
          </a:p>
          <a:p>
            <a:pPr marL="214313" indent="-214313">
              <a:buFont typeface="Arial" panose="020B0604020202020204" pitchFamily="34" charset="0"/>
              <a:buChar char="•"/>
            </a:pPr>
            <a:r>
              <a:rPr lang="en-US" dirty="0"/>
              <a:t>Hosts compromised,</a:t>
            </a:r>
          </a:p>
          <a:p>
            <a:pPr marL="214313" indent="-214313">
              <a:buFont typeface="Arial" panose="020B0604020202020204" pitchFamily="34" charset="0"/>
              <a:buChar char="•"/>
            </a:pPr>
            <a:r>
              <a:rPr lang="en-US" dirty="0"/>
              <a:t>Vulnerabilities exploited, </a:t>
            </a:r>
          </a:p>
          <a:p>
            <a:pPr marL="214313" indent="-214313">
              <a:buFont typeface="Arial" panose="020B0604020202020204" pitchFamily="34" charset="0"/>
              <a:buChar char="•"/>
            </a:pPr>
            <a:r>
              <a:rPr lang="en-US" dirty="0"/>
              <a:t>Revenue lost, …</a:t>
            </a:r>
          </a:p>
        </p:txBody>
      </p:sp>
      <p:sp>
        <p:nvSpPr>
          <p:cNvPr id="15" name="Rectangle 14">
            <a:extLst>
              <a:ext uri="{FF2B5EF4-FFF2-40B4-BE49-F238E27FC236}">
                <a16:creationId xmlns:a16="http://schemas.microsoft.com/office/drawing/2014/main" id="{D1BD29A8-77D4-A4C6-3A6A-A6319E65A8AC}"/>
              </a:ext>
            </a:extLst>
          </p:cNvPr>
          <p:cNvSpPr/>
          <p:nvPr/>
        </p:nvSpPr>
        <p:spPr>
          <a:xfrm>
            <a:off x="1498783" y="3778180"/>
            <a:ext cx="1073595" cy="2759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F5E83CC7-2ECA-E1B3-2741-499B85B52401}"/>
              </a:ext>
            </a:extLst>
          </p:cNvPr>
          <p:cNvPicPr>
            <a:picLocks noChangeAspect="1"/>
          </p:cNvPicPr>
          <p:nvPr/>
        </p:nvPicPr>
        <p:blipFill>
          <a:blip r:embed="rId3"/>
          <a:stretch>
            <a:fillRect/>
          </a:stretch>
        </p:blipFill>
        <p:spPr>
          <a:xfrm>
            <a:off x="5035027" y="580266"/>
            <a:ext cx="3811902" cy="4563234"/>
          </a:xfrm>
          <a:prstGeom prst="rect">
            <a:avLst/>
          </a:prstGeom>
        </p:spPr>
      </p:pic>
    </p:spTree>
    <p:extLst>
      <p:ext uri="{BB962C8B-B14F-4D97-AF65-F5344CB8AC3E}">
        <p14:creationId xmlns:p14="http://schemas.microsoft.com/office/powerpoint/2010/main" val="1677108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RQ3: Demographic Inequities</a:t>
            </a:r>
          </a:p>
        </p:txBody>
      </p:sp>
      <p:sp>
        <p:nvSpPr>
          <p:cNvPr id="3" name="Content Placeholder 2"/>
          <p:cNvSpPr>
            <a:spLocks noGrp="1"/>
          </p:cNvSpPr>
          <p:nvPr>
            <p:ph idx="1"/>
          </p:nvPr>
        </p:nvSpPr>
        <p:spPr/>
        <p:txBody>
          <a:bodyPr/>
          <a:lstStyle/>
          <a:p>
            <a:pPr marL="0" lvl="0" indent="0">
              <a:buNone/>
            </a:pPr>
            <a:r>
              <a:rPr b="1" dirty="0"/>
              <a:t>Weighted logistic regression</a:t>
            </a:r>
            <a:r>
              <a:rPr dirty="0"/>
              <a:t> with demographic predictors: age, race/ethnicity, gender, income, education, internet skills</a:t>
            </a:r>
          </a:p>
          <a:p>
            <a:pPr marL="0" lvl="0" indent="0">
              <a:buNone/>
            </a:pPr>
            <a:r>
              <a:rPr dirty="0"/>
              <a:t>Key findings:</a:t>
            </a:r>
          </a:p>
          <a:p>
            <a:pPr lvl="0"/>
            <a:r>
              <a:rPr b="1" dirty="0"/>
              <a:t>No single “victim profile”</a:t>
            </a:r>
            <a:r>
              <a:rPr dirty="0"/>
              <a:t> across all crime types — patterns vary</a:t>
            </a:r>
          </a:p>
          <a:p>
            <a:pPr lvl="0"/>
            <a:r>
              <a:rPr b="1" dirty="0"/>
              <a:t>Internet skills</a:t>
            </a:r>
            <a:r>
              <a:rPr dirty="0"/>
              <a:t> matter: higher skill associated with different victimization patterns</a:t>
            </a:r>
          </a:p>
          <a:p>
            <a:pPr lvl="0"/>
            <a:r>
              <a:rPr dirty="0"/>
              <a:t>Some crimes show income/education associations, but direction isn’t always intuitive</a:t>
            </a:r>
          </a:p>
        </p:txBody>
      </p:sp>
      <p:sp>
        <p:nvSpPr>
          <p:cNvPr id="4" name="TextBox 3">
            <a:extLst>
              <a:ext uri="{FF2B5EF4-FFF2-40B4-BE49-F238E27FC236}">
                <a16:creationId xmlns:a16="http://schemas.microsoft.com/office/drawing/2014/main" id="{FCB1B30F-53C6-1A68-1F33-A2F66A998872}"/>
              </a:ext>
            </a:extLst>
          </p:cNvPr>
          <p:cNvSpPr txBox="1"/>
          <p:nvPr/>
        </p:nvSpPr>
        <p:spPr>
          <a:xfrm>
            <a:off x="6739847" y="505033"/>
            <a:ext cx="2100255" cy="369332"/>
          </a:xfrm>
          <a:prstGeom prst="rect">
            <a:avLst/>
          </a:prstGeom>
          <a:solidFill>
            <a:srgbClr val="FFFF00"/>
          </a:solidFill>
        </p:spPr>
        <p:txBody>
          <a:bodyPr wrap="none" rtlCol="0">
            <a:spAutoFit/>
          </a:bodyPr>
          <a:lstStyle/>
          <a:p>
            <a:r>
              <a:rPr lang="en-US" dirty="0">
                <a:solidFill>
                  <a:schemeClr val="bg1"/>
                </a:solidFill>
              </a:rPr>
              <a:t>Look ma! No LASSO!</a:t>
            </a:r>
          </a:p>
        </p:txBody>
      </p:sp>
      <p:cxnSp>
        <p:nvCxnSpPr>
          <p:cNvPr id="6" name="Straight Arrow Connector 5">
            <a:extLst>
              <a:ext uri="{FF2B5EF4-FFF2-40B4-BE49-F238E27FC236}">
                <a16:creationId xmlns:a16="http://schemas.microsoft.com/office/drawing/2014/main" id="{FE7623A9-6442-FF23-D31B-B8139E52C157}"/>
              </a:ext>
            </a:extLst>
          </p:cNvPr>
          <p:cNvCxnSpPr>
            <a:cxnSpLocks/>
          </p:cNvCxnSpPr>
          <p:nvPr/>
        </p:nvCxnSpPr>
        <p:spPr>
          <a:xfrm flipH="1">
            <a:off x="2856216" y="770930"/>
            <a:ext cx="3883631" cy="59828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E364FD-4AE1-34CE-C656-88E468BD26D4}"/>
              </a:ext>
            </a:extLst>
          </p:cNvPr>
          <p:cNvSpPr txBox="1"/>
          <p:nvPr/>
        </p:nvSpPr>
        <p:spPr>
          <a:xfrm>
            <a:off x="4083979" y="4448056"/>
            <a:ext cx="4572000" cy="369332"/>
          </a:xfrm>
          <a:prstGeom prst="rect">
            <a:avLst/>
          </a:prstGeom>
          <a:noFill/>
        </p:spPr>
        <p:txBody>
          <a:bodyPr wrap="square">
            <a:spAutoFit/>
          </a:bodyPr>
          <a:lstStyle/>
          <a:p>
            <a:pPr lvl="0"/>
            <a:r>
              <a:rPr lang="en-US" dirty="0"/>
              <a:t>All associations are </a:t>
            </a:r>
            <a:r>
              <a:rPr lang="en-US" b="1" dirty="0"/>
              <a:t>observational</a:t>
            </a:r>
            <a:r>
              <a:rPr lang="en-US" dirty="0"/>
              <a:t>, not causal!</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Limitations</a:t>
            </a:r>
          </a:p>
        </p:txBody>
      </p:sp>
      <p:sp>
        <p:nvSpPr>
          <p:cNvPr id="3" name="Content Placeholder 2"/>
          <p:cNvSpPr>
            <a:spLocks noGrp="1"/>
          </p:cNvSpPr>
          <p:nvPr>
            <p:ph idx="1"/>
          </p:nvPr>
        </p:nvSpPr>
        <p:spPr/>
        <p:txBody>
          <a:bodyPr/>
          <a:lstStyle/>
          <a:p>
            <a:pPr lvl="0"/>
            <a:r>
              <a:rPr b="1" dirty="0"/>
              <a:t>COVID-19 timing</a:t>
            </a:r>
            <a:r>
              <a:rPr dirty="0"/>
              <a:t> (July–September 2020) may have affected both cybercrime rates and survey participation</a:t>
            </a:r>
          </a:p>
          <a:p>
            <a:pPr lvl="0"/>
            <a:r>
              <a:rPr b="1" dirty="0"/>
              <a:t>English-only</a:t>
            </a:r>
            <a:r>
              <a:rPr dirty="0"/>
              <a:t> survey misses non-English-speaking populations</a:t>
            </a:r>
          </a:p>
          <a:p>
            <a:pPr lvl="0"/>
            <a:r>
              <a:rPr b="1" dirty="0"/>
              <a:t>Recall and recognition bias</a:t>
            </a:r>
            <a:r>
              <a:rPr dirty="0"/>
              <a:t> — victims may not accurately recall or identify experiences</a:t>
            </a:r>
          </a:p>
          <a:p>
            <a:pPr lvl="0"/>
            <a:r>
              <a:rPr b="1" dirty="0"/>
              <a:t>Cross-sectional</a:t>
            </a:r>
            <a:r>
              <a:rPr dirty="0"/>
              <a:t> — single snapshot, no ability to measure trends</a:t>
            </a:r>
          </a:p>
          <a:p>
            <a:pPr lvl="0"/>
            <a:r>
              <a:rPr b="1" dirty="0"/>
              <a:t>NSUM </a:t>
            </a:r>
            <a:r>
              <a:rPr lang="en-US" dirty="0"/>
              <a:t>(not covered) </a:t>
            </a:r>
            <a:r>
              <a:rPr b="1" dirty="0"/>
              <a:t>underperformed</a:t>
            </a:r>
            <a:r>
              <a:rPr dirty="0"/>
              <a:t> — barrier effects made it produce underestimates rather than the hoped-for improvement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dirty="0"/>
              <a:t>Some Takeaways</a:t>
            </a:r>
            <a:endParaRPr dirty="0"/>
          </a:p>
        </p:txBody>
      </p:sp>
      <p:sp>
        <p:nvSpPr>
          <p:cNvPr id="3" name="Content Placeholder 2"/>
          <p:cNvSpPr>
            <a:spLocks noGrp="1"/>
          </p:cNvSpPr>
          <p:nvPr>
            <p:ph idx="1"/>
          </p:nvPr>
        </p:nvSpPr>
        <p:spPr/>
        <p:txBody>
          <a:bodyPr>
            <a:normAutofit/>
          </a:bodyPr>
          <a:lstStyle/>
          <a:p>
            <a:pPr marL="342900" lvl="0" indent="-342900">
              <a:buAutoNum type="arabicPeriod"/>
            </a:pPr>
            <a:r>
              <a:rPr lang="en-US" b="1" dirty="0"/>
              <a:t>Cybercrime on individuals had modest effect </a:t>
            </a:r>
            <a:r>
              <a:rPr dirty="0"/>
              <a:t>— </a:t>
            </a:r>
            <a:r>
              <a:rPr lang="en-US" dirty="0"/>
              <a:t>Most crimes are rare, but some are common (credit card fraud), and in general cost users little</a:t>
            </a:r>
          </a:p>
          <a:p>
            <a:pPr marL="342900" lvl="1" indent="0">
              <a:buNone/>
            </a:pPr>
            <a:r>
              <a:rPr lang="en-US" dirty="0"/>
              <a:t>“a typical consumer stands to lose $22.90 (= $6.87 ÷0.3) and in the worst 90th percentile case a consumer stands to lose $111.87 annually”</a:t>
            </a:r>
            <a:endParaRPr dirty="0"/>
          </a:p>
          <a:p>
            <a:pPr marL="342900" lvl="0" indent="-342900">
              <a:buAutoNum type="arabicPeriod"/>
            </a:pPr>
            <a:r>
              <a:rPr lang="en-US" b="1" dirty="0"/>
              <a:t>Corporate estimates of crime seem much higher</a:t>
            </a:r>
            <a:r>
              <a:rPr dirty="0"/>
              <a:t> — </a:t>
            </a:r>
            <a:r>
              <a:rPr lang="en-US" dirty="0"/>
              <a:t>Gartner, McAfee, Norton, … </a:t>
            </a:r>
            <a:endParaRP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Backup: Network Scale-Up Method (NSUM)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NSUM: What It Is &amp; Why You’d Want It</a:t>
            </a:r>
          </a:p>
        </p:txBody>
      </p:sp>
      <p:sp>
        <p:nvSpPr>
          <p:cNvPr id="3" name="Content Placeholder 2"/>
          <p:cNvSpPr>
            <a:spLocks noGrp="1"/>
          </p:cNvSpPr>
          <p:nvPr>
            <p:ph idx="1"/>
          </p:nvPr>
        </p:nvSpPr>
        <p:spPr/>
        <p:txBody>
          <a:bodyPr>
            <a:normAutofit fontScale="92500" lnSpcReduction="10000"/>
          </a:bodyPr>
          <a:lstStyle/>
          <a:p>
            <a:pPr marL="0" lvl="0" indent="0">
              <a:buNone/>
            </a:pPr>
            <a:r>
              <a:rPr b="1" dirty="0"/>
              <a:t>Problem:</a:t>
            </a:r>
            <a:r>
              <a:rPr dirty="0"/>
              <a:t> Direct surveys only capture victimization the respondent </a:t>
            </a:r>
            <a:r>
              <a:rPr b="1" dirty="0"/>
              <a:t>recognizes and is willing to report</a:t>
            </a:r>
            <a:r>
              <a:rPr dirty="0"/>
              <a:t>.</a:t>
            </a:r>
          </a:p>
          <a:p>
            <a:pPr marL="0" lvl="0" indent="0">
              <a:buNone/>
            </a:pPr>
            <a:r>
              <a:rPr b="1" dirty="0"/>
              <a:t>NSUM idea:</a:t>
            </a:r>
            <a:r>
              <a:rPr dirty="0"/>
              <a:t> Ask people about </a:t>
            </a:r>
            <a:r>
              <a:rPr b="1" dirty="0"/>
              <a:t>people they know</a:t>
            </a:r>
            <a:r>
              <a:rPr dirty="0"/>
              <a:t> instead of themselves:</a:t>
            </a:r>
          </a:p>
          <a:p>
            <a:pPr marL="457200" lvl="0" indent="0">
              <a:buNone/>
            </a:pPr>
            <a:r>
              <a:rPr sz="2000" dirty="0"/>
              <a:t>“How many people do you know who experienced [cybercrime X]?”</a:t>
            </a:r>
          </a:p>
          <a:p>
            <a:pPr marL="0" lvl="0" indent="0">
              <a:buNone/>
            </a:pPr>
            <a:r>
              <a:rPr b="1" dirty="0"/>
              <a:t>Why this might help:</a:t>
            </a:r>
          </a:p>
          <a:p>
            <a:pPr lvl="0"/>
            <a:r>
              <a:rPr dirty="0"/>
              <a:t>Even if </a:t>
            </a:r>
            <a:r>
              <a:rPr i="1" dirty="0"/>
              <a:t>you</a:t>
            </a:r>
            <a:r>
              <a:rPr dirty="0"/>
              <a:t> wouldn’t report your own victimization, friends/family might mention theirs</a:t>
            </a:r>
          </a:p>
          <a:p>
            <a:pPr lvl="0"/>
            <a:r>
              <a:rPr dirty="0"/>
              <a:t>Aggregating across many respondents’ networks could capture hidden victimization</a:t>
            </a:r>
          </a:p>
          <a:p>
            <a:pPr lvl="0"/>
            <a:r>
              <a:rPr dirty="0"/>
              <a:t>Has worked in </a:t>
            </a:r>
            <a:r>
              <a:rPr b="1" dirty="0"/>
              <a:t>public health</a:t>
            </a:r>
            <a:r>
              <a:rPr dirty="0"/>
              <a:t> for estimating hard-to-count populations (IV drug users, sex workers)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How NSUM Works</a:t>
            </a:r>
          </a:p>
        </p:txBody>
      </p:sp>
      <p:sp>
        <p:nvSpPr>
          <p:cNvPr id="3" name="Content Placeholder 2"/>
          <p:cNvSpPr>
            <a:spLocks noGrp="1"/>
          </p:cNvSpPr>
          <p:nvPr>
            <p:ph idx="1"/>
          </p:nvPr>
        </p:nvSpPr>
        <p:spPr/>
        <p:txBody>
          <a:bodyPr>
            <a:normAutofit lnSpcReduction="10000"/>
          </a:bodyPr>
          <a:lstStyle/>
          <a:p>
            <a:pPr marL="342900" lvl="0" indent="-342900">
              <a:buAutoNum type="arabicPeriod"/>
            </a:pPr>
            <a:r>
              <a:rPr b="1"/>
              <a:t>Estimate each respondent’s network size</a:t>
            </a:r>
            <a:r>
              <a:t> — “How many people do you know named Emily? Walter? Ralph?” (12 calibration names with known population frequencies)</a:t>
            </a:r>
          </a:p>
          <a:p>
            <a:pPr marL="342900" lvl="0" indent="-342900">
              <a:buAutoNum type="arabicPeriod"/>
            </a:pPr>
            <a:r>
              <a:rPr b="1"/>
              <a:t>Ask about the target</a:t>
            </a:r>
            <a:r>
              <a:t> — “How many people do you know who experienced [crime X]?”</a:t>
            </a:r>
          </a:p>
          <a:p>
            <a:pPr marL="342900" lvl="0" indent="-342900">
              <a:buAutoNum type="arabicPeriod"/>
            </a:pPr>
            <a:r>
              <a:rPr b="1"/>
              <a:t>Basic estimate:</a:t>
            </a:r>
            <a:r>
              <a:t> Prevalence ≈ (reported crime contacts) / (total network size)</a:t>
            </a:r>
          </a:p>
          <a:p>
            <a:pPr marL="342900" lvl="0" indent="-342900">
              <a:buAutoNum type="arabicPeriod"/>
            </a:pPr>
            <a:r>
              <a:rPr b="1"/>
              <a:t>Correction factors</a:t>
            </a:r>
            <a:r>
              <a:t> (Generalized NSUM):</a:t>
            </a:r>
          </a:p>
          <a:p>
            <a:pPr lvl="1"/>
            <a:r>
              <a:rPr b="1"/>
              <a:t>Degree ratio:</a:t>
            </a:r>
            <a:r>
              <a:t> Do victims have larger/smaller networks?</a:t>
            </a:r>
          </a:p>
          <a:p>
            <a:pPr lvl="1"/>
            <a:r>
              <a:rPr b="1"/>
              <a:t>Visibility factor:</a:t>
            </a:r>
            <a:r>
              <a:t> What fraction of a victim’s network </a:t>
            </a:r>
            <a:r>
              <a:rPr i="1"/>
              <a:t>knows</a:t>
            </a:r>
            <a:r>
              <a:t> about the crime?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We Expected vs. What Happened</a:t>
            </a:r>
          </a:p>
        </p:txBody>
      </p:sp>
      <p:sp>
        <p:nvSpPr>
          <p:cNvPr id="4" name="Text Placeholder 3"/>
          <p:cNvSpPr>
            <a:spLocks noGrp="1"/>
          </p:cNvSpPr>
          <p:nvPr>
            <p:ph idx="1"/>
          </p:nvPr>
        </p:nvSpPr>
        <p:spPr/>
        <p:txBody>
          <a:bodyPr/>
          <a:lstStyle/>
          <a:p>
            <a:pPr marL="0" lvl="0" indent="0">
              <a:buNone/>
            </a:pPr>
            <a:r>
              <a:rPr b="1"/>
              <a:t>Expectation:</a:t>
            </a:r>
            <a:r>
              <a:t> NSUM estimates should be </a:t>
            </a:r>
            <a:r>
              <a:rPr b="1"/>
              <a:t>higher</a:t>
            </a:r>
            <a:r>
              <a:t> than direct self-reports (capturing hidden victims, like in public health).</a:t>
            </a:r>
          </a:p>
          <a:p>
            <a:pPr marL="0" lvl="0" indent="0">
              <a:buNone/>
            </a:pPr>
            <a:r>
              <a:rPr b="1"/>
              <a:t>Reality:</a:t>
            </a:r>
            <a:r>
              <a:t> NSUM estimates were </a:t>
            </a:r>
            <a:r>
              <a:rPr b="1"/>
              <a:t>lower</a:t>
            </a:r>
            <a:r>
              <a:t> in every crime category.</a:t>
            </a:r>
          </a:p>
        </p:txBody>
      </p:sp>
      <p:graphicFrame>
        <p:nvGraphicFramePr>
          <p:cNvPr id="7" name="Content Placeholder 5">
            <a:extLst>
              <a:ext uri="{FF2B5EF4-FFF2-40B4-BE49-F238E27FC236}">
                <a16:creationId xmlns:a16="http://schemas.microsoft.com/office/drawing/2014/main" id="{E46A1505-114F-F667-2C60-7CF92E699721}"/>
              </a:ext>
            </a:extLst>
          </p:cNvPr>
          <p:cNvGraphicFramePr>
            <a:graphicFrameLocks/>
          </p:cNvGraphicFramePr>
          <p:nvPr>
            <p:extLst>
              <p:ext uri="{D42A27DB-BD31-4B8C-83A1-F6EECF244321}">
                <p14:modId xmlns:p14="http://schemas.microsoft.com/office/powerpoint/2010/main" val="2009299981"/>
              </p:ext>
            </p:extLst>
          </p:nvPr>
        </p:nvGraphicFramePr>
        <p:xfrm>
          <a:off x="1807074" y="2661627"/>
          <a:ext cx="5529851" cy="1828800"/>
        </p:xfrm>
        <a:graphic>
          <a:graphicData uri="http://schemas.openxmlformats.org/drawingml/2006/table">
            <a:tbl>
              <a:tblPr firstRow="1" bandRow="1">
                <a:tableStyleId>{5C22544A-7EE6-4342-B048-85BDC9FD1C3A}</a:tableStyleId>
              </a:tblPr>
              <a:tblGrid>
                <a:gridCol w="2187367">
                  <a:extLst>
                    <a:ext uri="{9D8B030D-6E8A-4147-A177-3AD203B41FA5}">
                      <a16:colId xmlns:a16="http://schemas.microsoft.com/office/drawing/2014/main" val="20000"/>
                    </a:ext>
                  </a:extLst>
                </a:gridCol>
                <a:gridCol w="1636974">
                  <a:extLst>
                    <a:ext uri="{9D8B030D-6E8A-4147-A177-3AD203B41FA5}">
                      <a16:colId xmlns:a16="http://schemas.microsoft.com/office/drawing/2014/main" val="20001"/>
                    </a:ext>
                  </a:extLst>
                </a:gridCol>
                <a:gridCol w="1705510">
                  <a:extLst>
                    <a:ext uri="{9D8B030D-6E8A-4147-A177-3AD203B41FA5}">
                      <a16:colId xmlns:a16="http://schemas.microsoft.com/office/drawing/2014/main" val="20002"/>
                    </a:ext>
                  </a:extLst>
                </a:gridCol>
              </a:tblGrid>
              <a:tr h="0">
                <a:tc>
                  <a:txBody>
                    <a:bodyPr/>
                    <a:lstStyle/>
                    <a:p>
                      <a:pPr marL="0" lvl="0" indent="0">
                        <a:buNone/>
                      </a:pPr>
                      <a:r>
                        <a:rPr sz="1800" dirty="0"/>
                        <a:t>Crime Type</a:t>
                      </a:r>
                    </a:p>
                  </a:txBody>
                  <a:tcPr/>
                </a:tc>
                <a:tc>
                  <a:txBody>
                    <a:bodyPr/>
                    <a:lstStyle/>
                    <a:p>
                      <a:pPr marL="0" lvl="0" indent="0">
                        <a:buNone/>
                      </a:pPr>
                      <a:r>
                        <a:rPr sz="1800"/>
                        <a:t>Direct Estimate</a:t>
                      </a:r>
                    </a:p>
                  </a:txBody>
                  <a:tcPr/>
                </a:tc>
                <a:tc>
                  <a:txBody>
                    <a:bodyPr/>
                    <a:lstStyle/>
                    <a:p>
                      <a:pPr marL="0" lvl="0" indent="0">
                        <a:buNone/>
                      </a:pPr>
                      <a:r>
                        <a:rPr sz="1800"/>
                        <a:t>NSUM Estimate</a:t>
                      </a:r>
                    </a:p>
                  </a:txBody>
                  <a:tcPr/>
                </a:tc>
                <a:extLst>
                  <a:ext uri="{0D108BD9-81ED-4DB2-BD59-A6C34878D82A}">
                    <a16:rowId xmlns:a16="http://schemas.microsoft.com/office/drawing/2014/main" val="10000"/>
                  </a:ext>
                </a:extLst>
              </a:tr>
              <a:tr h="0">
                <a:tc>
                  <a:txBody>
                    <a:bodyPr/>
                    <a:lstStyle/>
                    <a:p>
                      <a:pPr marL="0" lvl="0" indent="0">
                        <a:buNone/>
                      </a:pPr>
                      <a:r>
                        <a:rPr sz="1800"/>
                        <a:t>Banking / Credit Card</a:t>
                      </a:r>
                    </a:p>
                  </a:txBody>
                  <a:tcPr/>
                </a:tc>
                <a:tc>
                  <a:txBody>
                    <a:bodyPr/>
                    <a:lstStyle/>
                    <a:p>
                      <a:pPr marL="0" lvl="0" indent="0">
                        <a:buNone/>
                      </a:pPr>
                      <a:r>
                        <a:rPr sz="1800"/>
                        <a:t>~12.1%</a:t>
                      </a:r>
                    </a:p>
                  </a:txBody>
                  <a:tcPr/>
                </a:tc>
                <a:tc>
                  <a:txBody>
                    <a:bodyPr/>
                    <a:lstStyle/>
                    <a:p>
                      <a:pPr marL="0" lvl="0" indent="0">
                        <a:buNone/>
                      </a:pPr>
                      <a:r>
                        <a:rPr sz="1800"/>
                        <a:t>~3.9%</a:t>
                      </a:r>
                    </a:p>
                  </a:txBody>
                  <a:tcPr/>
                </a:tc>
                <a:extLst>
                  <a:ext uri="{0D108BD9-81ED-4DB2-BD59-A6C34878D82A}">
                    <a16:rowId xmlns:a16="http://schemas.microsoft.com/office/drawing/2014/main" val="10001"/>
                  </a:ext>
                </a:extLst>
              </a:tr>
              <a:tr h="0">
                <a:tc>
                  <a:txBody>
                    <a:bodyPr/>
                    <a:lstStyle/>
                    <a:p>
                      <a:pPr marL="0" lvl="0" indent="0">
                        <a:buNone/>
                      </a:pPr>
                      <a:r>
                        <a:rPr sz="1800"/>
                        <a:t>Non-Delivery</a:t>
                      </a:r>
                    </a:p>
                  </a:txBody>
                  <a:tcPr/>
                </a:tc>
                <a:tc>
                  <a:txBody>
                    <a:bodyPr/>
                    <a:lstStyle/>
                    <a:p>
                      <a:pPr marL="0" lvl="0" indent="0">
                        <a:buNone/>
                      </a:pPr>
                      <a:r>
                        <a:rPr sz="1800"/>
                        <a:t>~3.2%</a:t>
                      </a:r>
                    </a:p>
                  </a:txBody>
                  <a:tcPr/>
                </a:tc>
                <a:tc>
                  <a:txBody>
                    <a:bodyPr/>
                    <a:lstStyle/>
                    <a:p>
                      <a:pPr marL="0" lvl="0" indent="0">
                        <a:buNone/>
                      </a:pPr>
                      <a:r>
                        <a:rPr sz="1800"/>
                        <a:t>~0.6%</a:t>
                      </a:r>
                    </a:p>
                  </a:txBody>
                  <a:tcPr/>
                </a:tc>
                <a:extLst>
                  <a:ext uri="{0D108BD9-81ED-4DB2-BD59-A6C34878D82A}">
                    <a16:rowId xmlns:a16="http://schemas.microsoft.com/office/drawing/2014/main" val="10002"/>
                  </a:ext>
                </a:extLst>
              </a:tr>
              <a:tr h="0">
                <a:tc>
                  <a:txBody>
                    <a:bodyPr/>
                    <a:lstStyle/>
                    <a:p>
                      <a:pPr marL="0" lvl="0" indent="0">
                        <a:buNone/>
                      </a:pPr>
                      <a:r>
                        <a:rPr sz="1800"/>
                        <a:t>Non-Payment</a:t>
                      </a:r>
                    </a:p>
                  </a:txBody>
                  <a:tcPr/>
                </a:tc>
                <a:tc>
                  <a:txBody>
                    <a:bodyPr/>
                    <a:lstStyle/>
                    <a:p>
                      <a:pPr marL="0" lvl="0" indent="0">
                        <a:buNone/>
                      </a:pPr>
                      <a:r>
                        <a:rPr sz="1800"/>
                        <a:t>~0.3%</a:t>
                      </a:r>
                    </a:p>
                  </a:txBody>
                  <a:tcPr/>
                </a:tc>
                <a:tc>
                  <a:txBody>
                    <a:bodyPr/>
                    <a:lstStyle/>
                    <a:p>
                      <a:pPr marL="0" lvl="0" indent="0">
                        <a:buNone/>
                      </a:pPr>
                      <a:r>
                        <a:rPr sz="1800"/>
                        <a:t>~0.02%</a:t>
                      </a:r>
                    </a:p>
                  </a:txBody>
                  <a:tcPr/>
                </a:tc>
                <a:extLst>
                  <a:ext uri="{0D108BD9-81ED-4DB2-BD59-A6C34878D82A}">
                    <a16:rowId xmlns:a16="http://schemas.microsoft.com/office/drawing/2014/main" val="10003"/>
                  </a:ext>
                </a:extLst>
              </a:tr>
              <a:tr h="0">
                <a:tc>
                  <a:txBody>
                    <a:bodyPr/>
                    <a:lstStyle/>
                    <a:p>
                      <a:pPr marL="0" lvl="0" indent="0">
                        <a:buNone/>
                      </a:pPr>
                      <a:r>
                        <a:rPr sz="1800"/>
                        <a:t>Extortion</a:t>
                      </a:r>
                    </a:p>
                  </a:txBody>
                  <a:tcPr/>
                </a:tc>
                <a:tc>
                  <a:txBody>
                    <a:bodyPr/>
                    <a:lstStyle/>
                    <a:p>
                      <a:pPr marL="0" lvl="0" indent="0">
                        <a:buNone/>
                      </a:pPr>
                      <a:r>
                        <a:rPr sz="1800"/>
                        <a:t>~0.1%</a:t>
                      </a:r>
                    </a:p>
                  </a:txBody>
                  <a:tcPr/>
                </a:tc>
                <a:tc>
                  <a:txBody>
                    <a:bodyPr/>
                    <a:lstStyle/>
                    <a:p>
                      <a:pPr marL="0" lvl="0" indent="0">
                        <a:buNone/>
                      </a:pPr>
                      <a:r>
                        <a:rPr sz="1800" dirty="0"/>
                        <a:t>~0.06%</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NSUM’s Failure Tells Us</a:t>
            </a:r>
          </a:p>
        </p:txBody>
      </p:sp>
      <p:sp>
        <p:nvSpPr>
          <p:cNvPr id="3" name="Content Placeholder 2"/>
          <p:cNvSpPr>
            <a:spLocks noGrp="1"/>
          </p:cNvSpPr>
          <p:nvPr>
            <p:ph idx="1"/>
          </p:nvPr>
        </p:nvSpPr>
        <p:spPr/>
        <p:txBody>
          <a:bodyPr>
            <a:normAutofit fontScale="92500" lnSpcReduction="10000"/>
          </a:bodyPr>
          <a:lstStyle/>
          <a:p>
            <a:pPr marL="0" lvl="0" indent="0">
              <a:buNone/>
            </a:pPr>
            <a:r>
              <a:rPr b="1"/>
              <a:t>NSUM is not a universal fix for under-reporting.</a:t>
            </a:r>
            <a:r>
              <a:t> It requires that network members </a:t>
            </a:r>
            <a:r>
              <a:rPr i="1"/>
              <a:t>know about</a:t>
            </a:r>
            <a:r>
              <a:t> each other’s status.</a:t>
            </a:r>
          </a:p>
          <a:p>
            <a:pPr marL="0" lvl="0" indent="0">
              <a:buNone/>
            </a:pPr>
            <a:r>
              <a:rPr b="1"/>
              <a:t>Why it works in public health:</a:t>
            </a:r>
            <a:r>
              <a:t> Being an IV drug user or sex worker is often known/observable to close contacts.</a:t>
            </a:r>
          </a:p>
          <a:p>
            <a:pPr marL="0" lvl="0" indent="0">
              <a:buNone/>
            </a:pPr>
            <a:r>
              <a:rPr b="1"/>
              <a:t>Why it fails for cybercrime:</a:t>
            </a:r>
            <a:r>
              <a:t> Victimization is private, brief, embarrassing — invisible even to close contacts.</a:t>
            </a:r>
          </a:p>
          <a:p>
            <a:pPr marL="0" lvl="0" indent="0">
              <a:buNone/>
            </a:pPr>
            <a:r>
              <a:rPr b="1"/>
              <a:t>The silver lining:</a:t>
            </a:r>
            <a:r>
              <a:t> This is itself a finding — cybercrime is a largely </a:t>
            </a:r>
            <a:r>
              <a:rPr i="1"/>
              <a:t>private</a:t>
            </a:r>
            <a:r>
              <a:t> experience, which means:</a:t>
            </a:r>
          </a:p>
          <a:p>
            <a:pPr lvl="0"/>
            <a:r>
              <a:t>Social support for victims may be lacking</a:t>
            </a:r>
          </a:p>
          <a:p>
            <a:pPr lvl="0"/>
            <a:r>
              <a:t>Community-based interventions face adoption challenges</a:t>
            </a:r>
          </a:p>
          <a:p>
            <a:pPr lvl="0"/>
            <a:r>
              <a:t>Future NSUM attempts could focus on closer contacts (family, close friends)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Two Papers, One Question: How Bad Is It?</a:t>
            </a:r>
          </a:p>
        </p:txBody>
      </p:sp>
      <p:sp>
        <p:nvSpPr>
          <p:cNvPr id="4" name="Content Placeholder 3">
            <a:extLst>
              <a:ext uri="{FF2B5EF4-FFF2-40B4-BE49-F238E27FC236}">
                <a16:creationId xmlns:a16="http://schemas.microsoft.com/office/drawing/2014/main" id="{EAB94F66-EAE3-E260-43B4-C988D55BD960}"/>
              </a:ext>
            </a:extLst>
          </p:cNvPr>
          <p:cNvSpPr>
            <a:spLocks noGrp="1"/>
          </p:cNvSpPr>
          <p:nvPr>
            <p:ph idx="1"/>
          </p:nvPr>
        </p:nvSpPr>
        <p:spPr>
          <a:xfrm>
            <a:off x="841863" y="3580184"/>
            <a:ext cx="7562398" cy="1062585"/>
          </a:xfrm>
        </p:spPr>
        <p:txBody>
          <a:bodyPr/>
          <a:lstStyle/>
          <a:p>
            <a:pPr marL="0" indent="0">
              <a:buNone/>
            </a:pPr>
            <a:r>
              <a:rPr lang="en-US" b="1" dirty="0"/>
              <a:t>Complementary:</a:t>
            </a:r>
            <a:r>
              <a:rPr lang="en-US" dirty="0"/>
              <a:t> Network monitoring sees what users can’t report; surveys capture the human experience that network data cannot.</a:t>
            </a:r>
          </a:p>
          <a:p>
            <a:endParaRPr lang="en-US" dirty="0"/>
          </a:p>
        </p:txBody>
      </p:sp>
      <p:graphicFrame>
        <p:nvGraphicFramePr>
          <p:cNvPr id="5" name="Content Placeholder 5">
            <a:extLst>
              <a:ext uri="{FF2B5EF4-FFF2-40B4-BE49-F238E27FC236}">
                <a16:creationId xmlns:a16="http://schemas.microsoft.com/office/drawing/2014/main" id="{6EB577B0-CE95-3B96-54F2-3A86C7288A3F}"/>
              </a:ext>
            </a:extLst>
          </p:cNvPr>
          <p:cNvGraphicFramePr>
            <a:graphicFrameLocks/>
          </p:cNvGraphicFramePr>
          <p:nvPr>
            <p:extLst>
              <p:ext uri="{D42A27DB-BD31-4B8C-83A1-F6EECF244321}">
                <p14:modId xmlns:p14="http://schemas.microsoft.com/office/powerpoint/2010/main" val="182076659"/>
              </p:ext>
            </p:extLst>
          </p:nvPr>
        </p:nvGraphicFramePr>
        <p:xfrm>
          <a:off x="979998" y="1473129"/>
          <a:ext cx="7184004" cy="1737360"/>
        </p:xfrm>
        <a:graphic>
          <a:graphicData uri="http://schemas.openxmlformats.org/drawingml/2006/table">
            <a:tbl>
              <a:tblPr firstRow="1" bandRow="1">
                <a:tableStyleId>{5C22544A-7EE6-4342-B048-85BDC9FD1C3A}</a:tableStyleId>
              </a:tblPr>
              <a:tblGrid>
                <a:gridCol w="1379551">
                  <a:extLst>
                    <a:ext uri="{9D8B030D-6E8A-4147-A177-3AD203B41FA5}">
                      <a16:colId xmlns:a16="http://schemas.microsoft.com/office/drawing/2014/main" val="20000"/>
                    </a:ext>
                  </a:extLst>
                </a:gridCol>
                <a:gridCol w="2846567">
                  <a:extLst>
                    <a:ext uri="{9D8B030D-6E8A-4147-A177-3AD203B41FA5}">
                      <a16:colId xmlns:a16="http://schemas.microsoft.com/office/drawing/2014/main" val="20001"/>
                    </a:ext>
                  </a:extLst>
                </a:gridCol>
                <a:gridCol w="2957886">
                  <a:extLst>
                    <a:ext uri="{9D8B030D-6E8A-4147-A177-3AD203B41FA5}">
                      <a16:colId xmlns:a16="http://schemas.microsoft.com/office/drawing/2014/main" val="20002"/>
                    </a:ext>
                  </a:extLst>
                </a:gridCol>
              </a:tblGrid>
              <a:tr h="0">
                <a:tc>
                  <a:txBody>
                    <a:bodyPr/>
                    <a:lstStyle/>
                    <a:p>
                      <a:endParaRPr sz="1800" dirty="0"/>
                    </a:p>
                  </a:txBody>
                  <a:tcPr/>
                </a:tc>
                <a:tc>
                  <a:txBody>
                    <a:bodyPr/>
                    <a:lstStyle/>
                    <a:p>
                      <a:pPr marL="0" lvl="0" indent="0">
                        <a:buNone/>
                      </a:pPr>
                      <a:r>
                        <a:rPr sz="1800" dirty="0"/>
                        <a:t>DeKoven et al.</a:t>
                      </a:r>
                    </a:p>
                  </a:txBody>
                  <a:tcPr/>
                </a:tc>
                <a:tc>
                  <a:txBody>
                    <a:bodyPr/>
                    <a:lstStyle/>
                    <a:p>
                      <a:pPr marL="0" lvl="0" indent="0">
                        <a:buNone/>
                      </a:pPr>
                      <a:r>
                        <a:rPr sz="1800"/>
                        <a:t>Breen et al.</a:t>
                      </a:r>
                    </a:p>
                  </a:txBody>
                  <a:tcPr/>
                </a:tc>
                <a:extLst>
                  <a:ext uri="{0D108BD9-81ED-4DB2-BD59-A6C34878D82A}">
                    <a16:rowId xmlns:a16="http://schemas.microsoft.com/office/drawing/2014/main" val="10000"/>
                  </a:ext>
                </a:extLst>
              </a:tr>
              <a:tr h="0">
                <a:tc>
                  <a:txBody>
                    <a:bodyPr/>
                    <a:lstStyle/>
                    <a:p>
                      <a:pPr marL="0" lvl="0" indent="0">
                        <a:buNone/>
                      </a:pPr>
                      <a:r>
                        <a:rPr sz="1800" b="1" dirty="0"/>
                        <a:t>Analogy</a:t>
                      </a:r>
                    </a:p>
                  </a:txBody>
                  <a:tcPr/>
                </a:tc>
                <a:tc>
                  <a:txBody>
                    <a:bodyPr/>
                    <a:lstStyle/>
                    <a:p>
                      <a:pPr marL="0" lvl="0" indent="0">
                        <a:buNone/>
                      </a:pPr>
                      <a:r>
                        <a:rPr sz="1800" dirty="0"/>
                        <a:t>“Does the medicine work?”</a:t>
                      </a:r>
                    </a:p>
                  </a:txBody>
                  <a:tcPr/>
                </a:tc>
                <a:tc>
                  <a:txBody>
                    <a:bodyPr/>
                    <a:lstStyle/>
                    <a:p>
                      <a:pPr marL="0" lvl="0" indent="0">
                        <a:buNone/>
                      </a:pPr>
                      <a:r>
                        <a:rPr sz="1800"/>
                        <a:t>“How sick are the patients?”</a:t>
                      </a:r>
                    </a:p>
                  </a:txBody>
                  <a:tcPr/>
                </a:tc>
                <a:extLst>
                  <a:ext uri="{0D108BD9-81ED-4DB2-BD59-A6C34878D82A}">
                    <a16:rowId xmlns:a16="http://schemas.microsoft.com/office/drawing/2014/main" val="10001"/>
                  </a:ext>
                </a:extLst>
              </a:tr>
              <a:tr h="0">
                <a:tc>
                  <a:txBody>
                    <a:bodyPr/>
                    <a:lstStyle/>
                    <a:p>
                      <a:pPr marL="0" lvl="0" indent="0">
                        <a:buNone/>
                      </a:pPr>
                      <a:r>
                        <a:rPr sz="1800" b="1"/>
                        <a:t>Measures</a:t>
                      </a:r>
                    </a:p>
                  </a:txBody>
                  <a:tcPr/>
                </a:tc>
                <a:tc>
                  <a:txBody>
                    <a:bodyPr/>
                    <a:lstStyle/>
                    <a:p>
                      <a:pPr marL="0" lvl="0" indent="0">
                        <a:buNone/>
                      </a:pPr>
                      <a:r>
                        <a:rPr sz="1800"/>
                        <a:t>Whether security practices reduce compromise</a:t>
                      </a:r>
                    </a:p>
                  </a:txBody>
                  <a:tcPr/>
                </a:tc>
                <a:tc>
                  <a:txBody>
                    <a:bodyPr/>
                    <a:lstStyle/>
                    <a:p>
                      <a:pPr marL="0" lvl="0" indent="0">
                        <a:buNone/>
                      </a:pPr>
                      <a:r>
                        <a:rPr sz="1800"/>
                        <a:t>Prevalence, cost, and demographics of cybercrime</a:t>
                      </a:r>
                    </a:p>
                  </a:txBody>
                  <a:tcPr/>
                </a:tc>
                <a:extLst>
                  <a:ext uri="{0D108BD9-81ED-4DB2-BD59-A6C34878D82A}">
                    <a16:rowId xmlns:a16="http://schemas.microsoft.com/office/drawing/2014/main" val="10002"/>
                  </a:ext>
                </a:extLst>
              </a:tr>
              <a:tr h="0">
                <a:tc>
                  <a:txBody>
                    <a:bodyPr/>
                    <a:lstStyle/>
                    <a:p>
                      <a:pPr marL="0" lvl="0" indent="0">
                        <a:buNone/>
                      </a:pPr>
                      <a:r>
                        <a:rPr sz="1800" b="1" dirty="0"/>
                        <a:t>Approach</a:t>
                      </a:r>
                    </a:p>
                  </a:txBody>
                  <a:tcPr/>
                </a:tc>
                <a:tc>
                  <a:txBody>
                    <a:bodyPr/>
                    <a:lstStyle/>
                    <a:p>
                      <a:pPr marL="0" lvl="0" indent="0">
                        <a:buNone/>
                      </a:pPr>
                      <a:r>
                        <a:rPr sz="1800" dirty="0"/>
                        <a:t>Passive network monitoring</a:t>
                      </a:r>
                    </a:p>
                  </a:txBody>
                  <a:tcPr/>
                </a:tc>
                <a:tc>
                  <a:txBody>
                    <a:bodyPr/>
                    <a:lstStyle/>
                    <a:p>
                      <a:pPr marL="0" lvl="0" indent="0">
                        <a:buNone/>
                      </a:pPr>
                      <a:r>
                        <a:rPr sz="1800" dirty="0"/>
                        <a:t>Probability-based survey</a:t>
                      </a:r>
                    </a:p>
                  </a:txBody>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E4D7F701-9055-CE99-DACA-42DFDD3C25D0}"/>
              </a:ext>
            </a:extLst>
          </p:cNvPr>
          <p:cNvSpPr/>
          <p:nvPr/>
        </p:nvSpPr>
        <p:spPr>
          <a:xfrm>
            <a:off x="5208998" y="1268016"/>
            <a:ext cx="3113069" cy="20710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Side-by-Side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600453"/>
              </p:ext>
            </p:extLst>
          </p:nvPr>
        </p:nvGraphicFramePr>
        <p:xfrm>
          <a:off x="457200" y="1268016"/>
          <a:ext cx="8229600" cy="3200400"/>
        </p:xfrm>
        <a:graphic>
          <a:graphicData uri="http://schemas.openxmlformats.org/drawingml/2006/table">
            <a:tbl>
              <a:tblPr firstRow="1" bandRow="1">
                <a:tableStyleId>{5C22544A-7EE6-4342-B048-85BDC9FD1C3A}</a:tableStyleId>
              </a:tblPr>
              <a:tblGrid>
                <a:gridCol w="2047461">
                  <a:extLst>
                    <a:ext uri="{9D8B030D-6E8A-4147-A177-3AD203B41FA5}">
                      <a16:colId xmlns:a16="http://schemas.microsoft.com/office/drawing/2014/main" val="20000"/>
                    </a:ext>
                  </a:extLst>
                </a:gridCol>
                <a:gridCol w="3236181">
                  <a:extLst>
                    <a:ext uri="{9D8B030D-6E8A-4147-A177-3AD203B41FA5}">
                      <a16:colId xmlns:a16="http://schemas.microsoft.com/office/drawing/2014/main" val="20001"/>
                    </a:ext>
                  </a:extLst>
                </a:gridCol>
                <a:gridCol w="2945958">
                  <a:extLst>
                    <a:ext uri="{9D8B030D-6E8A-4147-A177-3AD203B41FA5}">
                      <a16:colId xmlns:a16="http://schemas.microsoft.com/office/drawing/2014/main" val="20002"/>
                    </a:ext>
                  </a:extLst>
                </a:gridCol>
              </a:tblGrid>
              <a:tr h="0">
                <a:tc>
                  <a:txBody>
                    <a:bodyPr/>
                    <a:lstStyle/>
                    <a:p>
                      <a:pPr marL="0" lvl="0" indent="0">
                        <a:buNone/>
                      </a:pPr>
                      <a:r>
                        <a:rPr sz="1800"/>
                        <a:t>Dimension</a:t>
                      </a:r>
                    </a:p>
                  </a:txBody>
                  <a:tcPr/>
                </a:tc>
                <a:tc>
                  <a:txBody>
                    <a:bodyPr/>
                    <a:lstStyle/>
                    <a:p>
                      <a:pPr marL="0" lvl="0" indent="0">
                        <a:buNone/>
                      </a:pPr>
                      <a:r>
                        <a:rPr sz="1800"/>
                        <a:t>DeKoven et al. (IMC 2019)</a:t>
                      </a:r>
                    </a:p>
                  </a:txBody>
                  <a:tcPr/>
                </a:tc>
                <a:tc>
                  <a:txBody>
                    <a:bodyPr/>
                    <a:lstStyle/>
                    <a:p>
                      <a:pPr marL="0" lvl="0" indent="0">
                        <a:buNone/>
                      </a:pPr>
                      <a:r>
                        <a:rPr sz="1800"/>
                        <a:t>Breen et al. (CHI 2022)</a:t>
                      </a:r>
                    </a:p>
                  </a:txBody>
                  <a:tcPr/>
                </a:tc>
                <a:extLst>
                  <a:ext uri="{0D108BD9-81ED-4DB2-BD59-A6C34878D82A}">
                    <a16:rowId xmlns:a16="http://schemas.microsoft.com/office/drawing/2014/main" val="10000"/>
                  </a:ext>
                </a:extLst>
              </a:tr>
              <a:tr h="0">
                <a:tc>
                  <a:txBody>
                    <a:bodyPr/>
                    <a:lstStyle/>
                    <a:p>
                      <a:pPr marL="0" lvl="0" indent="0">
                        <a:buNone/>
                      </a:pPr>
                      <a:r>
                        <a:rPr sz="1800" b="1" dirty="0"/>
                        <a:t>What was done</a:t>
                      </a:r>
                    </a:p>
                  </a:txBody>
                  <a:tcPr/>
                </a:tc>
                <a:tc>
                  <a:txBody>
                    <a:bodyPr/>
                    <a:lstStyle/>
                    <a:p>
                      <a:pPr marL="0" lvl="0" indent="0">
                        <a:buNone/>
                      </a:pPr>
                      <a:r>
                        <a:rPr sz="1800"/>
                        <a:t>Monitored ~15K devices on a university network for 6 months</a:t>
                      </a:r>
                    </a:p>
                  </a:txBody>
                  <a:tcPr/>
                </a:tc>
                <a:tc>
                  <a:txBody>
                    <a:bodyPr/>
                    <a:lstStyle/>
                    <a:p>
                      <a:pPr marL="0" lvl="0" indent="0">
                        <a:buNone/>
                      </a:pPr>
                      <a:r>
                        <a:rPr sz="1800" dirty="0"/>
                        <a:t>Surveyed ~12K U.S. adults via probability panel</a:t>
                      </a:r>
                    </a:p>
                  </a:txBody>
                  <a:tcPr/>
                </a:tc>
                <a:extLst>
                  <a:ext uri="{0D108BD9-81ED-4DB2-BD59-A6C34878D82A}">
                    <a16:rowId xmlns:a16="http://schemas.microsoft.com/office/drawing/2014/main" val="10001"/>
                  </a:ext>
                </a:extLst>
              </a:tr>
              <a:tr h="0">
                <a:tc>
                  <a:txBody>
                    <a:bodyPr/>
                    <a:lstStyle/>
                    <a:p>
                      <a:pPr marL="0" lvl="0" indent="0">
                        <a:buNone/>
                      </a:pPr>
                      <a:r>
                        <a:rPr sz="1800" b="1" dirty="0"/>
                        <a:t>How analyzed</a:t>
                      </a:r>
                    </a:p>
                  </a:txBody>
                  <a:tcPr/>
                </a:tc>
                <a:tc>
                  <a:txBody>
                    <a:bodyPr/>
                    <a:lstStyle/>
                    <a:p>
                      <a:pPr marL="0" lvl="0" indent="0">
                        <a:buNone/>
                      </a:pPr>
                      <a:r>
                        <a:rPr sz="1800"/>
                        <a:t>Non-parametric tests, LASSO logistic regression</a:t>
                      </a:r>
                    </a:p>
                  </a:txBody>
                  <a:tcPr/>
                </a:tc>
                <a:tc>
                  <a:txBody>
                    <a:bodyPr/>
                    <a:lstStyle/>
                    <a:p>
                      <a:pPr marL="0" lvl="0" indent="0">
                        <a:buNone/>
                      </a:pPr>
                      <a:r>
                        <a:rPr sz="1800" dirty="0"/>
                        <a:t>Survey-weighted proportions, logistic regression, NSUM</a:t>
                      </a:r>
                    </a:p>
                  </a:txBody>
                  <a:tcPr/>
                </a:tc>
                <a:extLst>
                  <a:ext uri="{0D108BD9-81ED-4DB2-BD59-A6C34878D82A}">
                    <a16:rowId xmlns:a16="http://schemas.microsoft.com/office/drawing/2014/main" val="10002"/>
                  </a:ext>
                </a:extLst>
              </a:tr>
              <a:tr h="0">
                <a:tc>
                  <a:txBody>
                    <a:bodyPr/>
                    <a:lstStyle/>
                    <a:p>
                      <a:pPr marL="0" lvl="0" indent="0">
                        <a:buNone/>
                      </a:pPr>
                      <a:r>
                        <a:rPr sz="1800" b="1"/>
                        <a:t>What was learned</a:t>
                      </a:r>
                    </a:p>
                  </a:txBody>
                  <a:tcPr/>
                </a:tc>
                <a:tc>
                  <a:txBody>
                    <a:bodyPr/>
                    <a:lstStyle/>
                    <a:p>
                      <a:pPr marL="0" lvl="0" indent="0">
                        <a:buNone/>
                      </a:pPr>
                      <a:r>
                        <a:rPr sz="1800"/>
                        <a:t>Behavioral factors (web activity, gaming) predict compromise more than security tools</a:t>
                      </a:r>
                    </a:p>
                  </a:txBody>
                  <a:tcPr/>
                </a:tc>
                <a:tc>
                  <a:txBody>
                    <a:bodyPr/>
                    <a:lstStyle/>
                    <a:p>
                      <a:pPr marL="0" lvl="0" indent="0">
                        <a:buNone/>
                      </a:pPr>
                      <a:r>
                        <a:rPr sz="1800"/>
                        <a:t>Banking fraud ~12% annualized; most losses modest; rare crimes need large samples</a:t>
                      </a:r>
                    </a:p>
                  </a:txBody>
                  <a:tcPr/>
                </a:tc>
                <a:extLst>
                  <a:ext uri="{0D108BD9-81ED-4DB2-BD59-A6C34878D82A}">
                    <a16:rowId xmlns:a16="http://schemas.microsoft.com/office/drawing/2014/main" val="10003"/>
                  </a:ext>
                </a:extLst>
              </a:tr>
              <a:tr h="0">
                <a:tc>
                  <a:txBody>
                    <a:bodyPr/>
                    <a:lstStyle/>
                    <a:p>
                      <a:pPr marL="0" lvl="0" indent="0">
                        <a:buNone/>
                      </a:pPr>
                      <a:r>
                        <a:rPr sz="1800" b="1"/>
                        <a:t>Causal claims?</a:t>
                      </a:r>
                    </a:p>
                  </a:txBody>
                  <a:tcPr/>
                </a:tc>
                <a:tc>
                  <a:txBody>
                    <a:bodyPr/>
                    <a:lstStyle/>
                    <a:p>
                      <a:pPr marL="0" lvl="0" indent="0">
                        <a:buNone/>
                      </a:pPr>
                      <a:r>
                        <a:rPr sz="1800"/>
                        <a:t>No (observational)</a:t>
                      </a:r>
                    </a:p>
                  </a:txBody>
                  <a:tcPr/>
                </a:tc>
                <a:tc>
                  <a:txBody>
                    <a:bodyPr/>
                    <a:lstStyle/>
                    <a:p>
                      <a:pPr marL="0" lvl="0" indent="0">
                        <a:buNone/>
                      </a:pPr>
                      <a:r>
                        <a:rPr sz="1800" dirty="0"/>
                        <a:t>No (observational)</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2981CC-0E06-6605-C076-2196F2C4D80C}"/>
              </a:ext>
            </a:extLst>
          </p:cNvPr>
          <p:cNvPicPr>
            <a:picLocks noChangeAspect="1"/>
          </p:cNvPicPr>
          <p:nvPr/>
        </p:nvPicPr>
        <p:blipFill>
          <a:blip r:embed="rId2"/>
          <a:stretch>
            <a:fillRect/>
          </a:stretch>
        </p:blipFill>
        <p:spPr>
          <a:xfrm>
            <a:off x="2681953" y="432079"/>
            <a:ext cx="3780094" cy="4711421"/>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Research Questions and Security Outcomes</a:t>
            </a:r>
          </a:p>
        </p:txBody>
      </p:sp>
      <p:sp>
        <p:nvSpPr>
          <p:cNvPr id="3" name="Content Placeholder 2"/>
          <p:cNvSpPr>
            <a:spLocks noGrp="1"/>
          </p:cNvSpPr>
          <p:nvPr>
            <p:ph idx="1"/>
          </p:nvPr>
        </p:nvSpPr>
        <p:spPr/>
        <p:txBody>
          <a:bodyPr/>
          <a:lstStyle/>
          <a:p>
            <a:pPr marL="457200" lvl="0" indent="-457200">
              <a:buFont typeface="+mj-lt"/>
              <a:buAutoNum type="arabicPeriod"/>
            </a:pPr>
            <a:r>
              <a:rPr b="1" dirty="0">
                <a:solidFill>
                  <a:schemeClr val="accent1">
                    <a:lumMod val="20000"/>
                    <a:lumOff val="80000"/>
                  </a:schemeClr>
                </a:solidFill>
              </a:rPr>
              <a:t>Prevalence</a:t>
            </a:r>
            <a:r>
              <a:rPr b="1" dirty="0"/>
              <a:t>:</a:t>
            </a:r>
            <a:r>
              <a:rPr dirty="0"/>
              <a:t> To what extent are common security “best practices” actually adopted by real users?</a:t>
            </a:r>
            <a:br>
              <a:rPr lang="en-US" dirty="0"/>
            </a:br>
            <a:r>
              <a:rPr lang="en-US" sz="1200" dirty="0"/>
              <a:t>	</a:t>
            </a:r>
            <a:endParaRPr sz="1200" dirty="0"/>
          </a:p>
          <a:p>
            <a:pPr marL="457200" lvl="0" indent="-457200">
              <a:buFont typeface="+mj-lt"/>
              <a:buAutoNum type="arabicPeriod"/>
            </a:pPr>
            <a:r>
              <a:rPr b="1" dirty="0">
                <a:solidFill>
                  <a:schemeClr val="accent6">
                    <a:lumMod val="20000"/>
                    <a:lumOff val="80000"/>
                  </a:schemeClr>
                </a:solidFill>
              </a:rPr>
              <a:t>Efficacy</a:t>
            </a:r>
            <a:r>
              <a:rPr b="1" dirty="0"/>
              <a:t>:</a:t>
            </a:r>
            <a:r>
              <a:rPr dirty="0"/>
              <a:t> When adopted, do these practices actually reduce the likelihood of compromise?</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Why This Matters</a:t>
            </a:r>
          </a:p>
        </p:txBody>
      </p:sp>
      <p:sp>
        <p:nvSpPr>
          <p:cNvPr id="3" name="Content Placeholder 2"/>
          <p:cNvSpPr>
            <a:spLocks noGrp="1"/>
          </p:cNvSpPr>
          <p:nvPr>
            <p:ph idx="1"/>
          </p:nvPr>
        </p:nvSpPr>
        <p:spPr/>
        <p:txBody>
          <a:bodyPr/>
          <a:lstStyle/>
          <a:p>
            <a:pPr lvl="0"/>
            <a:r>
              <a:t>Security advice is </a:t>
            </a:r>
            <a:r>
              <a:rPr b="1"/>
              <a:t>complex, growing, and largely unvalidated</a:t>
            </a:r>
            <a:r>
              <a:t> (Herley’s critique)</a:t>
            </a:r>
          </a:p>
          <a:p>
            <a:pPr lvl="0"/>
            <a:r>
              <a:t>Reeder et al.: “152 Simple Steps to Stay Safe Online” — the absurdity of what we ask users to do</a:t>
            </a:r>
          </a:p>
          <a:p>
            <a:pPr lvl="0"/>
            <a:r>
              <a:t>Aspiration: </a:t>
            </a:r>
            <a:r>
              <a:rPr b="1"/>
              <a:t>evidence-based security</a:t>
            </a:r>
            <a:r>
              <a:t>, analogous to evidence-based medicine</a:t>
            </a:r>
          </a:p>
          <a:p>
            <a:pPr marL="1270000" lvl="0" indent="0">
              <a:buNone/>
            </a:pPr>
            <a:r>
              <a:rPr sz="2000"/>
              <a:t>Can we ground security advice in empirical data rather than folk wisdom?</a:t>
            </a:r>
          </a:p>
        </p:txBody>
      </p:sp>
    </p:spTree>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0D5DEC4-9620-104B-BE09-9FACBCD7BB53}" vid="{9604CF4B-C734-584F-A06E-FF624A359E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1328</TotalTime>
  <Words>6140</Words>
  <Application>Microsoft Macintosh PowerPoint</Application>
  <PresentationFormat>On-screen Show (16:9)</PresentationFormat>
  <Paragraphs>582</Paragraphs>
  <Slides>47</Slides>
  <Notes>36</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Courier</vt:lpstr>
      <vt:lpstr>Theme1</vt:lpstr>
      <vt:lpstr>Secure Systems Engineering and Management</vt:lpstr>
      <vt:lpstr>Evidence-based security</vt:lpstr>
      <vt:lpstr>What to measure?</vt:lpstr>
      <vt:lpstr>What to measure?</vt:lpstr>
      <vt:lpstr>Two Papers, One Question: How Bad Is It?</vt:lpstr>
      <vt:lpstr>Side-by-Side Overview</vt:lpstr>
      <vt:lpstr>PowerPoint Presentation</vt:lpstr>
      <vt:lpstr>Research Questions and Security Outcomes</vt:lpstr>
      <vt:lpstr>Why This Matters</vt:lpstr>
      <vt:lpstr>Measurement Setup</vt:lpstr>
      <vt:lpstr>Inferring Device Features from Traffic</vt:lpstr>
      <vt:lpstr>Inferring Device Features from Traffic</vt:lpstr>
      <vt:lpstr>Detecting Compromise</vt:lpstr>
      <vt:lpstr>Key Results: Individual Security Practices</vt:lpstr>
      <vt:lpstr>Statistical Methods Used</vt:lpstr>
      <vt:lpstr>Wilcoxon Signed-Rank Test</vt:lpstr>
      <vt:lpstr>Wilcoxon Signed-Rank Test</vt:lpstr>
      <vt:lpstr>Which features matter most when considered together?</vt:lpstr>
      <vt:lpstr>Feature Ranking: Greedy Deletion</vt:lpstr>
      <vt:lpstr>Why Not Multiple Linear Regression with AIC?</vt:lpstr>
      <vt:lpstr>Key Results from LASSO Analysis</vt:lpstr>
      <vt:lpstr>Broader Lessons from DeKoven et al.</vt:lpstr>
      <vt:lpstr>PowerPoint Presentation</vt:lpstr>
      <vt:lpstr>Four Research Questions</vt:lpstr>
      <vt:lpstr>Past Approaches and Their Problems</vt:lpstr>
      <vt:lpstr>Source: FBI Internet Crime  Complaint Center (IC3)</vt:lpstr>
      <vt:lpstr>Source Recruiting paid participants on-line</vt:lpstr>
      <vt:lpstr>Whole population Multistage (and probabilistic) sampling</vt:lpstr>
      <vt:lpstr>AmeriSpeak Panel</vt:lpstr>
      <vt:lpstr>Aside: Concern with response rate</vt:lpstr>
      <vt:lpstr>Two Samples, One Study</vt:lpstr>
      <vt:lpstr>Mapping Samples to Research Questions</vt:lpstr>
      <vt:lpstr>RQ1: Cybercrime Prevalence</vt:lpstr>
      <vt:lpstr>How Probability Sampling Changes Statistics</vt:lpstr>
      <vt:lpstr>Source: National Crime  Victimization Survey</vt:lpstr>
      <vt:lpstr>Source: National Crime  Victimization Survey Identity Theft Supplement</vt:lpstr>
      <vt:lpstr>Victims of Identity Theft, 2021</vt:lpstr>
      <vt:lpstr>Comparing other  data sources</vt:lpstr>
      <vt:lpstr>RQ2: Monetary Impact</vt:lpstr>
      <vt:lpstr>RQ3: Demographic Inequities</vt:lpstr>
      <vt:lpstr>Limitations</vt:lpstr>
      <vt:lpstr>Some Takeaways</vt:lpstr>
      <vt:lpstr>Backup: Network Scale-Up Method (NSUM)</vt:lpstr>
      <vt:lpstr>NSUM: What It Is &amp; Why You’d Want It</vt:lpstr>
      <vt:lpstr>How NSUM Works</vt:lpstr>
      <vt:lpstr>What We Expected vs. What Happened</vt:lpstr>
      <vt:lpstr>What NSUM’s Failure Tells Us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Cybercrime and Security Practices</dc:title>
  <dc:creator/>
  <cp:keywords/>
  <cp:lastModifiedBy>Hicks, Michael W</cp:lastModifiedBy>
  <cp:revision>45</cp:revision>
  <dcterms:created xsi:type="dcterms:W3CDTF">2026-02-16T20:50:14Z</dcterms:created>
  <dcterms:modified xsi:type="dcterms:W3CDTF">2026-02-17T19:04:42Z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title">
    <vt:lpwstr>DeKoven et al. (IMC 2019) &amp; Breen et al. (CHI 2022)</vt:lpwstr>
  </property>
</Properties>
</file>