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3"/>
  </p:notesMasterIdLst>
  <p:sldIdLst>
    <p:sldId id="2147469085" r:id="rId2"/>
    <p:sldId id="349" r:id="rId3"/>
    <p:sldId id="260" r:id="rId4"/>
    <p:sldId id="261" r:id="rId5"/>
    <p:sldId id="262" r:id="rId6"/>
    <p:sldId id="263" r:id="rId7"/>
    <p:sldId id="264" r:id="rId8"/>
    <p:sldId id="265" r:id="rId9"/>
    <p:sldId id="266" r:id="rId10"/>
    <p:sldId id="267" r:id="rId11"/>
    <p:sldId id="268" r:id="rId12"/>
    <p:sldId id="269" r:id="rId13"/>
    <p:sldId id="272" r:id="rId14"/>
    <p:sldId id="350" r:id="rId15"/>
    <p:sldId id="273" r:id="rId16"/>
    <p:sldId id="274" r:id="rId17"/>
    <p:sldId id="275" r:id="rId18"/>
    <p:sldId id="2147468968" r:id="rId19"/>
    <p:sldId id="276" r:id="rId20"/>
    <p:sldId id="351" r:id="rId21"/>
    <p:sldId id="280" r:id="rId22"/>
    <p:sldId id="364" r:id="rId23"/>
    <p:sldId id="356" r:id="rId24"/>
    <p:sldId id="258" r:id="rId25"/>
    <p:sldId id="365" r:id="rId26"/>
    <p:sldId id="366" r:id="rId27"/>
    <p:sldId id="367" r:id="rId28"/>
    <p:sldId id="421" r:id="rId29"/>
    <p:sldId id="2147469090" r:id="rId30"/>
    <p:sldId id="425" r:id="rId31"/>
    <p:sldId id="2147469086" r:id="rId32"/>
    <p:sldId id="428" r:id="rId33"/>
    <p:sldId id="429" r:id="rId34"/>
    <p:sldId id="430" r:id="rId35"/>
    <p:sldId id="427" r:id="rId36"/>
    <p:sldId id="2147469088" r:id="rId37"/>
    <p:sldId id="431" r:id="rId38"/>
    <p:sldId id="432" r:id="rId39"/>
    <p:sldId id="433" r:id="rId40"/>
    <p:sldId id="434" r:id="rId41"/>
    <p:sldId id="435" r:id="rId42"/>
    <p:sldId id="436" r:id="rId43"/>
    <p:sldId id="437" r:id="rId44"/>
    <p:sldId id="438" r:id="rId45"/>
    <p:sldId id="439" r:id="rId46"/>
    <p:sldId id="440" r:id="rId47"/>
    <p:sldId id="449" r:id="rId48"/>
    <p:sldId id="441" r:id="rId49"/>
    <p:sldId id="448" r:id="rId50"/>
    <p:sldId id="424" r:id="rId51"/>
    <p:sldId id="452" r:id="rId52"/>
    <p:sldId id="443" r:id="rId53"/>
    <p:sldId id="444" r:id="rId54"/>
    <p:sldId id="453" r:id="rId55"/>
    <p:sldId id="446" r:id="rId56"/>
    <p:sldId id="447" r:id="rId57"/>
    <p:sldId id="454" r:id="rId58"/>
    <p:sldId id="455" r:id="rId59"/>
    <p:sldId id="2147469089" r:id="rId60"/>
    <p:sldId id="451" r:id="rId61"/>
    <p:sldId id="450" r:id="rId6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34"/>
    <p:restoredTop sz="68571"/>
  </p:normalViewPr>
  <p:slideViewPr>
    <p:cSldViewPr snapToGrid="0">
      <p:cViewPr varScale="1">
        <p:scale>
          <a:sx n="42" d="100"/>
          <a:sy n="42" d="100"/>
        </p:scale>
        <p:origin x="624"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1143000" y="685800"/>
            <a:ext cx="4572000" cy="3429000"/>
          </a:xfrm>
          <a:prstGeom prst="rect">
            <a:avLst/>
          </a:prstGeom>
        </p:spPr>
        <p:txBody>
          <a:bodyPr/>
          <a:lstStyle/>
          <a:p>
            <a:endParaRPr/>
          </a:p>
        </p:txBody>
      </p:sp>
      <p:sp>
        <p:nvSpPr>
          <p:cNvPr id="126" name="Shape 12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25000"/>
      </a:lnSpc>
      <a:defRPr sz="3200">
        <a:latin typeface="Avenir"/>
        <a:ea typeface="Avenir"/>
        <a:cs typeface="Avenir"/>
        <a:sym typeface="Avenir Roman"/>
      </a:defRPr>
    </a:lvl1pPr>
    <a:lvl2pPr indent="228600" defTabSz="457200" latinLnBrk="0">
      <a:lnSpc>
        <a:spcPct val="125000"/>
      </a:lnSpc>
      <a:defRPr sz="3200">
        <a:latin typeface="Avenir"/>
        <a:ea typeface="Avenir"/>
        <a:cs typeface="Avenir"/>
        <a:sym typeface="Avenir Roman"/>
      </a:defRPr>
    </a:lvl2pPr>
    <a:lvl3pPr indent="457200" defTabSz="457200" latinLnBrk="0">
      <a:lnSpc>
        <a:spcPct val="125000"/>
      </a:lnSpc>
      <a:defRPr sz="3200">
        <a:latin typeface="Avenir"/>
        <a:ea typeface="Avenir"/>
        <a:cs typeface="Avenir"/>
        <a:sym typeface="Avenir Roman"/>
      </a:defRPr>
    </a:lvl3pPr>
    <a:lvl4pPr indent="685800" defTabSz="457200" latinLnBrk="0">
      <a:lnSpc>
        <a:spcPct val="125000"/>
      </a:lnSpc>
      <a:defRPr sz="3200">
        <a:latin typeface="Avenir"/>
        <a:ea typeface="Avenir"/>
        <a:cs typeface="Avenir"/>
        <a:sym typeface="Avenir Roman"/>
      </a:defRPr>
    </a:lvl4pPr>
    <a:lvl5pPr indent="914400" defTabSz="457200" latinLnBrk="0">
      <a:lnSpc>
        <a:spcPct val="125000"/>
      </a:lnSpc>
      <a:defRPr sz="3200">
        <a:latin typeface="Avenir"/>
        <a:ea typeface="Avenir"/>
        <a:cs typeface="Avenir"/>
        <a:sym typeface="Avenir Roman"/>
      </a:defRPr>
    </a:lvl5pPr>
    <a:lvl6pPr indent="1143000" defTabSz="457200" latinLnBrk="0">
      <a:lnSpc>
        <a:spcPct val="125000"/>
      </a:lnSpc>
      <a:defRPr sz="3200">
        <a:latin typeface="Avenir"/>
        <a:ea typeface="Avenir"/>
        <a:cs typeface="Avenir"/>
        <a:sym typeface="Avenir Roman"/>
      </a:defRPr>
    </a:lvl6pPr>
    <a:lvl7pPr indent="1371600" defTabSz="457200" latinLnBrk="0">
      <a:lnSpc>
        <a:spcPct val="125000"/>
      </a:lnSpc>
      <a:defRPr sz="3200">
        <a:latin typeface="Avenir"/>
        <a:ea typeface="Avenir"/>
        <a:cs typeface="Avenir"/>
        <a:sym typeface="Avenir Roman"/>
      </a:defRPr>
    </a:lvl7pPr>
    <a:lvl8pPr indent="1600200" defTabSz="457200" latinLnBrk="0">
      <a:lnSpc>
        <a:spcPct val="125000"/>
      </a:lnSpc>
      <a:defRPr sz="3200">
        <a:latin typeface="Avenir"/>
        <a:ea typeface="Avenir"/>
        <a:cs typeface="Avenir"/>
        <a:sym typeface="Avenir Roman"/>
      </a:defRPr>
    </a:lvl8pPr>
    <a:lvl9pPr indent="1828800" defTabSz="457200" latinLnBrk="0">
      <a:lnSpc>
        <a:spcPct val="125000"/>
      </a:lnSpc>
      <a:defRPr sz="3200">
        <a:latin typeface="Avenir"/>
        <a:ea typeface="Avenir"/>
        <a:cs typeface="Avenir"/>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ahoo.com/"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cwe.mitre.org/community/working_groups.html#rcm_wg"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buNone/>
            </a:pPr>
            <a:r>
              <a:rPr dirty="0"/>
              <a:t>Source: </a:t>
            </a:r>
            <a:r>
              <a:rPr dirty="0" err="1"/>
              <a:t>github.com</a:t>
            </a:r>
            <a:r>
              <a:rPr dirty="0"/>
              <a:t>/google/</a:t>
            </a:r>
            <a:r>
              <a:rPr dirty="0" err="1"/>
              <a:t>safevalues</a:t>
            </a:r>
            <a:r>
              <a:rPr dirty="0"/>
              <a:t> (TypeScript).</a:t>
            </a:r>
            <a:endParaRPr lang="en-US" dirty="0"/>
          </a:p>
          <a:p>
            <a:pPr marL="0" lvl="0" indent="0">
              <a:buNone/>
            </a:pPr>
            <a:r>
              <a:rPr lang="en-US" dirty="0"/>
              <a:t>https://</a:t>
            </a:r>
            <a:r>
              <a:rPr lang="en-US" dirty="0" err="1"/>
              <a:t>storage.googleapis.com</a:t>
            </a:r>
            <a:r>
              <a:rPr lang="en-US" dirty="0"/>
              <a:t>/gweb-research2023-media/</a:t>
            </a:r>
            <a:r>
              <a:rPr lang="en-US" dirty="0" err="1"/>
              <a:t>pubtools</a:t>
            </a:r>
            <a:r>
              <a:rPr lang="en-US" dirty="0"/>
              <a:t>/5955.pdf</a:t>
            </a:r>
            <a:endParaRPr dirty="0"/>
          </a:p>
        </p:txBody>
      </p:sp>
      <p:sp>
        <p:nvSpPr>
          <p:cNvPr id="4" name="Slide Number Placeholder 3"/>
          <p:cNvSpPr>
            <a:spLocks noGrp="1"/>
          </p:cNvSpPr>
          <p:nvPr>
            <p:ph type="sldNum" sz="quarter" idx="10"/>
          </p:nvPr>
        </p:nvSpPr>
        <p:spPr/>
        <p:txBody>
          <a:bodyPr/>
          <a:lstStyle/>
          <a:p>
            <a:fld id="{18BDFEC3-8487-43E8-A154-7C12CBC1FFF2}" type="slidenum">
              <a:rPr lang="en-US"/>
              <a:t>18</a:t>
            </a:fld>
            <a:endParaRPr lang="en-US"/>
          </a:p>
        </p:txBody>
      </p:sp>
    </p:spTree>
    <p:extLst>
      <p:ext uri="{BB962C8B-B14F-4D97-AF65-F5344CB8AC3E}">
        <p14:creationId xmlns:p14="http://schemas.microsoft.com/office/powerpoint/2010/main" val="2116590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0A581-1DC7-C165-89C5-E15BDCB5B5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0C3370-3313-5FB0-A359-9894D816758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0933524-D5C0-6C90-5069-CEE7E57C2317}"/>
              </a:ext>
            </a:extLst>
          </p:cNvPr>
          <p:cNvSpPr>
            <a:spLocks noGrp="1"/>
          </p:cNvSpPr>
          <p:nvPr>
            <p:ph type="body" idx="1"/>
          </p:nvPr>
        </p:nvSpPr>
        <p:spPr/>
        <p:txBody>
          <a:bodyPr/>
          <a:lstStyle/>
          <a:p>
            <a:pPr marL="0" lvl="0" indent="0">
              <a:buNone/>
            </a:pPr>
            <a:r>
              <a:t>The ACM Queue article “Memory Safety for Skeptics” calls this out directly as “anti-intellectual nonsense.” Decades of data show that error rates in complex systems are driven by system design, not by individual skill. The aviation analogy is apt: commercial aviation became safe not by hiring better pilots, but by redesigning cockpits, adding checklists, and building redundant systems.</a:t>
            </a:r>
          </a:p>
        </p:txBody>
      </p:sp>
      <p:sp>
        <p:nvSpPr>
          <p:cNvPr id="4" name="Slide Number Placeholder 3">
            <a:extLst>
              <a:ext uri="{FF2B5EF4-FFF2-40B4-BE49-F238E27FC236}">
                <a16:creationId xmlns:a16="http://schemas.microsoft.com/office/drawing/2014/main" id="{AD169DAD-48BC-D5A4-C1D9-440037193615}"/>
              </a:ext>
            </a:extLst>
          </p:cNvPr>
          <p:cNvSpPr>
            <a:spLocks noGrp="1"/>
          </p:cNvSpPr>
          <p:nvPr>
            <p:ph type="sldNum" sz="quarter" idx="10"/>
          </p:nvPr>
        </p:nvSpPr>
        <p:spPr/>
        <p:txBody>
          <a:bodyPr/>
          <a:lstStyle/>
          <a:p>
            <a:fld id="{18BDFEC3-8487-43E8-A154-7C12CBC1FFF2}" type="slidenum">
              <a:rPr lang="en-US"/>
              <a:t>36</a:t>
            </a:fld>
            <a:endParaRPr lang="en-US"/>
          </a:p>
        </p:txBody>
      </p:sp>
    </p:spTree>
    <p:extLst>
      <p:ext uri="{BB962C8B-B14F-4D97-AF65-F5344CB8AC3E}">
        <p14:creationId xmlns:p14="http://schemas.microsoft.com/office/powerpoint/2010/main" val="475154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buNone/>
            </a:pPr>
            <a:r>
              <a:t>This is Rust’s key innovation. Instead of detecting or preventing errors at runtime, or requiring expensive formal proofs, Rust encodes safety rules into the type system. The compiler rejects programs that could violate memory safety. Safe Rust programs cannot have use-after-free, double-free, or data races — these are compile errors, not runtime errors.</a:t>
            </a:r>
          </a:p>
        </p:txBody>
      </p:sp>
      <p:sp>
        <p:nvSpPr>
          <p:cNvPr id="4" name="Slide Number Placeholder 3"/>
          <p:cNvSpPr>
            <a:spLocks noGrp="1"/>
          </p:cNvSpPr>
          <p:nvPr>
            <p:ph type="sldNum" sz="quarter" idx="10"/>
          </p:nvPr>
        </p:nvSpPr>
        <p:spPr/>
        <p:txBody>
          <a:bodyPr/>
          <a:lstStyle/>
          <a:p>
            <a:fld id="{18BDFEC3-8487-43E8-A154-7C12CBC1FFF2}" type="slidenum">
              <a:rPr lang="en-US"/>
              <a:t>38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buNone/>
            </a:pPr>
            <a:r>
              <a:t>In C, the equivalent would be two pointers to the same heap allocation. If you free through one pointer and then use the other, you have a use-after-free. In Rust, after the move, s1 is no longer valid — the compiler enforces this.</a:t>
            </a:r>
          </a:p>
          <a:p>
            <a:pPr marL="0" lvl="0" indent="0">
              <a:buNone/>
            </a:pPr>
            <a:endParaRPr/>
          </a:p>
          <a:p>
            <a:pPr marL="0" lvl="0" indent="0">
              <a:buNone/>
            </a:pPr>
            <a:r>
              <a:t>This also prevents double-free: drop (Rust’s equivalent of free) is called exactly once, when the unique owner goes out of scope.</a:t>
            </a:r>
          </a:p>
          <a:p>
            <a:pPr marL="0" lvl="0" indent="0">
              <a:buNone/>
            </a:pPr>
            <a:endParaRPr/>
          </a:p>
          <a:p>
            <a:pPr marL="0" lvl="0" indent="0">
              <a:buNone/>
            </a:pPr>
            <a:r>
              <a:t>See: examples/ownership_move.rs</a:t>
            </a:r>
          </a:p>
        </p:txBody>
      </p:sp>
      <p:sp>
        <p:nvSpPr>
          <p:cNvPr id="4" name="Slide Number Placeholder 3"/>
          <p:cNvSpPr>
            <a:spLocks noGrp="1"/>
          </p:cNvSpPr>
          <p:nvPr>
            <p:ph type="sldNum" sz="quarter" idx="10"/>
          </p:nvPr>
        </p:nvSpPr>
        <p:spPr/>
        <p:txBody>
          <a:bodyPr/>
          <a:lstStyle/>
          <a:p>
            <a:fld id="{18BDFEC3-8487-43E8-A154-7C12CBC1FFF2}" type="slidenum">
              <a:rPr lang="en-US"/>
              <a:t>39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buNone/>
            </a:pPr>
            <a:r>
              <a:t>This is RAII (Resource Acquisition Is Initialization), a pattern borrowed from C++. But unlike C++, Rust’s ownership rules guarantee that the resource is freed exactly once. In C, you might forget to call free() (memory leak) or call it twice (double-free). Rust makes both impossible.</a:t>
            </a:r>
          </a:p>
          <a:p>
            <a:pPr marL="0" lvl="0" indent="0">
              <a:buNone/>
            </a:pPr>
            <a:endParaRPr/>
          </a:p>
          <a:p>
            <a:pPr marL="0" lvl="0" indent="0">
              <a:buNone/>
            </a:pPr>
            <a:r>
              <a:t>See: examples/ownership_drop.rs</a:t>
            </a:r>
          </a:p>
        </p:txBody>
      </p:sp>
      <p:sp>
        <p:nvSpPr>
          <p:cNvPr id="4" name="Slide Number Placeholder 3"/>
          <p:cNvSpPr>
            <a:spLocks noGrp="1"/>
          </p:cNvSpPr>
          <p:nvPr>
            <p:ph type="sldNum" sz="quarter" idx="10"/>
          </p:nvPr>
        </p:nvSpPr>
        <p:spPr/>
        <p:txBody>
          <a:bodyPr/>
          <a:lstStyle/>
          <a:p>
            <a:fld id="{18BDFEC3-8487-43E8-A154-7C12CBC1FFF2}" type="slidenum">
              <a:rPr lang="en-US"/>
              <a:t>40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buNone/>
            </a:pPr>
            <a:r>
              <a:t>This is the heart of Rust’s aliasing control. The rule prevents a whole class of bugs where one part of the code reads data while another part is modifying it. It also prevents data races in concurrent code.</a:t>
            </a:r>
          </a:p>
          <a:p>
            <a:pPr marL="0" lvl="0" indent="0">
              <a:buNone/>
            </a:pPr>
            <a:endParaRPr/>
          </a:p>
          <a:p>
            <a:pPr marL="0" lvl="0" indent="0">
              <a:buNone/>
            </a:pPr>
            <a:r>
              <a:t>The rule may seem restrictive, but it captures a fundamental truth: shared mutable state is the root cause of many bugs.</a:t>
            </a:r>
          </a:p>
        </p:txBody>
      </p:sp>
      <p:sp>
        <p:nvSpPr>
          <p:cNvPr id="4" name="Slide Number Placeholder 3"/>
          <p:cNvSpPr>
            <a:spLocks noGrp="1"/>
          </p:cNvSpPr>
          <p:nvPr>
            <p:ph type="sldNum" sz="quarter" idx="10"/>
          </p:nvPr>
        </p:nvSpPr>
        <p:spPr/>
        <p:txBody>
          <a:bodyPr/>
          <a:lstStyle/>
          <a:p>
            <a:fld id="{18BDFEC3-8487-43E8-A154-7C12CBC1FFF2}" type="slidenum">
              <a:rPr lang="en-US"/>
              <a:t>41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buNone/>
            </a:pPr>
            <a:r>
              <a:rPr dirty="0"/>
              <a:t>The borrow checker tracks when each reference is last used (its “lifetime”) and ensures the rules aren’t violated. Here, r1 and r2 are both immutable borrows — that’s fine. After they’re last used, the mutable borrow r3 is allowed.</a:t>
            </a:r>
          </a:p>
          <a:p>
            <a:pPr marL="0" lvl="0" indent="0">
              <a:buNone/>
            </a:pPr>
            <a:endParaRPr dirty="0"/>
          </a:p>
          <a:p>
            <a:pPr marL="0" lvl="0" indent="0">
              <a:buNone/>
            </a:pPr>
            <a:r>
              <a:rPr dirty="0"/>
              <a:t>See: examples/</a:t>
            </a:r>
            <a:r>
              <a:rPr dirty="0" err="1"/>
              <a:t>borrowing.rs</a:t>
            </a:r>
            <a:endParaRPr dirty="0"/>
          </a:p>
        </p:txBody>
      </p:sp>
      <p:sp>
        <p:nvSpPr>
          <p:cNvPr id="4" name="Slide Number Placeholder 3"/>
          <p:cNvSpPr>
            <a:spLocks noGrp="1"/>
          </p:cNvSpPr>
          <p:nvPr>
            <p:ph type="sldNum" sz="quarter" idx="10"/>
          </p:nvPr>
        </p:nvSpPr>
        <p:spPr/>
        <p:txBody>
          <a:bodyPr/>
          <a:lstStyle/>
          <a:p>
            <a:fld id="{18BDFEC3-8487-43E8-A154-7C12CBC1FFF2}" type="slidenum">
              <a:rPr lang="en-US"/>
              <a:t>42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buNone/>
            </a:pPr>
            <a:r>
              <a:t>In C++, modifying a container while iterating over it is undefined behavior — the iterator may be invalidated by a reallocation. This is a classic source of bugs. In Rust, the borrow checker prevents this at compile time: the for loop holds an immutable borrow of </a:t>
            </a:r>
            <a:r>
              <a:rPr>
                <a:latin typeface="Courier"/>
              </a:rPr>
              <a:t>numbers</a:t>
            </a:r>
            <a:r>
              <a:t>, so you cannot simultaneously take a mutable borrow to push.</a:t>
            </a:r>
          </a:p>
          <a:p>
            <a:pPr marL="0" lvl="0" indent="0">
              <a:buNone/>
            </a:pPr>
            <a:endParaRPr/>
          </a:p>
          <a:p>
            <a:pPr marL="0" lvl="0" indent="0">
              <a:buNone/>
            </a:pPr>
            <a:r>
              <a:t>See: examples/iterator_invalidation.rs</a:t>
            </a:r>
          </a:p>
        </p:txBody>
      </p:sp>
      <p:sp>
        <p:nvSpPr>
          <p:cNvPr id="4" name="Slide Number Placeholder 3"/>
          <p:cNvSpPr>
            <a:spLocks noGrp="1"/>
          </p:cNvSpPr>
          <p:nvPr>
            <p:ph type="sldNum" sz="quarter" idx="10"/>
          </p:nvPr>
        </p:nvSpPr>
        <p:spPr/>
        <p:txBody>
          <a:bodyPr/>
          <a:lstStyle/>
          <a:p>
            <a:fld id="{18BDFEC3-8487-43E8-A154-7C12CBC1FFF2}" type="slidenum">
              <a:rPr lang="en-US"/>
              <a:t>43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buNone/>
            </a:pPr>
            <a:r>
              <a:t>The borrow checker tracks the lifetime of every reference and ensures it doesn’t outlive the data it points to. Returning a reference to a local variable is a compile error — the reference’s lifetime would exceed the variable’s scope.</a:t>
            </a:r>
          </a:p>
          <a:p>
            <a:pPr marL="0" lvl="0" indent="0">
              <a:buNone/>
            </a:pPr>
            <a:endParaRPr/>
          </a:p>
          <a:p>
            <a:pPr marL="0" lvl="0" indent="0">
              <a:buNone/>
            </a:pPr>
            <a:r>
              <a:t>When lifetimes can’t be inferred, Rust requires explicit lifetime annotations (’a). This is a known ergonomics pain point, but it makes the safety guarantees explicit.</a:t>
            </a:r>
          </a:p>
          <a:p>
            <a:pPr marL="0" lvl="0" indent="0">
              <a:buNone/>
            </a:pPr>
            <a:endParaRPr/>
          </a:p>
          <a:p>
            <a:pPr marL="0" lvl="0" indent="0">
              <a:buNone/>
            </a:pPr>
            <a:r>
              <a:t>See: examples/lifetimes.rs</a:t>
            </a:r>
          </a:p>
        </p:txBody>
      </p:sp>
      <p:sp>
        <p:nvSpPr>
          <p:cNvPr id="4" name="Slide Number Placeholder 3"/>
          <p:cNvSpPr>
            <a:spLocks noGrp="1"/>
          </p:cNvSpPr>
          <p:nvPr>
            <p:ph type="sldNum" sz="quarter" idx="10"/>
          </p:nvPr>
        </p:nvSpPr>
        <p:spPr/>
        <p:txBody>
          <a:bodyPr/>
          <a:lstStyle/>
          <a:p>
            <a:fld id="{18BDFEC3-8487-43E8-A154-7C12CBC1FFF2}" type="slidenum">
              <a:rPr lang="en-US"/>
              <a:t>44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buNone/>
            </a:pPr>
            <a:r>
              <a:t>Unlike C, where an out-of-bounds access silently reads or writes arbitrary memory (leading to bugs like Heartbleed), Rust panics — a controlled crash, not undefined behavior. No secrets are leaked, no code is executed.</a:t>
            </a:r>
          </a:p>
          <a:p>
            <a:pPr marL="0" lvl="0" indent="0">
              <a:buNone/>
            </a:pPr>
            <a:endParaRPr/>
          </a:p>
          <a:p>
            <a:pPr marL="0" lvl="0" indent="0">
              <a:buNone/>
            </a:pPr>
            <a:r>
              <a:t>Where the compiler can prove bounds statically (e.g., iterators), the check is elided entirely — zero overhead. Where it can’t, the O(1) check is the cost of safety.</a:t>
            </a:r>
          </a:p>
          <a:p>
            <a:pPr marL="0" lvl="0" indent="0">
              <a:buNone/>
            </a:pPr>
            <a:endParaRPr/>
          </a:p>
          <a:p>
            <a:pPr marL="0" lvl="0" indent="0">
              <a:buNone/>
            </a:pPr>
            <a:r>
              <a:t>See: examples/bounds_checking.rs</a:t>
            </a:r>
          </a:p>
        </p:txBody>
      </p:sp>
      <p:sp>
        <p:nvSpPr>
          <p:cNvPr id="4" name="Slide Number Placeholder 3"/>
          <p:cNvSpPr>
            <a:spLocks noGrp="1"/>
          </p:cNvSpPr>
          <p:nvPr>
            <p:ph type="sldNum" sz="quarter" idx="10"/>
          </p:nvPr>
        </p:nvSpPr>
        <p:spPr/>
        <p:txBody>
          <a:bodyPr/>
          <a:lstStyle/>
          <a:p>
            <a:fld id="{18BDFEC3-8487-43E8-A154-7C12CBC1FFF2}" type="slidenum">
              <a:rPr lang="en-US"/>
              <a:t>45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buNone/>
            </a:pPr>
            <a:r>
              <a:t>Some correct programs can’t be expressed within safe Rust’s aliasing model. For example, split_at_mut returns two mutable references into the same slice — the borrow checker can’t verify they don’t overlap, even though the implementation guarantees it.</a:t>
            </a:r>
          </a:p>
          <a:p>
            <a:pPr marL="0" lvl="0" indent="0">
              <a:buNone/>
            </a:pPr>
            <a:endParaRPr/>
          </a:p>
          <a:p>
            <a:pPr marL="0" lvl="0" indent="0">
              <a:buNone/>
            </a:pPr>
            <a:r>
              <a:t>The principle: unsafe code should be isolated into small, well-audited modules that present a safe public interface. This is how Rust’s standard library is built.</a:t>
            </a:r>
          </a:p>
          <a:p>
            <a:pPr marL="0" lvl="0" indent="0">
              <a:buNone/>
            </a:pPr>
            <a:endParaRPr/>
          </a:p>
          <a:p>
            <a:pPr marL="0" lvl="0" indent="0">
              <a:buNone/>
            </a:pPr>
            <a:r>
              <a:t>Unsound unsafe blocks can introduce the same bugs Rust prevents. The Rust ecosystem has had real unsafe-related vulnerabilities. The unsafe boundary requires the same care as any security boundary.</a:t>
            </a:r>
          </a:p>
          <a:p>
            <a:pPr marL="0" lvl="0" indent="0">
              <a:buNone/>
            </a:pPr>
            <a:endParaRPr/>
          </a:p>
          <a:p>
            <a:pPr marL="0" lvl="0" indent="0">
              <a:buNone/>
            </a:pPr>
            <a:r>
              <a:t>See: examples/unsafe_example.rs</a:t>
            </a:r>
          </a:p>
        </p:txBody>
      </p:sp>
      <p:sp>
        <p:nvSpPr>
          <p:cNvPr id="4" name="Slide Number Placeholder 3"/>
          <p:cNvSpPr>
            <a:spLocks noGrp="1"/>
          </p:cNvSpPr>
          <p:nvPr>
            <p:ph type="sldNum" sz="quarter" idx="10"/>
          </p:nvPr>
        </p:nvSpPr>
        <p:spPr/>
        <p:txBody>
          <a:bodyPr/>
          <a:lstStyle/>
          <a:p>
            <a:fld id="{18BDFEC3-8487-43E8-A154-7C12CBC1FFF2}" type="slidenum">
              <a:rPr lang="en-US"/>
              <a:t>46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C3500-2DF3-9049-6FF0-123FCB77F3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E5A917-DF73-3ED0-EF4C-55FFCEE61C9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574C7C5-BD45-7D8A-9166-3CD32B905F5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0F23A2E-6D70-696E-955F-3EC7E0AE6891}"/>
              </a:ext>
            </a:extLst>
          </p:cNvPr>
          <p:cNvSpPr>
            <a:spLocks noGrp="1"/>
          </p:cNvSpPr>
          <p:nvPr>
            <p:ph type="sldNum" sz="quarter" idx="5"/>
          </p:nvPr>
        </p:nvSpPr>
        <p:spPr/>
        <p:txBody>
          <a:bodyPr/>
          <a:lstStyle/>
          <a:p>
            <a:fld id="{C123C96B-2B3F-7242-90A1-56E5F222F20D}" type="slidenum">
              <a:rPr lang="en-US" smtClean="0"/>
              <a:t>22</a:t>
            </a:fld>
            <a:endParaRPr lang="en-US"/>
          </a:p>
        </p:txBody>
      </p:sp>
    </p:spTree>
    <p:extLst>
      <p:ext uri="{BB962C8B-B14F-4D97-AF65-F5344CB8AC3E}">
        <p14:creationId xmlns:p14="http://schemas.microsoft.com/office/powerpoint/2010/main" val="36115363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7CA9E-B605-1293-A834-381B1E8334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6BEB73-E80A-44F1-6E21-0F9DDE30550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FC2D948C-D2C2-7D7C-0250-77ED9BF1DA26}"/>
              </a:ext>
            </a:extLst>
          </p:cNvPr>
          <p:cNvSpPr>
            <a:spLocks noGrp="1"/>
          </p:cNvSpPr>
          <p:nvPr>
            <p:ph type="body" idx="1"/>
          </p:nvPr>
        </p:nvSpPr>
        <p:spPr/>
        <p:txBody>
          <a:bodyPr/>
          <a:lstStyle/>
          <a:p>
            <a:pPr marL="0" lvl="0" indent="0">
              <a:buNone/>
            </a:pPr>
            <a:r>
              <a:t>Some correct programs can’t be expressed within safe Rust’s aliasing model. For example, split_at_mut returns two mutable references into the same slice — the borrow checker can’t verify they don’t overlap, even though the implementation guarantees it.</a:t>
            </a:r>
          </a:p>
          <a:p>
            <a:pPr marL="0" lvl="0" indent="0">
              <a:buNone/>
            </a:pPr>
            <a:endParaRPr/>
          </a:p>
          <a:p>
            <a:pPr marL="0" lvl="0" indent="0">
              <a:buNone/>
            </a:pPr>
            <a:r>
              <a:t>The principle: unsafe code should be isolated into small, well-audited modules that present a safe public interface. This is how Rust’s standard library is built.</a:t>
            </a:r>
          </a:p>
          <a:p>
            <a:pPr marL="0" lvl="0" indent="0">
              <a:buNone/>
            </a:pPr>
            <a:endParaRPr/>
          </a:p>
          <a:p>
            <a:pPr marL="0" lvl="0" indent="0">
              <a:buNone/>
            </a:pPr>
            <a:r>
              <a:t>Unsound unsafe blocks can introduce the same bugs Rust prevents. The Rust ecosystem has had real unsafe-related vulnerabilities. The unsafe boundary requires the same care as any security boundary.</a:t>
            </a:r>
          </a:p>
          <a:p>
            <a:pPr marL="0" lvl="0" indent="0">
              <a:buNone/>
            </a:pPr>
            <a:endParaRPr/>
          </a:p>
          <a:p>
            <a:pPr marL="0" lvl="0" indent="0">
              <a:buNone/>
            </a:pPr>
            <a:r>
              <a:t>See: examples/unsafe_example.rs</a:t>
            </a:r>
          </a:p>
        </p:txBody>
      </p:sp>
      <p:sp>
        <p:nvSpPr>
          <p:cNvPr id="4" name="Slide Number Placeholder 3">
            <a:extLst>
              <a:ext uri="{FF2B5EF4-FFF2-40B4-BE49-F238E27FC236}">
                <a16:creationId xmlns:a16="http://schemas.microsoft.com/office/drawing/2014/main" id="{C6C521FA-E639-6D7E-76D2-AB65DE26D691}"/>
              </a:ext>
            </a:extLst>
          </p:cNvPr>
          <p:cNvSpPr>
            <a:spLocks noGrp="1"/>
          </p:cNvSpPr>
          <p:nvPr>
            <p:ph type="sldNum" sz="quarter" idx="10"/>
          </p:nvPr>
        </p:nvSpPr>
        <p:spPr/>
        <p:txBody>
          <a:bodyPr/>
          <a:lstStyle/>
          <a:p>
            <a:fld id="{18BDFEC3-8487-43E8-A154-7C12CBC1FFF2}" type="slidenum">
              <a:rPr lang="en-US"/>
              <a:t>47</a:t>
            </a:fld>
            <a:endParaRPr lang="en-US"/>
          </a:p>
        </p:txBody>
      </p:sp>
    </p:spTree>
    <p:extLst>
      <p:ext uri="{BB962C8B-B14F-4D97-AF65-F5344CB8AC3E}">
        <p14:creationId xmlns:p14="http://schemas.microsoft.com/office/powerpoint/2010/main" val="12683429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buNone/>
            </a:pPr>
            <a:r>
              <a:t>Rust has addressed each of the major objections that prevented earlier memory-safe languages from being adopted for systems programming. It’s not perfect — the learning curve is real, and unsafe code is sometimes necessary — but it represents a qualitative shift in what’s possible.</a:t>
            </a:r>
          </a:p>
        </p:txBody>
      </p:sp>
      <p:sp>
        <p:nvSpPr>
          <p:cNvPr id="4" name="Slide Number Placeholder 3"/>
          <p:cNvSpPr>
            <a:spLocks noGrp="1"/>
          </p:cNvSpPr>
          <p:nvPr>
            <p:ph type="sldNum" sz="quarter" idx="10"/>
          </p:nvPr>
        </p:nvSpPr>
        <p:spPr/>
        <p:txBody>
          <a:bodyPr/>
          <a:lstStyle/>
          <a:p>
            <a:fld id="{18BDFEC3-8487-43E8-A154-7C12CBC1FFF2}" type="slidenum">
              <a:rPr lang="en-US"/>
              <a:t>48</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buNone/>
            </a:pPr>
            <a:r>
              <a:t>Each generation is better than the last, but only the fourth breaks the cycle. Generations 1-3 are all forms of ongoing cost: you must keep patching, keep tuning mitigations, keep fuzzing — forever. Generation 4 eliminates the class of bugs at the source.</a:t>
            </a:r>
          </a:p>
          <a:p>
            <a:pPr marL="0" lvl="0" indent="0">
              <a:buNone/>
            </a:pPr>
            <a:endParaRPr/>
          </a:p>
          <a:p>
            <a:pPr marL="0" lvl="0" indent="0">
              <a:buNone/>
            </a:pPr>
            <a:r>
              <a:t>Source: Jeff Vander Stoep and Alex Rebert, “Eliminating Memory Safety Vulnerabilities at the Source,” Google Online Security Blog, September 25, 2024. This post also presented the Android data showing memory safety CVEs dropping from 76% to 24%.</a:t>
            </a:r>
          </a:p>
          <a:p>
            <a:pPr marL="0" lvl="0" indent="0">
              <a:buNone/>
            </a:pPr>
            <a:endParaRPr/>
          </a:p>
          <a:p>
            <a:pPr marL="0" lvl="0" indent="0">
              <a:buNone/>
            </a:pPr>
            <a:r>
              <a:t>Key insight from Google’s Android data (we’ll see this in Section 6): the highest-leverage strategy is not to find and fix bugs but to stop introducing new ones.</a:t>
            </a:r>
          </a:p>
        </p:txBody>
      </p:sp>
      <p:sp>
        <p:nvSpPr>
          <p:cNvPr id="4" name="Slide Number Placeholder 3"/>
          <p:cNvSpPr>
            <a:spLocks noGrp="1"/>
          </p:cNvSpPr>
          <p:nvPr>
            <p:ph type="sldNum" sz="quarter" idx="10"/>
          </p:nvPr>
        </p:nvSpPr>
        <p:spPr/>
        <p:txBody>
          <a:bodyPr/>
          <a:lstStyle/>
          <a:p>
            <a:fld id="{18BDFEC3-8487-43E8-A154-7C12CBC1FFF2}" type="slidenum">
              <a:rPr lang="en-US"/>
              <a:t>50</a:t>
            </a:fld>
            <a:endParaRPr lang="en-US"/>
          </a:p>
        </p:txBody>
      </p:sp>
    </p:spTree>
    <p:extLst>
      <p:ext uri="{BB962C8B-B14F-4D97-AF65-F5344CB8AC3E}">
        <p14:creationId xmlns:p14="http://schemas.microsoft.com/office/powerpoint/2010/main" val="14775006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r>
              <a:rPr lang="en-US" b="1" dirty="0"/>
              <a:t>2022-2024:</a:t>
            </a:r>
            <a:r>
              <a:rPr lang="en-US" dirty="0"/>
              <a:t> CISA, NSA, Five Eyes — called for </a:t>
            </a:r>
            <a:r>
              <a:rPr lang="en-US" b="1" dirty="0"/>
              <a:t>Memory Safe Roadmaps</a:t>
            </a:r>
          </a:p>
          <a:p>
            <a:pPr lvl="0"/>
            <a:r>
              <a:rPr lang="en-US" b="1" dirty="0"/>
              <a:t>White House (2024):</a:t>
            </a:r>
            <a:r>
              <a:rPr lang="en-US" dirty="0"/>
              <a:t> “Back to the Building Blocks” — recommended memory-safe languages for new development</a:t>
            </a:r>
          </a:p>
          <a:p>
            <a:pPr lvl="0"/>
            <a:r>
              <a:rPr lang="en-US" b="1" dirty="0"/>
              <a:t>CISA “Secure by Design”:</a:t>
            </a:r>
            <a:r>
              <a:rPr lang="en-US" dirty="0"/>
              <a:t> legacy mitigations are insufficient; prevention at the source is required</a:t>
            </a:r>
          </a:p>
          <a:p>
            <a:pPr marL="0" marR="0" lvl="0" indent="0" defTabSz="457200" eaLnBrk="1" fontAlgn="auto" latinLnBrk="0" hangingPunct="1">
              <a:lnSpc>
                <a:spcPct val="125000"/>
              </a:lnSpc>
              <a:spcBef>
                <a:spcPts val="0"/>
              </a:spcBef>
              <a:spcAft>
                <a:spcPts val="0"/>
              </a:spcAft>
              <a:buClrTx/>
              <a:buSzTx/>
              <a:buFontTx/>
              <a:buNone/>
              <a:tabLst/>
              <a:defRPr/>
            </a:pPr>
            <a:endParaRPr lang="en-US" dirty="0"/>
          </a:p>
          <a:p>
            <a:pPr marL="0" marR="0" lvl="0" indent="0" defTabSz="457200" eaLnBrk="1" fontAlgn="auto" latinLnBrk="0" hangingPunct="1">
              <a:lnSpc>
                <a:spcPct val="125000"/>
              </a:lnSpc>
              <a:spcBef>
                <a:spcPts val="0"/>
              </a:spcBef>
              <a:spcAft>
                <a:spcPts val="0"/>
              </a:spcAft>
              <a:buClrTx/>
              <a:buSzTx/>
              <a:buFontTx/>
              <a:buNone/>
              <a:tabLst/>
              <a:defRPr/>
            </a:pPr>
            <a:r>
              <a:rPr lang="en-US" dirty="0"/>
              <a:t>This is unprecedented: government agencies are now making specific technology recommendations about programming language choice. The signal is clear — memory safety is no longer just a technical preference, it’s becoming a policy expectation for critical infrastructure.</a:t>
            </a:r>
          </a:p>
          <a:p>
            <a:endParaRPr lang="en-US" dirty="0"/>
          </a:p>
        </p:txBody>
      </p:sp>
    </p:spTree>
    <p:extLst>
      <p:ext uri="{BB962C8B-B14F-4D97-AF65-F5344CB8AC3E}">
        <p14:creationId xmlns:p14="http://schemas.microsoft.com/office/powerpoint/2010/main" val="7999296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buNone/>
            </a:pPr>
            <a:r>
              <a:t>This is arguably the most important empirical result in the memory safety debate. Google didn’t rewrite Android in Rust — they just started writing new code in Rust. The dramatic reduction validates a key insight: bugs have a half-life. Older code has had its bugs found and fixed through years of testing and fuzzing. New code carries the highest concentration of vulnerabilities. Writing new code in a safe language has compounding benefits.</a:t>
            </a:r>
          </a:p>
          <a:p>
            <a:pPr marL="0" lvl="0" indent="0">
              <a:buNone/>
            </a:pPr>
            <a:endParaRPr/>
          </a:p>
          <a:p>
            <a:pPr marL="0" lvl="0" indent="0">
              <a:buNone/>
            </a:pPr>
            <a:r>
              <a:t>The ACM Queue “Practical Guide to Transitioning” describes a multi-stage adoption model: organizational alignment → enablement team → initial support → pilots → “Rust by exception” → “Rust by default.”</a:t>
            </a:r>
          </a:p>
        </p:txBody>
      </p:sp>
      <p:sp>
        <p:nvSpPr>
          <p:cNvPr id="4" name="Slide Number Placeholder 3"/>
          <p:cNvSpPr>
            <a:spLocks noGrp="1"/>
          </p:cNvSpPr>
          <p:nvPr>
            <p:ph type="sldNum" sz="quarter" idx="10"/>
          </p:nvPr>
        </p:nvSpPr>
        <p:spPr/>
        <p:txBody>
          <a:bodyPr/>
          <a:lstStyle/>
          <a:p>
            <a:fld id="{18BDFEC3-8487-43E8-A154-7C12CBC1FFF2}" type="slidenum">
              <a:rPr lang="en-US"/>
              <a:t>52</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buNone/>
            </a:pPr>
            <a:r>
              <a:t>This is the key insight from Google’s Android data. It reframes the problem: the legacy code question (“how do we fix all our old C?”) is less important than the new code question (“what are we writing new code in?”). Over time, the proportion of safe code grows, and the vulnerability rate drops — without any rewriting.</a:t>
            </a:r>
          </a:p>
        </p:txBody>
      </p:sp>
      <p:sp>
        <p:nvSpPr>
          <p:cNvPr id="4" name="Slide Number Placeholder 3"/>
          <p:cNvSpPr>
            <a:spLocks noGrp="1"/>
          </p:cNvSpPr>
          <p:nvPr>
            <p:ph type="sldNum" sz="quarter" idx="10"/>
          </p:nvPr>
        </p:nvSpPr>
        <p:spPr/>
        <p:txBody>
          <a:bodyPr/>
          <a:lstStyle/>
          <a:p>
            <a:fld id="{18BDFEC3-8487-43E8-A154-7C12CBC1FFF2}" type="slidenum">
              <a:rPr lang="en-US"/>
              <a:t>53</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74C905-1230-A418-BC20-8D62777729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AAE26D-7E57-889E-DE7E-0EAB991B41C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5CE6061-DAB2-51B5-D2AB-457B42BC7045}"/>
              </a:ext>
            </a:extLst>
          </p:cNvPr>
          <p:cNvSpPr>
            <a:spLocks noGrp="1"/>
          </p:cNvSpPr>
          <p:nvPr>
            <p:ph type="body" idx="1"/>
          </p:nvPr>
        </p:nvSpPr>
        <p:spPr/>
        <p:txBody>
          <a:bodyPr/>
          <a:lstStyle/>
          <a:p>
            <a:pPr marL="0" lvl="0" indent="0">
              <a:buNone/>
            </a:pPr>
            <a:r>
              <a:rPr dirty="0"/>
              <a:t>Initial merge: Linus Torvalds merged Rust infrastructure into Linux 6.1 on October 3, 2022 (commit 8aebac82933f). ~12,500 lines of new code providing basic Rust support; building with Rust remained optional.</a:t>
            </a:r>
          </a:p>
          <a:p>
            <a:pPr marL="0" lvl="0" indent="0">
              <a:buNone/>
            </a:pPr>
            <a:endParaRPr dirty="0"/>
          </a:p>
          <a:p>
            <a:pPr marL="0" lvl="0" indent="0">
              <a:buNone/>
            </a:pPr>
            <a:r>
              <a:rPr dirty="0"/>
              <a:t>End of experimental status: On December 10, 2025, at the Linux Kernel Maintainers Summit, Miguel Ojeda (Rust-for-Linux lead maintainer) posted a patch titled “rust: conclude the Rust experiment” to remove the experimental designation. His statement: “the experiment is done, i.e. Rust is here to stay.” By this time, Android 16 devices running the 6.12 kernel were already shipping a Rust-written </a:t>
            </a:r>
            <a:r>
              <a:rPr dirty="0" err="1"/>
              <a:t>ashmem</a:t>
            </a:r>
            <a:r>
              <a:rPr dirty="0"/>
              <a:t> (anonymous shared memory) module on millions of devices.</a:t>
            </a:r>
          </a:p>
          <a:p>
            <a:pPr marL="0" lvl="0" indent="0">
              <a:buNone/>
            </a:pPr>
            <a:endParaRPr lang="en-US" dirty="0"/>
          </a:p>
          <a:p>
            <a:pPr lvl="0"/>
            <a:r>
              <a:rPr lang="en-US" dirty="0"/>
              <a:t>New drivers and modules can be written in Rust</a:t>
            </a:r>
          </a:p>
          <a:p>
            <a:pPr lvl="0"/>
            <a:r>
              <a:rPr lang="en-US" dirty="0"/>
              <a:t>Android 16 devices already shipping Rust kernel modules in production</a:t>
            </a:r>
          </a:p>
          <a:p>
            <a:pPr marL="0" lvl="0" indent="0">
              <a:buNone/>
            </a:pPr>
            <a:endParaRPr dirty="0"/>
          </a:p>
          <a:p>
            <a:pPr marL="0" lvl="0" indent="0">
              <a:buNone/>
            </a:pPr>
            <a:r>
              <a:rPr dirty="0"/>
              <a:t>Multiple companies (Google, Arm, Microsoft) have full-time engineers on Rust-for-Linux. The kernel uses patterns that are difficult to express in safe Rust — unsafe blocks are needed in glue code, requiring careful auditing. The goal is pragmatic: make new driver development safer, not rewrite the kernel.</a:t>
            </a:r>
          </a:p>
        </p:txBody>
      </p:sp>
      <p:sp>
        <p:nvSpPr>
          <p:cNvPr id="4" name="Slide Number Placeholder 3">
            <a:extLst>
              <a:ext uri="{FF2B5EF4-FFF2-40B4-BE49-F238E27FC236}">
                <a16:creationId xmlns:a16="http://schemas.microsoft.com/office/drawing/2014/main" id="{1CCE219A-7D66-44C9-3B90-8D7577B4EF3A}"/>
              </a:ext>
            </a:extLst>
          </p:cNvPr>
          <p:cNvSpPr>
            <a:spLocks noGrp="1"/>
          </p:cNvSpPr>
          <p:nvPr>
            <p:ph type="sldNum" sz="quarter" idx="10"/>
          </p:nvPr>
        </p:nvSpPr>
        <p:spPr/>
        <p:txBody>
          <a:bodyPr/>
          <a:lstStyle/>
          <a:p>
            <a:fld id="{18BDFEC3-8487-43E8-A154-7C12CBC1FFF2}" type="slidenum">
              <a:rPr lang="en-US"/>
              <a:t>54</a:t>
            </a:fld>
            <a:endParaRPr lang="en-US"/>
          </a:p>
        </p:txBody>
      </p:sp>
    </p:spTree>
    <p:extLst>
      <p:ext uri="{BB962C8B-B14F-4D97-AF65-F5344CB8AC3E}">
        <p14:creationId xmlns:p14="http://schemas.microsoft.com/office/powerpoint/2010/main" val="24768312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buNone/>
            </a:pPr>
            <a:r>
              <a:t>The Institute for Progress (IFP) proposed establishing a Focused Research Organization (FRO) to use AI tools to translate critical open-source C/C++ libraries into Rust. This is ambitious but reflects the scale of the problem.</a:t>
            </a:r>
          </a:p>
          <a:p>
            <a:pPr marL="0" lvl="0" indent="0">
              <a:buNone/>
            </a:pPr>
            <a:endParaRPr/>
          </a:p>
          <a:p>
            <a:pPr marL="0" lvl="0" indent="0">
              <a:buNone/>
            </a:pPr>
            <a:r>
              <a:t>Key challenge: translated code must be idiomatic Rust, not just mechanically converted C. A direct translation would use unsafe extensively and miss the safety benefits. Functional equivalence must be formally validated.</a:t>
            </a:r>
          </a:p>
          <a:p>
            <a:pPr marL="0" lvl="0" indent="0">
              <a:buNone/>
            </a:pPr>
            <a:endParaRPr/>
          </a:p>
          <a:p>
            <a:pPr marL="0" lvl="0" indent="0">
              <a:buNone/>
            </a:pPr>
            <a:r>
              <a:t>DARPA’s TRACTOR program, launched in 2024, explores AI-assisted C-to-Rust translation. Early results are promising but the problem is far from solved.</a:t>
            </a:r>
          </a:p>
        </p:txBody>
      </p:sp>
      <p:sp>
        <p:nvSpPr>
          <p:cNvPr id="4" name="Slide Number Placeholder 3"/>
          <p:cNvSpPr>
            <a:spLocks noGrp="1"/>
          </p:cNvSpPr>
          <p:nvPr>
            <p:ph type="sldNum" sz="quarter" idx="10"/>
          </p:nvPr>
        </p:nvSpPr>
        <p:spPr/>
        <p:txBody>
          <a:bodyPr/>
          <a:lstStyle/>
          <a:p>
            <a:fld id="{18BDFEC3-8487-43E8-A154-7C12CBC1FFF2}" type="slidenum">
              <a:rPr lang="en-US"/>
              <a:t>55</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buNone/>
            </a:pPr>
            <a:r>
              <a:rPr dirty="0"/>
              <a:t>These are “middle path” strategies for code that won’t be rewritten. Each addresses a piece of the problem:</a:t>
            </a:r>
          </a:p>
          <a:p>
            <a:pPr marL="0" lvl="0" indent="0">
              <a:buNone/>
            </a:pPr>
            <a:endParaRPr lang="en-US" dirty="0"/>
          </a:p>
          <a:p>
            <a:pPr marL="0" marR="0" lvl="0" indent="0" defTabSz="457200" eaLnBrk="1" fontAlgn="auto" latinLnBrk="0" hangingPunct="1">
              <a:lnSpc>
                <a:spcPct val="125000"/>
              </a:lnSpc>
              <a:spcBef>
                <a:spcPts val="0"/>
              </a:spcBef>
              <a:spcAft>
                <a:spcPts val="0"/>
              </a:spcAft>
              <a:buClrTx/>
              <a:buSzTx/>
              <a:buFontTx/>
              <a:buNone/>
              <a:tabLst/>
              <a:defRPr/>
            </a:pPr>
            <a:r>
              <a:rPr lang="en-US" sz="3200" b="0" dirty="0" err="1">
                <a:effectLst/>
                <a:latin typeface="Avenir"/>
                <a:ea typeface="Avenir"/>
                <a:cs typeface="Avenir"/>
                <a:sym typeface="Avenir Roman"/>
              </a:rPr>
              <a:t>MiraclePtr</a:t>
            </a:r>
            <a:r>
              <a:rPr lang="en-US" sz="3200" b="0" dirty="0">
                <a:effectLst/>
                <a:latin typeface="Avenir"/>
                <a:ea typeface="Avenir"/>
                <a:cs typeface="Avenir"/>
                <a:sym typeface="Avenir Roman"/>
              </a:rPr>
              <a:t> (a.k.a. </a:t>
            </a:r>
            <a:r>
              <a:rPr lang="en-US" sz="3200" b="0" dirty="0" err="1">
                <a:effectLst/>
                <a:latin typeface="Avenir"/>
                <a:ea typeface="Avenir"/>
                <a:cs typeface="Avenir"/>
                <a:sym typeface="Avenir Roman"/>
              </a:rPr>
              <a:t>BackupRefPtr</a:t>
            </a:r>
            <a:r>
              <a:rPr lang="en-US" sz="3200" b="0" dirty="0">
                <a:effectLst/>
                <a:latin typeface="Avenir"/>
                <a:ea typeface="Avenir"/>
                <a:cs typeface="Avenir"/>
                <a:sym typeface="Avenir Roman"/>
              </a:rPr>
              <a:t> / </a:t>
            </a:r>
            <a:r>
              <a:rPr lang="en-US" sz="3200" b="0" dirty="0" err="1">
                <a:effectLst/>
                <a:latin typeface="Avenir"/>
                <a:ea typeface="Avenir"/>
                <a:cs typeface="Avenir"/>
                <a:sym typeface="Avenir Roman"/>
              </a:rPr>
              <a:t>raw_ptr</a:t>
            </a:r>
            <a:r>
              <a:rPr lang="en-US" sz="3200" b="0" dirty="0">
                <a:effectLst/>
                <a:latin typeface="Avenir"/>
                <a:ea typeface="Avenir"/>
                <a:cs typeface="Avenir"/>
                <a:sym typeface="Avenir Roman"/>
              </a:rPr>
              <a:t>&lt;T&gt;) </a:t>
            </a:r>
            <a:r>
              <a:rPr lang="en-US" dirty="0"/>
              <a:t>is a smart pointer that makes use-after-free safely detectable (crash instead of exploit) with modest overhead</a:t>
            </a:r>
            <a:r>
              <a:rPr lang="en-US" sz="3200" b="0" dirty="0">
                <a:effectLst/>
                <a:latin typeface="Avenir"/>
                <a:ea typeface="Avenir"/>
                <a:cs typeface="Avenir"/>
                <a:sym typeface="Avenir Roman"/>
              </a:rPr>
              <a:t>: Taylor, </a:t>
            </a:r>
            <a:r>
              <a:rPr lang="en-US" sz="3200" b="0" dirty="0" err="1">
                <a:effectLst/>
                <a:latin typeface="Avenir"/>
                <a:ea typeface="Avenir"/>
                <a:cs typeface="Avenir"/>
                <a:sym typeface="Avenir Roman"/>
              </a:rPr>
              <a:t>Nowierski</a:t>
            </a:r>
            <a:r>
              <a:rPr lang="en-US" sz="3200" b="0" dirty="0">
                <a:effectLst/>
                <a:latin typeface="Avenir"/>
                <a:ea typeface="Avenir"/>
                <a:cs typeface="Avenir"/>
                <a:sym typeface="Avenir Roman"/>
              </a:rPr>
              <a:t>, and Hara, "Use-after-freedom: </a:t>
            </a:r>
            <a:r>
              <a:rPr lang="en-US" sz="3200" b="0" dirty="0" err="1">
                <a:effectLst/>
                <a:latin typeface="Avenir"/>
                <a:ea typeface="Avenir"/>
                <a:cs typeface="Avenir"/>
                <a:sym typeface="Avenir Roman"/>
              </a:rPr>
              <a:t>MiraclePtr</a:t>
            </a:r>
            <a:r>
              <a:rPr lang="en-US" sz="3200" b="0" dirty="0">
                <a:effectLst/>
                <a:latin typeface="Avenir"/>
                <a:ea typeface="Avenir"/>
                <a:cs typeface="Avenir"/>
                <a:sym typeface="Avenir Roman"/>
              </a:rPr>
              <a:t>," Google Online Security Blog, September 2022. Mitigated 57% of use-after-free vulnerabilities in privileged Chrome processes. A follow-up in January 2024 expanded to more platforms.</a:t>
            </a:r>
          </a:p>
        </p:txBody>
      </p:sp>
      <p:sp>
        <p:nvSpPr>
          <p:cNvPr id="4" name="Slide Number Placeholder 3"/>
          <p:cNvSpPr>
            <a:spLocks noGrp="1"/>
          </p:cNvSpPr>
          <p:nvPr>
            <p:ph type="sldNum" sz="quarter" idx="10"/>
          </p:nvPr>
        </p:nvSpPr>
        <p:spPr/>
        <p:txBody>
          <a:bodyPr/>
          <a:lstStyle/>
          <a:p>
            <a:fld id="{18BDFEC3-8487-43E8-A154-7C12CBC1FFF2}" type="slidenum">
              <a:rPr lang="en-US"/>
              <a:t>56</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111012-402A-8193-439B-3FE659D7DD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EDE0E1-74C9-4BA0-63D1-56BE5E16135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1FB2DB9-C263-A46A-C90E-F4000EE78736}"/>
              </a:ext>
            </a:extLst>
          </p:cNvPr>
          <p:cNvSpPr>
            <a:spLocks noGrp="1"/>
          </p:cNvSpPr>
          <p:nvPr>
            <p:ph type="body" idx="1"/>
          </p:nvPr>
        </p:nvSpPr>
        <p:spPr/>
        <p:txBody>
          <a:bodyPr/>
          <a:lstStyle/>
          <a:p>
            <a:r>
              <a:rPr lang="en-US" sz="3200" b="0" dirty="0">
                <a:effectLst/>
                <a:latin typeface="Avenir"/>
                <a:ea typeface="Avenir"/>
                <a:cs typeface="Avenir"/>
                <a:sym typeface="Avenir Roman"/>
              </a:rPr>
              <a:t>Bounds-checking in C++ </a:t>
            </a:r>
            <a:r>
              <a:rPr lang="en-US" sz="3200" b="0" dirty="0" err="1">
                <a:effectLst/>
                <a:latin typeface="Avenir"/>
                <a:ea typeface="Avenir"/>
                <a:cs typeface="Avenir"/>
                <a:sym typeface="Avenir Roman"/>
              </a:rPr>
              <a:t>stdlib</a:t>
            </a:r>
            <a:r>
              <a:rPr lang="en-US" sz="3200" b="0" dirty="0">
                <a:effectLst/>
                <a:latin typeface="Avenir"/>
                <a:ea typeface="Avenir"/>
                <a:cs typeface="Avenir"/>
                <a:sym typeface="Avenir Roman"/>
              </a:rPr>
              <a:t>: Rebert, </a:t>
            </a:r>
            <a:r>
              <a:rPr lang="en-US" sz="3200" b="0" dirty="0" err="1">
                <a:effectLst/>
                <a:latin typeface="Avenir"/>
                <a:ea typeface="Avenir"/>
                <a:cs typeface="Avenir"/>
                <a:sym typeface="Avenir Roman"/>
              </a:rPr>
              <a:t>Shavrick</a:t>
            </a:r>
            <a:r>
              <a:rPr lang="en-US" sz="3200" b="0" dirty="0">
                <a:effectLst/>
                <a:latin typeface="Avenir"/>
                <a:ea typeface="Avenir"/>
                <a:cs typeface="Avenir"/>
                <a:sym typeface="Avenir Roman"/>
              </a:rPr>
              <a:t>, and Yasuda, "Retrofitting spatial safety to hundreds of millions of lines of C++," Google Online Security Blog, November 2024. Deployed hardened </a:t>
            </a:r>
            <a:r>
              <a:rPr lang="en-US" sz="3200" b="0" dirty="0" err="1">
                <a:effectLst/>
                <a:latin typeface="Avenir"/>
                <a:ea typeface="Avenir"/>
                <a:cs typeface="Avenir"/>
                <a:sym typeface="Avenir Roman"/>
              </a:rPr>
              <a:t>libc</a:t>
            </a:r>
            <a:r>
              <a:rPr lang="en-US" sz="3200" b="0" dirty="0">
                <a:effectLst/>
                <a:latin typeface="Avenir"/>
                <a:ea typeface="Avenir"/>
                <a:cs typeface="Avenir"/>
                <a:sym typeface="Avenir Roman"/>
              </a:rPr>
              <a:t>++ across Chrome (since 2022) and Google's server-side production with average 0.30% overhead. Built on LLVM's "RFC: C++ Buffer Hardening" (2022). Microsoft's equivalent: MSVC STL Hardening (</a:t>
            </a:r>
            <a:r>
              <a:rPr lang="en-US" sz="3200" b="0" dirty="0" err="1">
                <a:effectLst/>
                <a:latin typeface="Avenir"/>
                <a:ea typeface="Avenir"/>
                <a:cs typeface="Avenir"/>
                <a:sym typeface="Avenir Roman"/>
              </a:rPr>
              <a:t>github.com</a:t>
            </a:r>
            <a:r>
              <a:rPr lang="en-US" sz="3200" b="0" dirty="0">
                <a:effectLst/>
                <a:latin typeface="Avenir"/>
                <a:ea typeface="Avenir"/>
                <a:cs typeface="Avenir"/>
                <a:sym typeface="Avenir Roman"/>
              </a:rPr>
              <a:t>/</a:t>
            </a:r>
            <a:r>
              <a:rPr lang="en-US" sz="3200" b="0" dirty="0" err="1">
                <a:effectLst/>
                <a:latin typeface="Avenir"/>
                <a:ea typeface="Avenir"/>
                <a:cs typeface="Avenir"/>
                <a:sym typeface="Avenir Roman"/>
              </a:rPr>
              <a:t>microsoft</a:t>
            </a:r>
            <a:r>
              <a:rPr lang="en-US" sz="3200" b="0" dirty="0">
                <a:effectLst/>
                <a:latin typeface="Avenir"/>
                <a:ea typeface="Avenir"/>
                <a:cs typeface="Avenir"/>
                <a:sym typeface="Avenir Roman"/>
              </a:rPr>
              <a:t>/STL/wiki/STL-Hardening), enabled via _MSVC_STL_HARDENING=1. Both efforts feed into WG21 paper P3471R1, "Standard library hardening."</a:t>
            </a:r>
            <a:br>
              <a:rPr lang="en-US" sz="3200" b="0" dirty="0">
                <a:effectLst/>
                <a:latin typeface="Avenir"/>
                <a:ea typeface="Avenir"/>
                <a:cs typeface="Avenir"/>
                <a:sym typeface="Avenir Roman"/>
              </a:rPr>
            </a:br>
            <a:endParaRPr lang="en-US" sz="3200" b="0" dirty="0">
              <a:effectLst/>
              <a:latin typeface="Avenir"/>
              <a:ea typeface="Avenir"/>
              <a:cs typeface="Avenir"/>
              <a:sym typeface="Avenir Roman"/>
            </a:endParaRPr>
          </a:p>
          <a:p>
            <a:r>
              <a:rPr lang="en-US" sz="3200" b="0" dirty="0">
                <a:effectLst/>
                <a:latin typeface="Avenir"/>
                <a:ea typeface="Avenir"/>
                <a:cs typeface="Avenir"/>
                <a:sym typeface="Avenir Roman"/>
              </a:rPr>
              <a:t>ARM MTE in Android: Mark Brand, "First handset with MTE on the market," Google Project Zero Blog, November 2023. The Pixel 8 / Pixel 8 Pro were the first production handsets with user-mode MTE support.</a:t>
            </a:r>
            <a:br>
              <a:rPr lang="en-US" sz="3200" b="0" dirty="0">
                <a:effectLst/>
                <a:latin typeface="Avenir"/>
                <a:ea typeface="Avenir"/>
                <a:cs typeface="Avenir"/>
                <a:sym typeface="Avenir Roman"/>
              </a:rPr>
            </a:br>
            <a:endParaRPr lang="en-US" sz="3200" b="0" dirty="0">
              <a:effectLst/>
              <a:latin typeface="Avenir"/>
              <a:ea typeface="Avenir"/>
              <a:cs typeface="Avenir"/>
              <a:sym typeface="Avenir Roman"/>
            </a:endParaRPr>
          </a:p>
          <a:p>
            <a:r>
              <a:rPr lang="en-US" sz="3200" b="0" dirty="0">
                <a:effectLst/>
                <a:latin typeface="Avenir"/>
                <a:ea typeface="Avenir"/>
                <a:cs typeface="Avenir"/>
                <a:sym typeface="Avenir Roman"/>
              </a:rPr>
              <a:t>C++ Profiles: Bjarne Stroustrup, P3081R2, "Core safety profiles for C++26," WG21, February 2025. Also P3651R0, "Profiles are essential" (March 2025). Inspired by Rust's borrow rules; controversial in the C++ community but represents recognition that the status quo is untenable. </a:t>
            </a:r>
            <a:endParaRPr dirty="0"/>
          </a:p>
          <a:p>
            <a:pPr marL="0" lvl="0" indent="0">
              <a:buNone/>
            </a:pPr>
            <a:endParaRPr dirty="0"/>
          </a:p>
          <a:p>
            <a:pPr marL="0" lvl="0" indent="0">
              <a:buNone/>
            </a:pPr>
            <a:r>
              <a:rPr dirty="0"/>
              <a:t>The practical strategy combines these: new code in Rust, existing code hardened with the best available tools.</a:t>
            </a:r>
          </a:p>
        </p:txBody>
      </p:sp>
      <p:sp>
        <p:nvSpPr>
          <p:cNvPr id="4" name="Slide Number Placeholder 3">
            <a:extLst>
              <a:ext uri="{FF2B5EF4-FFF2-40B4-BE49-F238E27FC236}">
                <a16:creationId xmlns:a16="http://schemas.microsoft.com/office/drawing/2014/main" id="{1751EF8C-906C-F620-BF51-69F02D29A56C}"/>
              </a:ext>
            </a:extLst>
          </p:cNvPr>
          <p:cNvSpPr>
            <a:spLocks noGrp="1"/>
          </p:cNvSpPr>
          <p:nvPr>
            <p:ph type="sldNum" sz="quarter" idx="10"/>
          </p:nvPr>
        </p:nvSpPr>
        <p:spPr/>
        <p:txBody>
          <a:bodyPr/>
          <a:lstStyle/>
          <a:p>
            <a:fld id="{18BDFEC3-8487-43E8-A154-7C12CBC1FFF2}" type="slidenum">
              <a:rPr lang="en-US"/>
              <a:t>57</a:t>
            </a:fld>
            <a:endParaRPr lang="en-US"/>
          </a:p>
        </p:txBody>
      </p:sp>
    </p:spTree>
    <p:extLst>
      <p:ext uri="{BB962C8B-B14F-4D97-AF65-F5344CB8AC3E}">
        <p14:creationId xmlns:p14="http://schemas.microsoft.com/office/powerpoint/2010/main" val="512538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buNone/>
            </a:pPr>
            <a:r>
              <a:t>These are independent findings from different organizations, all converging on the same conclusion. The consistency is striking — this is not one company’s problem, it’s a systemic issue with how we build software.</a:t>
            </a:r>
          </a:p>
          <a:p>
            <a:pPr marL="0" lvl="0" indent="0">
              <a:buNone/>
            </a:pPr>
            <a:endParaRPr/>
          </a:p>
          <a:p>
            <a:pPr marL="0" lvl="0" indent="0">
              <a:buNone/>
            </a:pPr>
            <a:r>
              <a:t>Sources: - Microsoft: Matt Miller, “Trends, Challenges, and Strategic Shifts in the Software Vulnerability Mitigation Landscape,” BlueHat IL, February 2019. Covers ~12 years of Microsoft CVEs (2006–2018). - Chromium: “Memory Safety,” chromium.org/Home/chromium-security/memory-safety/. Analysis of 912 high/critical-severity bugs since 2015. About half were use-after-free. - Mozilla: Diane Hosfelt, “Implications of Rewriting a Browser Component in Rust,” Mozilla Hacks, February 2019. Examined 69 bugs in Firefox’s CSS style component since 2002; 51 of 69 would have been impossible in Rust. - Project Zero: Maddie Stone, “The More You Know, The More You Know You Don’t Know,” April 2022. Of 58 in-the-wild 0-days detected in 2021, 39 (67%) were memory corruption. - CISA: “Exploring Memory Safety in Critical Open Source Projects,” June 2024 (joint with FBI, ASD ACSC, CCCS). Examined 172 critical open-source projects; 55% of total lines of code were in memory-unsafe languages.</a:t>
            </a:r>
          </a:p>
        </p:txBody>
      </p:sp>
      <p:sp>
        <p:nvSpPr>
          <p:cNvPr id="4" name="Slide Number Placeholder 3"/>
          <p:cNvSpPr>
            <a:spLocks noGrp="1"/>
          </p:cNvSpPr>
          <p:nvPr>
            <p:ph type="sldNum" sz="quarter" idx="10"/>
          </p:nvPr>
        </p:nvSpPr>
        <p:spPr/>
        <p:txBody>
          <a:bodyPr/>
          <a:lstStyle/>
          <a:p>
            <a:fld id="{18BDFEC3-8487-43E8-A154-7C12CBC1FFF2}" type="slidenum">
              <a:rPr lang="en-US"/>
              <a:t>24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9E6375-5170-771A-117E-8E2F0D5A68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443053-EF12-6487-0068-405FB7B1059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0F8F395-1747-5AEA-F983-220F5959F548}"/>
              </a:ext>
            </a:extLst>
          </p:cNvPr>
          <p:cNvSpPr>
            <a:spLocks noGrp="1"/>
          </p:cNvSpPr>
          <p:nvPr>
            <p:ph type="body" idx="1"/>
          </p:nvPr>
        </p:nvSpPr>
        <p:spPr/>
        <p:txBody>
          <a:bodyPr/>
          <a:lstStyle/>
          <a:p>
            <a:r>
              <a:rPr lang="en-US" sz="3200" b="0" dirty="0">
                <a:effectLst/>
                <a:latin typeface="Avenir"/>
                <a:ea typeface="Avenir"/>
                <a:cs typeface="Avenir"/>
                <a:sym typeface="Avenir Roman"/>
              </a:rPr>
              <a:t>ARM MTE in Android: Mark Brand, "First handset with MTE on the market," Google Project Zero Blog, November 2023. The Pixel 8 / Pixel 8 Pro were the first production handsets with user-mode MTE support.</a:t>
            </a:r>
            <a:br>
              <a:rPr lang="en-US" sz="3200" b="0" dirty="0">
                <a:effectLst/>
                <a:latin typeface="Avenir"/>
                <a:ea typeface="Avenir"/>
                <a:cs typeface="Avenir"/>
                <a:sym typeface="Avenir Roman"/>
              </a:rPr>
            </a:br>
            <a:endParaRPr lang="en-US" sz="3200" b="0" dirty="0">
              <a:effectLst/>
              <a:latin typeface="Avenir"/>
              <a:ea typeface="Avenir"/>
              <a:cs typeface="Avenir"/>
              <a:sym typeface="Avenir Roman"/>
            </a:endParaRPr>
          </a:p>
          <a:p>
            <a:r>
              <a:rPr lang="en-US" sz="3200" b="0" dirty="0">
                <a:effectLst/>
                <a:latin typeface="Avenir"/>
                <a:ea typeface="Avenir"/>
                <a:cs typeface="Avenir"/>
                <a:sym typeface="Avenir Roman"/>
              </a:rPr>
              <a:t>C++ Profiles: Bjarne Stroustrup, P3081R2, "Core safety profiles for C++26," WG21, February 2025. Also P3651R0, "Profiles are essential" (March 2025). Inspired by Rust's borrow rules; controversial in the C++ community but represents recognition that the status quo is untenable. </a:t>
            </a:r>
            <a:endParaRPr dirty="0"/>
          </a:p>
          <a:p>
            <a:pPr marL="0" lvl="0" indent="0">
              <a:buNone/>
            </a:pPr>
            <a:endParaRPr dirty="0"/>
          </a:p>
          <a:p>
            <a:pPr marL="0" lvl="0" indent="0">
              <a:buNone/>
            </a:pPr>
            <a:r>
              <a:rPr dirty="0"/>
              <a:t>The practical strategy combines these: new code in Rust, existing code hardened with the best available tools.</a:t>
            </a:r>
          </a:p>
        </p:txBody>
      </p:sp>
      <p:sp>
        <p:nvSpPr>
          <p:cNvPr id="4" name="Slide Number Placeholder 3">
            <a:extLst>
              <a:ext uri="{FF2B5EF4-FFF2-40B4-BE49-F238E27FC236}">
                <a16:creationId xmlns:a16="http://schemas.microsoft.com/office/drawing/2014/main" id="{5B236CC8-0BB2-B810-5575-2F1C0A86C58C}"/>
              </a:ext>
            </a:extLst>
          </p:cNvPr>
          <p:cNvSpPr>
            <a:spLocks noGrp="1"/>
          </p:cNvSpPr>
          <p:nvPr>
            <p:ph type="sldNum" sz="quarter" idx="10"/>
          </p:nvPr>
        </p:nvSpPr>
        <p:spPr/>
        <p:txBody>
          <a:bodyPr/>
          <a:lstStyle/>
          <a:p>
            <a:fld id="{18BDFEC3-8487-43E8-A154-7C12CBC1FFF2}" type="slidenum">
              <a:rPr lang="en-US"/>
              <a:t>58</a:t>
            </a:fld>
            <a:endParaRPr lang="en-US"/>
          </a:p>
        </p:txBody>
      </p:sp>
    </p:spTree>
    <p:extLst>
      <p:ext uri="{BB962C8B-B14F-4D97-AF65-F5344CB8AC3E}">
        <p14:creationId xmlns:p14="http://schemas.microsoft.com/office/powerpoint/2010/main" val="26261946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21B22-F8CC-8D39-8A48-22D7A7B26D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92AD51-40C3-E0E0-16D5-68A30509CD0E}"/>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73F04A1-9049-FCDB-5A67-BFBF63E58A98}"/>
              </a:ext>
            </a:extLst>
          </p:cNvPr>
          <p:cNvSpPr>
            <a:spLocks noGrp="1"/>
          </p:cNvSpPr>
          <p:nvPr>
            <p:ph type="body" idx="1"/>
          </p:nvPr>
        </p:nvSpPr>
        <p:spPr/>
        <p:txBody>
          <a:bodyPr/>
          <a:lstStyle/>
          <a:p>
            <a:pPr marL="0" lvl="0" indent="0">
              <a:buNone/>
            </a:pPr>
            <a:r>
              <a:t>Implication for practitioners: new code should use a memory-safe language by default. Legacy code should be hardened with the best available combination of sanitizers, hardware mitigations, and incremental safe-language introduction at the boundary.</a:t>
            </a:r>
          </a:p>
        </p:txBody>
      </p:sp>
      <p:sp>
        <p:nvSpPr>
          <p:cNvPr id="4" name="Slide Number Placeholder 3">
            <a:extLst>
              <a:ext uri="{FF2B5EF4-FFF2-40B4-BE49-F238E27FC236}">
                <a16:creationId xmlns:a16="http://schemas.microsoft.com/office/drawing/2014/main" id="{5D963E62-65AA-DE27-0FD6-5ECCDF1A7545}"/>
              </a:ext>
            </a:extLst>
          </p:cNvPr>
          <p:cNvSpPr>
            <a:spLocks noGrp="1"/>
          </p:cNvSpPr>
          <p:nvPr>
            <p:ph type="sldNum" sz="quarter" idx="10"/>
          </p:nvPr>
        </p:nvSpPr>
        <p:spPr/>
        <p:txBody>
          <a:bodyPr/>
          <a:lstStyle/>
          <a:p>
            <a:fld id="{18BDFEC3-8487-43E8-A154-7C12CBC1FFF2}" type="slidenum">
              <a:rPr lang="en-US"/>
              <a:t>59</a:t>
            </a:fld>
            <a:endParaRPr lang="en-US"/>
          </a:p>
        </p:txBody>
      </p:sp>
    </p:spTree>
    <p:extLst>
      <p:ext uri="{BB962C8B-B14F-4D97-AF65-F5344CB8AC3E}">
        <p14:creationId xmlns:p14="http://schemas.microsoft.com/office/powerpoint/2010/main" val="17009351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buNone/>
            </a:pPr>
            <a:r>
              <a:t>Implication for practitioners: new code should use a memory-safe language by default. Legacy code should be hardened with the best available combination of sanitizers, hardware mitigations, and incremental safe-language introduction at the boundary.</a:t>
            </a:r>
          </a:p>
        </p:txBody>
      </p:sp>
      <p:sp>
        <p:nvSpPr>
          <p:cNvPr id="4" name="Slide Number Placeholder 3"/>
          <p:cNvSpPr>
            <a:spLocks noGrp="1"/>
          </p:cNvSpPr>
          <p:nvPr>
            <p:ph type="sldNum" sz="quarter" idx="10"/>
          </p:nvPr>
        </p:nvSpPr>
        <p:spPr/>
        <p:txBody>
          <a:bodyPr/>
          <a:lstStyle/>
          <a:p>
            <a:fld id="{18BDFEC3-8487-43E8-A154-7C12CBC1FFF2}" type="slidenum">
              <a:rPr lang="en-US"/>
              <a:t>60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777508-A478-84D8-4DE6-E64CEBF11A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7473F4-D30E-9E17-18EB-2D092B89731E}"/>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9018385-5A94-C33F-1ECE-4649A5E9D0AF}"/>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This year’s dataset included 39,080 CVE Records for vulnerabilities published between June 1, 2024 and June 1, 2025.</a:t>
            </a:r>
          </a:p>
          <a:p>
            <a:endParaRPr lang="en-US" b="0" i="0" dirty="0">
              <a:solidFill>
                <a:srgbClr val="000000"/>
              </a:solidFill>
              <a:effectLst/>
              <a:latin typeface="Verdana" panose="020B0604030504040204" pitchFamily="34" charset="0"/>
            </a:endParaRPr>
          </a:p>
          <a:p>
            <a:r>
              <a:rPr lang="en-US" dirty="0"/>
              <a:t>https://</a:t>
            </a:r>
            <a:r>
              <a:rPr lang="en-US" dirty="0" err="1"/>
              <a:t>cwe.mitre.org</a:t>
            </a:r>
            <a:r>
              <a:rPr lang="en-US" dirty="0"/>
              <a:t>/top25/archive/2025/2025_methodology.html</a:t>
            </a:r>
          </a:p>
          <a:p>
            <a:endParaRPr lang="en-US" b="0" i="0" dirty="0">
              <a:solidFill>
                <a:srgbClr val="000000"/>
              </a:solidFill>
              <a:effectLst/>
              <a:latin typeface="Verdana" panose="020B0604030504040204" pitchFamily="34" charset="0"/>
            </a:endParaRPr>
          </a:p>
          <a:p>
            <a:r>
              <a:rPr lang="en-US" b="0" i="0" dirty="0">
                <a:solidFill>
                  <a:srgbClr val="000000"/>
                </a:solidFill>
                <a:effectLst/>
                <a:latin typeface="Verdana" panose="020B0604030504040204" pitchFamily="34" charset="0"/>
              </a:rPr>
              <a:t>Note: CVSS scores are between 0 and 10</a:t>
            </a:r>
          </a:p>
          <a:p>
            <a:endParaRPr lang="en-US" b="0" i="0" dirty="0">
              <a:solidFill>
                <a:srgbClr val="000000"/>
              </a:solidFill>
              <a:effectLst/>
              <a:latin typeface="Verdana" panose="020B0604030504040204" pitchFamily="34" charset="0"/>
            </a:endParaRPr>
          </a:p>
          <a:p>
            <a:r>
              <a:rPr lang="en-US" sz="1200" b="0" i="0" kern="1200" dirty="0">
                <a:solidFill>
                  <a:schemeClr val="tx1"/>
                </a:solidFill>
                <a:effectLst/>
                <a:latin typeface="+mn-lt"/>
                <a:ea typeface="+mn-ea"/>
                <a:cs typeface="+mn-cs"/>
              </a:rPr>
              <a:t>The 2025 CWE Top 25 was the first to also employ CWE mapping suggestions from an LLM tool developed by Chris Madden (</a:t>
            </a:r>
            <a:r>
              <a:rPr lang="en-US" sz="1200" b="0" i="0" kern="1200" dirty="0">
                <a:solidFill>
                  <a:schemeClr val="tx1"/>
                </a:solidFill>
                <a:effectLst/>
                <a:latin typeface="+mn-lt"/>
                <a:ea typeface="+mn-ea"/>
                <a:cs typeface="+mn-cs"/>
                <a:hlinkClick r:id="rId3"/>
              </a:rPr>
              <a:t>Yahoo!</a:t>
            </a:r>
            <a:r>
              <a:rPr lang="en-US" sz="1200" b="0" i="0" kern="1200" dirty="0">
                <a:solidFill>
                  <a:schemeClr val="tx1"/>
                </a:solidFill>
                <a:effectLst/>
                <a:latin typeface="+mn-lt"/>
                <a:ea typeface="+mn-ea"/>
                <a:cs typeface="+mn-cs"/>
              </a:rPr>
              <a:t>) as part of the </a:t>
            </a:r>
            <a:r>
              <a:rPr lang="en-US" sz="1200" b="0" i="0" kern="1200" dirty="0">
                <a:solidFill>
                  <a:schemeClr val="tx1"/>
                </a:solidFill>
                <a:effectLst/>
                <a:latin typeface="+mn-lt"/>
                <a:ea typeface="+mn-ea"/>
                <a:cs typeface="+mn-cs"/>
                <a:hlinkClick r:id="rId4"/>
              </a:rPr>
              <a:t>CWE Root Cause Mapping Working Group</a:t>
            </a:r>
            <a:r>
              <a:rPr lang="en-US" sz="1200" b="0" i="0" kern="1200" dirty="0">
                <a:solidFill>
                  <a:schemeClr val="tx1"/>
                </a:solidFill>
                <a:effectLst/>
                <a:latin typeface="+mn-lt"/>
                <a:ea typeface="+mn-ea"/>
                <a:cs typeface="+mn-cs"/>
              </a:rPr>
              <a:t> (RCM WG).</a:t>
            </a:r>
          </a:p>
          <a:p>
            <a:endParaRPr lang="en-US" sz="1200" b="0" i="0" kern="1200" dirty="0">
              <a:solidFill>
                <a:schemeClr val="tx1"/>
              </a:solidFill>
              <a:effectLst/>
              <a:latin typeface="+mn-lt"/>
              <a:ea typeface="+mn-ea"/>
              <a:cs typeface="+mn-cs"/>
            </a:endParaRPr>
          </a:p>
          <a:p>
            <a:endParaRPr lang="en-US" b="0" i="0" dirty="0">
              <a:solidFill>
                <a:srgbClr val="000000"/>
              </a:solidFill>
              <a:effectLst/>
              <a:latin typeface="Verdana" panose="020B0604030504040204" pitchFamily="34" charset="0"/>
            </a:endParaRPr>
          </a:p>
        </p:txBody>
      </p:sp>
      <p:sp>
        <p:nvSpPr>
          <p:cNvPr id="4" name="Slide Number Placeholder 3">
            <a:extLst>
              <a:ext uri="{FF2B5EF4-FFF2-40B4-BE49-F238E27FC236}">
                <a16:creationId xmlns:a16="http://schemas.microsoft.com/office/drawing/2014/main" id="{3B0C82D1-7042-C233-B217-771F7E20F9F0}"/>
              </a:ext>
            </a:extLst>
          </p:cNvPr>
          <p:cNvSpPr>
            <a:spLocks noGrp="1"/>
          </p:cNvSpPr>
          <p:nvPr>
            <p:ph type="sldNum" sz="quarter" idx="5"/>
          </p:nvPr>
        </p:nvSpPr>
        <p:spPr/>
        <p:txBody>
          <a:bodyPr/>
          <a:lstStyle/>
          <a:p>
            <a:fld id="{C123C96B-2B3F-7242-90A1-56E5F222F20D}" type="slidenum">
              <a:rPr lang="en-US" smtClean="0"/>
              <a:t>28</a:t>
            </a:fld>
            <a:endParaRPr lang="en-US"/>
          </a:p>
        </p:txBody>
      </p:sp>
    </p:spTree>
    <p:extLst>
      <p:ext uri="{BB962C8B-B14F-4D97-AF65-F5344CB8AC3E}">
        <p14:creationId xmlns:p14="http://schemas.microsoft.com/office/powerpoint/2010/main" val="2197827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CD5E8-74EB-E9EE-EC03-EC9EBF3C40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FB204E-2B97-F9A2-106E-AC9679D75D3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153B22D-0B26-713E-3EEB-DE4FAA0F35F8}"/>
              </a:ext>
            </a:extLst>
          </p:cNvPr>
          <p:cNvSpPr>
            <a:spLocks noGrp="1"/>
          </p:cNvSpPr>
          <p:nvPr>
            <p:ph type="body" idx="1"/>
          </p:nvPr>
        </p:nvSpPr>
        <p:spPr/>
        <p:txBody>
          <a:bodyPr/>
          <a:lstStyle/>
          <a:p>
            <a:pPr marL="0" lvl="0" indent="0">
              <a:buNone/>
            </a:pPr>
            <a:r>
              <a:t>This was a legitimate concern for decades. Java’s GC pauses made it unsuitable for real-time or systems work. Bounds-checking C programs could see 10-30% overhead. C/C++ programmers were asked to choose between safety and performance.</a:t>
            </a:r>
          </a:p>
          <a:p>
            <a:pPr marL="0" lvl="0" indent="0">
              <a:buNone/>
            </a:pPr>
            <a:endParaRPr/>
          </a:p>
          <a:p>
            <a:pPr marL="0" lvl="0" indent="0">
              <a:buNone/>
            </a:pPr>
            <a:r>
              <a:t>Rust changed the equation: its ownership system manages memory at compile time with zero GC overhead and performance comparable to C/C++.</a:t>
            </a:r>
          </a:p>
        </p:txBody>
      </p:sp>
      <p:sp>
        <p:nvSpPr>
          <p:cNvPr id="4" name="Slide Number Placeholder 3">
            <a:extLst>
              <a:ext uri="{FF2B5EF4-FFF2-40B4-BE49-F238E27FC236}">
                <a16:creationId xmlns:a16="http://schemas.microsoft.com/office/drawing/2014/main" id="{7102A6A5-0A6F-41FF-947B-F0C0EECA68E5}"/>
              </a:ext>
            </a:extLst>
          </p:cNvPr>
          <p:cNvSpPr>
            <a:spLocks noGrp="1"/>
          </p:cNvSpPr>
          <p:nvPr>
            <p:ph type="sldNum" sz="quarter" idx="10"/>
          </p:nvPr>
        </p:nvSpPr>
        <p:spPr/>
        <p:txBody>
          <a:bodyPr/>
          <a:lstStyle/>
          <a:p>
            <a:fld id="{18BDFEC3-8487-43E8-A154-7C12CBC1FFF2}" type="slidenum">
              <a:rPr lang="en-US"/>
              <a:t>31</a:t>
            </a:fld>
            <a:endParaRPr lang="en-US"/>
          </a:p>
        </p:txBody>
      </p:sp>
    </p:spTree>
    <p:extLst>
      <p:ext uri="{BB962C8B-B14F-4D97-AF65-F5344CB8AC3E}">
        <p14:creationId xmlns:p14="http://schemas.microsoft.com/office/powerpoint/2010/main" val="2507413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25000"/>
              </a:lnSpc>
              <a:spcBef>
                <a:spcPts val="0"/>
              </a:spcBef>
              <a:spcAft>
                <a:spcPts val="0"/>
              </a:spcAft>
              <a:buClrTx/>
              <a:buSzTx/>
              <a:buFontTx/>
              <a:buNone/>
              <a:tabLst/>
              <a:defRPr/>
            </a:pPr>
            <a:endParaRPr dirty="0"/>
          </a:p>
        </p:txBody>
      </p:sp>
      <p:sp>
        <p:nvSpPr>
          <p:cNvPr id="4" name="Slide Number Placeholder 3"/>
          <p:cNvSpPr>
            <a:spLocks noGrp="1"/>
          </p:cNvSpPr>
          <p:nvPr>
            <p:ph type="sldNum" sz="quarter" idx="10"/>
          </p:nvPr>
        </p:nvSpPr>
        <p:spPr/>
        <p:txBody>
          <a:bodyPr/>
          <a:lstStyle/>
          <a:p>
            <a:fld id="{18BDFEC3-8487-43E8-A154-7C12CBC1FFF2}" type="slidenum">
              <a:rPr lang="en-US"/>
              <a:t>32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buNone/>
            </a:pPr>
            <a:r>
              <a:rPr dirty="0"/>
              <a:t>This is a practical constraint on any gradual transition. New safe components must interoperate with legacy unsafe components. The CACM 2025 article “It Is Time to Standardize Principles and Practices for Software Memory Safety” discusses the need for standardized interop practices.</a:t>
            </a:r>
          </a:p>
        </p:txBody>
      </p:sp>
      <p:sp>
        <p:nvSpPr>
          <p:cNvPr id="4" name="Slide Number Placeholder 3"/>
          <p:cNvSpPr>
            <a:spLocks noGrp="1"/>
          </p:cNvSpPr>
          <p:nvPr>
            <p:ph type="sldNum" sz="quarter" idx="10"/>
          </p:nvPr>
        </p:nvSpPr>
        <p:spPr/>
        <p:txBody>
          <a:bodyPr/>
          <a:lstStyle/>
          <a:p>
            <a:fld id="{18BDFEC3-8487-43E8-A154-7C12CBC1FFF2}" type="slidenum">
              <a:rPr lang="en-US"/>
              <a:t>33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buNone/>
            </a:pPr>
            <a:endParaRPr dirty="0"/>
          </a:p>
        </p:txBody>
      </p:sp>
      <p:sp>
        <p:nvSpPr>
          <p:cNvPr id="4" name="Slide Number Placeholder 3"/>
          <p:cNvSpPr>
            <a:spLocks noGrp="1"/>
          </p:cNvSpPr>
          <p:nvPr>
            <p:ph type="sldNum" sz="quarter" idx="10"/>
          </p:nvPr>
        </p:nvSpPr>
        <p:spPr/>
        <p:txBody>
          <a:bodyPr/>
          <a:lstStyle/>
          <a:p>
            <a:fld id="{18BDFEC3-8487-43E8-A154-7C12CBC1FFF2}" type="slidenum">
              <a:rPr lang="en-US"/>
              <a:t>34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buNone/>
            </a:pPr>
            <a:r>
              <a:t>The ACM Queue article “Memory Safety for Skeptics” calls this out directly as “anti-intellectual nonsense.” Decades of data show that error rates in complex systems are driven by system design, not by individual skill. The aviation analogy is apt: commercial aviation became safe not by hiring better pilots, but by redesigning cockpits, adding checklists, and building redundant systems.</a:t>
            </a:r>
          </a:p>
        </p:txBody>
      </p:sp>
      <p:sp>
        <p:nvSpPr>
          <p:cNvPr id="4" name="Slide Number Placeholder 3"/>
          <p:cNvSpPr>
            <a:spLocks noGrp="1"/>
          </p:cNvSpPr>
          <p:nvPr>
            <p:ph type="sldNum" sz="quarter" idx="10"/>
          </p:nvPr>
        </p:nvSpPr>
        <p:spPr/>
        <p:txBody>
          <a:bodyPr/>
          <a:lstStyle/>
          <a:p>
            <a:fld id="{18BDFEC3-8487-43E8-A154-7C12CBC1FFF2}" type="slidenum">
              <a:rPr lang="en-US"/>
              <a:t>35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4833937" y="2303859"/>
            <a:ext cx="14716126" cy="4643438"/>
          </a:xfrm>
          <a:prstGeom prst="rect">
            <a:avLst/>
          </a:prstGeom>
        </p:spPr>
        <p:txBody>
          <a:bodyPr anchor="b"/>
          <a:lstStyle/>
          <a:p>
            <a:r>
              <a:t>Title Text</a:t>
            </a:r>
          </a:p>
        </p:txBody>
      </p:sp>
      <p:sp>
        <p:nvSpPr>
          <p:cNvPr id="12" name="Body Level One…"/>
          <p:cNvSpPr txBox="1">
            <a:spLocks noGrp="1"/>
          </p:cNvSpPr>
          <p:nvPr>
            <p:ph type="body" sz="quarter" idx="1"/>
          </p:nvPr>
        </p:nvSpPr>
        <p:spPr>
          <a:xfrm>
            <a:off x="4833937" y="7072312"/>
            <a:ext cx="14716126" cy="1589485"/>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1905000" y="0"/>
            <a:ext cx="20563290" cy="13716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C6361F-31DF-994C-9089-BE54C03D95A3}" type="datetimeFigureOut">
              <a:rPr lang="en-US" smtClean="0"/>
              <a:t>3/21/26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1904950" y="13010554"/>
            <a:ext cx="556242" cy="513601"/>
          </a:xfrm>
        </p:spPr>
        <p:txBody>
          <a:bodyPr/>
          <a:lstStyle/>
          <a:p>
            <a:fld id="{E6ADC5EA-A2B1-7B40-9120-F226EF34BE09}" type="slidenum">
              <a:rPr lang="en-US" smtClean="0"/>
              <a:t>‹#›</a:t>
            </a:fld>
            <a:endParaRPr lang="en-US"/>
          </a:p>
        </p:txBody>
      </p:sp>
    </p:spTree>
    <p:extLst>
      <p:ext uri="{BB962C8B-B14F-4D97-AF65-F5344CB8AC3E}">
        <p14:creationId xmlns:p14="http://schemas.microsoft.com/office/powerpoint/2010/main" val="1533577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76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44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C6361F-31DF-994C-9089-BE54C03D95A3}" type="datetimeFigureOut">
              <a:rPr lang="en-US" smtClean="0"/>
              <a:t>3/21/26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1904950" y="13010554"/>
            <a:ext cx="556242" cy="513601"/>
          </a:xfrm>
        </p:spPr>
        <p:txBody>
          <a:bodyPr/>
          <a:lstStyle/>
          <a:p>
            <a:fld id="{E6ADC5EA-A2B1-7B40-9120-F226EF34BE09}" type="slidenum">
              <a:rPr lang="en-US" smtClean="0"/>
              <a:t>‹#›</a:t>
            </a:fld>
            <a:endParaRPr lang="en-US"/>
          </a:p>
        </p:txBody>
      </p:sp>
    </p:spTree>
    <p:extLst>
      <p:ext uri="{BB962C8B-B14F-4D97-AF65-F5344CB8AC3E}">
        <p14:creationId xmlns:p14="http://schemas.microsoft.com/office/powerpoint/2010/main" val="1358052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sz="half" idx="21"/>
          </p:nvPr>
        </p:nvSpPr>
        <p:spPr>
          <a:xfrm>
            <a:off x="5307210" y="892968"/>
            <a:ext cx="13751720" cy="9172589"/>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4833937" y="9447609"/>
            <a:ext cx="14716126" cy="2000251"/>
          </a:xfrm>
          <a:prstGeom prst="rect">
            <a:avLst/>
          </a:prstGeom>
        </p:spPr>
        <p:txBody>
          <a:bodyPr anchor="b"/>
          <a:lstStyle/>
          <a:p>
            <a:r>
              <a:t>Title Text</a:t>
            </a:r>
          </a:p>
        </p:txBody>
      </p:sp>
      <p:sp>
        <p:nvSpPr>
          <p:cNvPr id="22" name="Body Level One…"/>
          <p:cNvSpPr txBox="1">
            <a:spLocks noGrp="1"/>
          </p:cNvSpPr>
          <p:nvPr>
            <p:ph type="body" sz="quarter" idx="1"/>
          </p:nvPr>
        </p:nvSpPr>
        <p:spPr>
          <a:xfrm>
            <a:off x="4833937" y="11519296"/>
            <a:ext cx="14716126" cy="1589486"/>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xfrm>
            <a:off x="11935814" y="13001625"/>
            <a:ext cx="494513" cy="51117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4833937" y="4536281"/>
            <a:ext cx="14716126" cy="4643438"/>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6869906" y="892968"/>
            <a:ext cx="17377173" cy="11584782"/>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4387453" y="892968"/>
            <a:ext cx="7500938" cy="5607845"/>
          </a:xfrm>
          <a:prstGeom prst="rect">
            <a:avLst/>
          </a:prstGeom>
        </p:spPr>
        <p:txBody>
          <a:bodyPr anchor="b"/>
          <a:lstStyle>
            <a:lvl1pPr>
              <a:defRPr sz="8400"/>
            </a:lvl1pPr>
          </a:lstStyle>
          <a:p>
            <a:r>
              <a:t>Title Text</a:t>
            </a:r>
          </a:p>
        </p:txBody>
      </p:sp>
      <p:sp>
        <p:nvSpPr>
          <p:cNvPr id="40" name="Body Level One…"/>
          <p:cNvSpPr txBox="1">
            <a:spLocks noGrp="1"/>
          </p:cNvSpPr>
          <p:nvPr>
            <p:ph type="body" sz="quarter" idx="1"/>
          </p:nvPr>
        </p:nvSpPr>
        <p:spPr>
          <a:xfrm>
            <a:off x="4387453" y="6697265"/>
            <a:ext cx="7500938" cy="5768579"/>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xfrm>
            <a:off x="4387453" y="625078"/>
            <a:ext cx="15609094" cy="1936068"/>
          </a:xfrm>
          <a:prstGeom prst="rect">
            <a:avLst/>
          </a:prstGeom>
        </p:spPr>
        <p:txBody>
          <a:bodyPr/>
          <a:lstStyle/>
          <a:p>
            <a:r>
              <a:t>Title Text</a:t>
            </a:r>
          </a:p>
        </p:txBody>
      </p:sp>
      <p:sp>
        <p:nvSpPr>
          <p:cNvPr id="57" name="Body Level One…"/>
          <p:cNvSpPr txBox="1">
            <a:spLocks noGrp="1"/>
          </p:cNvSpPr>
          <p:nvPr>
            <p:ph type="body" idx="1"/>
          </p:nvPr>
        </p:nvSpPr>
        <p:spPr>
          <a:xfrm>
            <a:off x="4387453" y="3134320"/>
            <a:ext cx="15609094" cy="9336129"/>
          </a:xfrm>
          <a:prstGeom prst="rect">
            <a:avLst/>
          </a:prstGeom>
        </p:spPr>
        <p:txBody>
          <a:bodyPr anchor="t"/>
          <a:lstStyle>
            <a:lvl2pPr marL="1064106" indent="-619606">
              <a:spcBef>
                <a:spcPts val="500"/>
              </a:spcBef>
              <a:buSzPct val="57000"/>
              <a:defRPr sz="4600"/>
            </a:lvl2pPr>
            <a:lvl3pPr marL="1481666" indent="-592666">
              <a:spcBef>
                <a:spcPts val="500"/>
              </a:spcBef>
              <a:buChar char="-"/>
              <a:defRPr sz="3600"/>
            </a:lvl3pPr>
            <a:lvl4pPr marL="1926166" indent="-592666">
              <a:spcBef>
                <a:spcPts val="500"/>
              </a:spcBef>
              <a:buChar char="-"/>
              <a:defRPr sz="3600"/>
            </a:lvl4pPr>
            <a:lvl5pPr marL="2370666" indent="-592666">
              <a:spcBef>
                <a:spcPts val="500"/>
              </a:spcBef>
              <a:buChar char="-"/>
              <a:defRPr sz="36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9423796" y="3661171"/>
            <a:ext cx="13260587" cy="8840392"/>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xfrm>
            <a:off x="4387453" y="553640"/>
            <a:ext cx="15609094" cy="3036095"/>
          </a:xfrm>
          <a:prstGeom prst="rect">
            <a:avLst/>
          </a:prstGeom>
        </p:spPr>
        <p:txBody>
          <a:bodyPr/>
          <a:lstStyle/>
          <a:p>
            <a:r>
              <a:t>Title Text</a:t>
            </a:r>
          </a:p>
        </p:txBody>
      </p:sp>
      <p:sp>
        <p:nvSpPr>
          <p:cNvPr id="67" name="Body Level One…"/>
          <p:cNvSpPr txBox="1">
            <a:spLocks noGrp="1"/>
          </p:cNvSpPr>
          <p:nvPr>
            <p:ph type="body" sz="quarter" idx="1"/>
          </p:nvPr>
        </p:nvSpPr>
        <p:spPr>
          <a:xfrm>
            <a:off x="4387453" y="3661171"/>
            <a:ext cx="7500938" cy="8840392"/>
          </a:xfrm>
          <a:prstGeom prst="rect">
            <a:avLst/>
          </a:prstGeom>
        </p:spPr>
        <p:txBody>
          <a:bodyPr/>
          <a:lstStyle>
            <a:lvl1pPr marL="465364" indent="-465364">
              <a:spcBef>
                <a:spcPts val="3200"/>
              </a:spcBef>
              <a:defRPr sz="3800"/>
            </a:lvl1pPr>
            <a:lvl2pPr marL="808264" indent="-465364">
              <a:spcBef>
                <a:spcPts val="3200"/>
              </a:spcBef>
              <a:defRPr sz="3800"/>
            </a:lvl2pPr>
            <a:lvl3pPr marL="1151164" indent="-465364">
              <a:spcBef>
                <a:spcPts val="3200"/>
              </a:spcBef>
              <a:defRPr sz="3800"/>
            </a:lvl3pPr>
            <a:lvl4pPr marL="1494064" indent="-465364">
              <a:spcBef>
                <a:spcPts val="3200"/>
              </a:spcBef>
              <a:defRPr sz="3800"/>
            </a:lvl4pPr>
            <a:lvl5pPr marL="1836964" indent="-465364">
              <a:spcBef>
                <a:spcPts val="3200"/>
              </a:spcBef>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4387453" y="1785937"/>
            <a:ext cx="15609094" cy="101441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idx="21"/>
          </p:nvPr>
        </p:nvSpPr>
        <p:spPr>
          <a:xfrm>
            <a:off x="-291704" y="1250156"/>
            <a:ext cx="16841392" cy="11227594"/>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12442031" y="7069144"/>
            <a:ext cx="8518923" cy="5682241"/>
          </a:xfrm>
          <a:prstGeom prst="rect">
            <a:avLst/>
          </a:prstGeom>
        </p:spPr>
        <p:txBody>
          <a:bodyPr lIns="91439" tIns="45719" rIns="91439" bIns="45719" anchor="t">
            <a:noAutofit/>
          </a:bodyPr>
          <a:lstStyle/>
          <a:p>
            <a:endParaRPr/>
          </a:p>
        </p:txBody>
      </p:sp>
      <p:sp>
        <p:nvSpPr>
          <p:cNvPr id="85" name="Image"/>
          <p:cNvSpPr>
            <a:spLocks noGrp="1"/>
          </p:cNvSpPr>
          <p:nvPr>
            <p:ph type="pic" sz="quarter" idx="23"/>
          </p:nvPr>
        </p:nvSpPr>
        <p:spPr>
          <a:xfrm>
            <a:off x="12192000" y="1246988"/>
            <a:ext cx="8251032" cy="5500689"/>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4833937" y="8947546"/>
            <a:ext cx="14716126" cy="660798"/>
          </a:xfrm>
          <a:prstGeom prst="rect">
            <a:avLst/>
          </a:prstGeom>
        </p:spPr>
        <p:txBody>
          <a:bodyPr anchor="t">
            <a:spAutoFit/>
          </a:bodyPr>
          <a:lstStyle>
            <a:lvl1pPr marL="0" indent="0" algn="ctr">
              <a:spcBef>
                <a:spcPts val="0"/>
              </a:spcBef>
              <a:buSzTx/>
              <a:buNone/>
              <a:defRPr sz="32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22"/>
          </p:nvPr>
        </p:nvSpPr>
        <p:spPr>
          <a:xfrm>
            <a:off x="4833937" y="6000353"/>
            <a:ext cx="14716126" cy="965201"/>
          </a:xfrm>
          <a:prstGeom prst="rect">
            <a:avLst/>
          </a:prstGeom>
        </p:spPr>
        <p:txBody>
          <a:bodyPr>
            <a:spAutoFit/>
          </a:bodyPr>
          <a:lstStyle>
            <a:lvl1pPr marL="0" indent="0" algn="ctr">
              <a:spcBef>
                <a:spcPts val="0"/>
              </a:spcBef>
              <a:buSzTx/>
              <a:buNone/>
              <a:defRPr sz="52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387453" y="625078"/>
            <a:ext cx="15609094" cy="30360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r>
              <a:t>Title Text</a:t>
            </a:r>
          </a:p>
        </p:txBody>
      </p:sp>
      <p:sp>
        <p:nvSpPr>
          <p:cNvPr id="3" name="Body Level One…"/>
          <p:cNvSpPr txBox="1">
            <a:spLocks noGrp="1"/>
          </p:cNvSpPr>
          <p:nvPr>
            <p:ph type="body" idx="1"/>
          </p:nvPr>
        </p:nvSpPr>
        <p:spPr>
          <a:xfrm>
            <a:off x="4387453" y="3661171"/>
            <a:ext cx="15609094" cy="88403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35814" y="13010554"/>
            <a:ext cx="494513" cy="511176"/>
          </a:xfrm>
          <a:prstGeom prst="rect">
            <a:avLst/>
          </a:prstGeom>
          <a:ln w="12700">
            <a:miter lim="400000"/>
          </a:ln>
        </p:spPr>
        <p:txBody>
          <a:bodyPr wrap="none" lIns="71437" tIns="71437" rIns="71437" bIns="71437">
            <a:spAutoFit/>
          </a:bodyPr>
          <a:lstStyle>
            <a:lvl1pPr>
              <a:defRPr sz="2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 id="2147483662" r:id="rId12"/>
    <p:sldLayoutId id="2147483663" r:id="rId13"/>
  </p:sldLayoutIdLst>
  <p:transition spd="med"/>
  <p:txStyles>
    <p:titleStyle>
      <a:lvl1pPr marL="0" marR="0" indent="0" algn="ctr" defTabSz="5842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Light"/>
        </a:defRPr>
      </a:lvl9pPr>
    </p:titleStyle>
    <p:bodyStyle>
      <a:lvl1pPr marL="617361" marR="0" indent="-617361" algn="l" defTabSz="584200" rtl="0" latinLnBrk="0">
        <a:lnSpc>
          <a:spcPct val="100000"/>
        </a:lnSpc>
        <a:spcBef>
          <a:spcPts val="42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1pPr>
      <a:lvl2pPr marL="1061861" marR="0" indent="-617361" algn="l" defTabSz="584200" rtl="0" latinLnBrk="0">
        <a:lnSpc>
          <a:spcPct val="100000"/>
        </a:lnSpc>
        <a:spcBef>
          <a:spcPts val="42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2pPr>
      <a:lvl3pPr marL="1506361" marR="0" indent="-617361" algn="l" defTabSz="584200" rtl="0" latinLnBrk="0">
        <a:lnSpc>
          <a:spcPct val="100000"/>
        </a:lnSpc>
        <a:spcBef>
          <a:spcPts val="42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3pPr>
      <a:lvl4pPr marL="1950861" marR="0" indent="-617361" algn="l" defTabSz="584200" rtl="0" latinLnBrk="0">
        <a:lnSpc>
          <a:spcPct val="100000"/>
        </a:lnSpc>
        <a:spcBef>
          <a:spcPts val="42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4pPr>
      <a:lvl5pPr marL="2395361" marR="0" indent="-617361" algn="l" defTabSz="584200" rtl="0" latinLnBrk="0">
        <a:lnSpc>
          <a:spcPct val="100000"/>
        </a:lnSpc>
        <a:spcBef>
          <a:spcPts val="42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5pPr>
      <a:lvl6pPr marL="2839861" marR="0" indent="-617361" algn="l" defTabSz="584200" rtl="0" latinLnBrk="0">
        <a:lnSpc>
          <a:spcPct val="100000"/>
        </a:lnSpc>
        <a:spcBef>
          <a:spcPts val="42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6pPr>
      <a:lvl7pPr marL="3284361" marR="0" indent="-617361" algn="l" defTabSz="584200" rtl="0" latinLnBrk="0">
        <a:lnSpc>
          <a:spcPct val="100000"/>
        </a:lnSpc>
        <a:spcBef>
          <a:spcPts val="42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7pPr>
      <a:lvl8pPr marL="3728861" marR="0" indent="-617361" algn="l" defTabSz="584200" rtl="0" latinLnBrk="0">
        <a:lnSpc>
          <a:spcPct val="100000"/>
        </a:lnSpc>
        <a:spcBef>
          <a:spcPts val="42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8pPr>
      <a:lvl9pPr marL="4173361" marR="0" indent="-617361" algn="l" defTabSz="584200" rtl="0" latinLnBrk="0">
        <a:lnSpc>
          <a:spcPct val="100000"/>
        </a:lnSpc>
        <a:spcBef>
          <a:spcPts val="42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www.pl-enthusiast.net/2014/08/05/type-safety/" TargetMode="External"/><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cs.cornell.edu/jif" TargetMode="Externa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hyperlink" Target="http://www.pl-enthusiast.net/2014/07/21/memory-safety/" TargetMode="Externa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25.png"/></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5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5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image" Target="../media/image34.png"/></Relationships>
</file>

<file path=ppt/slides/_rels/slide5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129DE-5D96-1CE2-18C6-A256829712ED}"/>
              </a:ext>
            </a:extLst>
          </p:cNvPr>
          <p:cNvSpPr>
            <a:spLocks noGrp="1"/>
          </p:cNvSpPr>
          <p:nvPr>
            <p:ph type="ctrTitle"/>
          </p:nvPr>
        </p:nvSpPr>
        <p:spPr>
          <a:xfrm>
            <a:off x="3048000" y="1128848"/>
            <a:ext cx="18288000" cy="4775200"/>
          </a:xfrm>
        </p:spPr>
        <p:txBody>
          <a:bodyPr>
            <a:normAutofit fontScale="90000"/>
          </a:bodyPr>
          <a:lstStyle/>
          <a:p>
            <a:pPr algn="ctr"/>
            <a:r>
              <a:rPr lang="en-US" sz="11200" dirty="0"/>
              <a:t>Secure Systems Engineering and Management</a:t>
            </a:r>
          </a:p>
        </p:txBody>
      </p:sp>
      <p:sp>
        <p:nvSpPr>
          <p:cNvPr id="3" name="Subtitle 2">
            <a:extLst>
              <a:ext uri="{FF2B5EF4-FFF2-40B4-BE49-F238E27FC236}">
                <a16:creationId xmlns:a16="http://schemas.microsoft.com/office/drawing/2014/main" id="{49942452-83B7-A233-BC53-30327B7B93D4}"/>
              </a:ext>
            </a:extLst>
          </p:cNvPr>
          <p:cNvSpPr>
            <a:spLocks noGrp="1"/>
          </p:cNvSpPr>
          <p:nvPr>
            <p:ph type="subTitle" idx="1"/>
          </p:nvPr>
        </p:nvSpPr>
        <p:spPr>
          <a:xfrm>
            <a:off x="3048000" y="6088198"/>
            <a:ext cx="18288000" cy="6294840"/>
          </a:xfrm>
        </p:spPr>
        <p:txBody>
          <a:bodyPr>
            <a:normAutofit fontScale="70000" lnSpcReduction="20000"/>
          </a:bodyPr>
          <a:lstStyle/>
          <a:p>
            <a:pPr marL="0" indent="0" algn="ctr">
              <a:buNone/>
            </a:pPr>
            <a:r>
              <a:rPr lang="en-US" sz="6800" dirty="0"/>
              <a:t>A Data-driven Approach</a:t>
            </a:r>
          </a:p>
          <a:p>
            <a:pPr algn="ctr"/>
            <a:endParaRPr lang="en-US" dirty="0"/>
          </a:p>
          <a:p>
            <a:pPr algn="ctr"/>
            <a:endParaRPr lang="en-US" sz="6400" dirty="0"/>
          </a:p>
          <a:p>
            <a:pPr algn="ctr"/>
            <a:endParaRPr lang="en-US" sz="6400" dirty="0"/>
          </a:p>
          <a:p>
            <a:pPr algn="ctr"/>
            <a:endParaRPr lang="en-US" sz="6400" dirty="0"/>
          </a:p>
          <a:p>
            <a:pPr marL="0" indent="0" algn="ctr">
              <a:buNone/>
            </a:pPr>
            <a:r>
              <a:rPr lang="en-US" sz="6400" dirty="0"/>
              <a:t>Michael Hicks</a:t>
            </a:r>
          </a:p>
          <a:p>
            <a:pPr algn="ctr"/>
            <a:endParaRPr lang="en-US" dirty="0"/>
          </a:p>
        </p:txBody>
      </p:sp>
      <p:pic>
        <p:nvPicPr>
          <p:cNvPr id="3074" name="Picture 2" descr="Download Penn Logos | Penn Brand Standards">
            <a:extLst>
              <a:ext uri="{FF2B5EF4-FFF2-40B4-BE49-F238E27FC236}">
                <a16:creationId xmlns:a16="http://schemas.microsoft.com/office/drawing/2014/main" id="{1CDBA5D0-00EB-4BD7-7AE9-EBF7EA0B1B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11591" y="4380176"/>
            <a:ext cx="8301850" cy="5536276"/>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2">
            <a:extLst>
              <a:ext uri="{FF2B5EF4-FFF2-40B4-BE49-F238E27FC236}">
                <a16:creationId xmlns:a16="http://schemas.microsoft.com/office/drawing/2014/main" id="{4C2687FC-3CEA-D6F7-318B-18496E8BB8AE}"/>
              </a:ext>
            </a:extLst>
          </p:cNvPr>
          <p:cNvSpPr txBox="1">
            <a:spLocks/>
          </p:cNvSpPr>
          <p:nvPr/>
        </p:nvSpPr>
        <p:spPr>
          <a:xfrm>
            <a:off x="3048000" y="7908452"/>
            <a:ext cx="18288000" cy="3311524"/>
          </a:xfrm>
          <a:prstGeom prst="rect">
            <a:avLst/>
          </a:prstGeom>
        </p:spPr>
        <p:txBody>
          <a:bodyPr vert="horz" lIns="182880" tIns="91440" rIns="182880" bIns="9144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0000" dirty="0">
                <a:latin typeface="+mj-lt"/>
                <a:cs typeface="Calibri" panose="020F0502020204030204" pitchFamily="34" charset="0"/>
              </a:rPr>
              <a:t>Memory Safe</a:t>
            </a:r>
            <a:br>
              <a:rPr lang="en-US" sz="10000" dirty="0">
                <a:latin typeface="+mj-lt"/>
                <a:cs typeface="Calibri" panose="020F0502020204030204" pitchFamily="34" charset="0"/>
              </a:rPr>
            </a:br>
            <a:r>
              <a:rPr lang="en-US" sz="10000" dirty="0">
                <a:latin typeface="+mj-lt"/>
                <a:cs typeface="Calibri" panose="020F0502020204030204" pitchFamily="34" charset="0"/>
              </a:rPr>
              <a:t>Programming</a:t>
            </a:r>
          </a:p>
        </p:txBody>
      </p:sp>
      <p:pic>
        <p:nvPicPr>
          <p:cNvPr id="5" name="Picture 4">
            <a:extLst>
              <a:ext uri="{FF2B5EF4-FFF2-40B4-BE49-F238E27FC236}">
                <a16:creationId xmlns:a16="http://schemas.microsoft.com/office/drawing/2014/main" id="{DC24F5A3-CC48-C1E1-5CCF-FC184CF4A213}"/>
              </a:ext>
            </a:extLst>
          </p:cNvPr>
          <p:cNvPicPr>
            <a:picLocks noChangeAspect="1"/>
          </p:cNvPicPr>
          <p:nvPr/>
        </p:nvPicPr>
        <p:blipFill>
          <a:blip r:embed="rId3"/>
          <a:stretch>
            <a:fillRect/>
          </a:stretch>
        </p:blipFill>
        <p:spPr>
          <a:xfrm>
            <a:off x="-175643" y="3821492"/>
            <a:ext cx="9113002" cy="6073016"/>
          </a:xfrm>
          <a:prstGeom prst="rect">
            <a:avLst/>
          </a:prstGeom>
        </p:spPr>
      </p:pic>
      <p:sp>
        <p:nvSpPr>
          <p:cNvPr id="7" name="TextBox 6">
            <a:extLst>
              <a:ext uri="{FF2B5EF4-FFF2-40B4-BE49-F238E27FC236}">
                <a16:creationId xmlns:a16="http://schemas.microsoft.com/office/drawing/2014/main" id="{CCEC151D-545E-4E09-6675-9F6696166284}"/>
              </a:ext>
            </a:extLst>
          </p:cNvPr>
          <p:cNvSpPr txBox="1"/>
          <p:nvPr/>
        </p:nvSpPr>
        <p:spPr>
          <a:xfrm>
            <a:off x="19008436" y="11920856"/>
            <a:ext cx="5205005" cy="1200329"/>
          </a:xfrm>
          <a:prstGeom prst="rect">
            <a:avLst/>
          </a:prstGeom>
          <a:noFill/>
        </p:spPr>
        <p:txBody>
          <a:bodyPr wrap="square">
            <a:spAutoFit/>
          </a:bodyPr>
          <a:lstStyle/>
          <a:p>
            <a:r>
              <a:rPr lang="en-US" sz="3600" dirty="0"/>
              <a:t>UPenn CIS 7000-003</a:t>
            </a:r>
          </a:p>
          <a:p>
            <a:r>
              <a:rPr lang="en-US" sz="3600" dirty="0"/>
              <a:t>Spring 2026</a:t>
            </a:r>
          </a:p>
        </p:txBody>
      </p:sp>
    </p:spTree>
    <p:extLst>
      <p:ext uri="{BB962C8B-B14F-4D97-AF65-F5344CB8AC3E}">
        <p14:creationId xmlns:p14="http://schemas.microsoft.com/office/powerpoint/2010/main" val="3492021271"/>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No dangling pointers"/>
          <p:cNvSpPr txBox="1">
            <a:spLocks noGrp="1"/>
          </p:cNvSpPr>
          <p:nvPr>
            <p:ph type="title"/>
          </p:nvPr>
        </p:nvSpPr>
        <p:spPr>
          <a:prstGeom prst="rect">
            <a:avLst/>
          </a:prstGeom>
        </p:spPr>
        <p:txBody>
          <a:bodyPr/>
          <a:lstStyle/>
          <a:p>
            <a:r>
              <a:t>No dangling pointers</a:t>
            </a:r>
          </a:p>
        </p:txBody>
      </p:sp>
      <p:sp>
        <p:nvSpPr>
          <p:cNvPr id="168" name="Accessing a freed pointer violates temporal safety…"/>
          <p:cNvSpPr txBox="1">
            <a:spLocks noGrp="1"/>
          </p:cNvSpPr>
          <p:nvPr>
            <p:ph type="body" idx="1"/>
          </p:nvPr>
        </p:nvSpPr>
        <p:spPr>
          <a:prstGeom prst="rect">
            <a:avLst/>
          </a:prstGeom>
        </p:spPr>
        <p:txBody>
          <a:bodyPr/>
          <a:lstStyle/>
          <a:p>
            <a:r>
              <a:t>Accessing a freed pointer violates temporal safety</a:t>
            </a:r>
          </a:p>
          <a:p>
            <a:endParaRPr/>
          </a:p>
          <a:p>
            <a:endParaRPr/>
          </a:p>
          <a:p>
            <a:pPr marL="0" indent="0">
              <a:buSzTx/>
              <a:buNone/>
            </a:pPr>
            <a:r>
              <a:t>The memory dereferenced no longer belongs to p. </a:t>
            </a:r>
          </a:p>
          <a:p>
            <a:r>
              <a:t>Accessing uninitialized pointers is similarly not OK: </a:t>
            </a:r>
          </a:p>
        </p:txBody>
      </p:sp>
      <p:sp>
        <p:nvSpPr>
          <p:cNvPr id="169" name="int *p = malloc(sizeof(int));…"/>
          <p:cNvSpPr txBox="1"/>
          <p:nvPr/>
        </p:nvSpPr>
        <p:spPr>
          <a:xfrm>
            <a:off x="5455470" y="4215495"/>
            <a:ext cx="13473060" cy="2708276"/>
          </a:xfrm>
          <a:prstGeom prst="rect">
            <a:avLst/>
          </a:prstGeom>
          <a:solidFill>
            <a:srgbClr val="FFFFFF"/>
          </a:solidFill>
          <a:ln w="254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algn="l" defTabSz="457200">
              <a:defRPr sz="4200">
                <a:latin typeface="Courier"/>
                <a:ea typeface="Courier"/>
                <a:cs typeface="Courier"/>
                <a:sym typeface="Courier"/>
              </a:defRPr>
            </a:pPr>
            <a:r>
              <a:t>int *p = malloc(sizeof(int));</a:t>
            </a:r>
          </a:p>
          <a:p>
            <a:pPr algn="l" defTabSz="457200">
              <a:defRPr sz="4200">
                <a:latin typeface="Courier"/>
                <a:ea typeface="Courier"/>
                <a:cs typeface="Courier"/>
                <a:sym typeface="Courier"/>
              </a:defRPr>
            </a:pPr>
            <a:r>
              <a:t>*p = 5;</a:t>
            </a:r>
          </a:p>
          <a:p>
            <a:pPr algn="l" defTabSz="457200">
              <a:defRPr sz="4200">
                <a:latin typeface="Courier"/>
                <a:ea typeface="Courier"/>
                <a:cs typeface="Courier"/>
                <a:sym typeface="Courier"/>
              </a:defRPr>
            </a:pPr>
            <a:r>
              <a:t>free(p);</a:t>
            </a:r>
          </a:p>
          <a:p>
            <a:pPr algn="l" defTabSz="457200">
              <a:defRPr sz="4200">
                <a:latin typeface="Courier"/>
                <a:ea typeface="Courier"/>
                <a:cs typeface="Courier"/>
                <a:sym typeface="Courier"/>
              </a:defRPr>
            </a:pPr>
            <a:r>
              <a:t>printf(“%d\n”,*p); </a:t>
            </a:r>
            <a:r>
              <a:rPr i="1">
                <a:solidFill>
                  <a:schemeClr val="accent5"/>
                </a:solidFill>
              </a:rPr>
              <a:t>// violation</a:t>
            </a:r>
          </a:p>
        </p:txBody>
      </p:sp>
      <p:sp>
        <p:nvSpPr>
          <p:cNvPr id="170" name="int *p;…"/>
          <p:cNvSpPr txBox="1"/>
          <p:nvPr/>
        </p:nvSpPr>
        <p:spPr>
          <a:xfrm>
            <a:off x="5455470" y="9296106"/>
            <a:ext cx="13473060" cy="1438276"/>
          </a:xfrm>
          <a:prstGeom prst="rect">
            <a:avLst/>
          </a:prstGeom>
          <a:solidFill>
            <a:srgbClr val="FFFFFF"/>
          </a:solidFill>
          <a:ln w="254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algn="l" defTabSz="457200">
              <a:defRPr sz="4200">
                <a:latin typeface="Courier"/>
                <a:ea typeface="Courier"/>
                <a:cs typeface="Courier"/>
                <a:sym typeface="Courier"/>
              </a:defRPr>
            </a:pPr>
            <a:r>
              <a:t>int *p;</a:t>
            </a:r>
          </a:p>
          <a:p>
            <a:pPr algn="l" defTabSz="457200">
              <a:defRPr sz="4200">
                <a:latin typeface="Courier"/>
                <a:ea typeface="Courier"/>
                <a:cs typeface="Courier"/>
                <a:sym typeface="Courier"/>
              </a:defRPr>
            </a:pPr>
            <a:r>
              <a:t>*p = 5; </a:t>
            </a:r>
            <a:r>
              <a:rPr i="1">
                <a:solidFill>
                  <a:schemeClr val="accent5"/>
                </a:solidFill>
              </a:rPr>
              <a:t>// violation</a:t>
            </a:r>
          </a:p>
        </p:txBody>
      </p:sp>
      <p:sp>
        <p:nvSpPr>
          <p:cNvPr id="2" name="Memory safe,…">
            <a:extLst>
              <a:ext uri="{FF2B5EF4-FFF2-40B4-BE49-F238E27FC236}">
                <a16:creationId xmlns:a16="http://schemas.microsoft.com/office/drawing/2014/main" id="{FD0255EB-7A77-ED5A-9B6A-78C4ED45C0ED}"/>
              </a:ext>
            </a:extLst>
          </p:cNvPr>
          <p:cNvSpPr/>
          <p:nvPr/>
        </p:nvSpPr>
        <p:spPr>
          <a:xfrm>
            <a:off x="15973993" y="9552289"/>
            <a:ext cx="5909073" cy="2364185"/>
          </a:xfrm>
          <a:custGeom>
            <a:avLst/>
            <a:gdLst/>
            <a:ahLst/>
            <a:cxnLst>
              <a:cxn ang="0">
                <a:pos x="wd2" y="hd2"/>
              </a:cxn>
              <a:cxn ang="5400000">
                <a:pos x="wd2" y="hd2"/>
              </a:cxn>
              <a:cxn ang="10800000">
                <a:pos x="wd2" y="hd2"/>
              </a:cxn>
              <a:cxn ang="16200000">
                <a:pos x="wd2" y="hd2"/>
              </a:cxn>
            </a:cxnLst>
            <a:rect l="0" t="0" r="r" b="b"/>
            <a:pathLst>
              <a:path w="21600" h="21600" extrusionOk="0">
                <a:moveTo>
                  <a:pt x="1272" y="0"/>
                </a:moveTo>
                <a:cubicBezTo>
                  <a:pt x="1144" y="0"/>
                  <a:pt x="1040" y="260"/>
                  <a:pt x="1040" y="580"/>
                </a:cubicBezTo>
                <a:lnTo>
                  <a:pt x="1040" y="6099"/>
                </a:lnTo>
                <a:lnTo>
                  <a:pt x="0" y="7263"/>
                </a:lnTo>
                <a:lnTo>
                  <a:pt x="1040" y="8423"/>
                </a:lnTo>
                <a:lnTo>
                  <a:pt x="1040" y="21020"/>
                </a:lnTo>
                <a:cubicBezTo>
                  <a:pt x="1040" y="21340"/>
                  <a:pt x="1144" y="21600"/>
                  <a:pt x="1272" y="21600"/>
                </a:cubicBezTo>
                <a:lnTo>
                  <a:pt x="21368" y="21600"/>
                </a:lnTo>
                <a:cubicBezTo>
                  <a:pt x="21496" y="21600"/>
                  <a:pt x="21600" y="21340"/>
                  <a:pt x="21600" y="21020"/>
                </a:cubicBezTo>
                <a:lnTo>
                  <a:pt x="21600" y="580"/>
                </a:lnTo>
                <a:cubicBezTo>
                  <a:pt x="21600" y="260"/>
                  <a:pt x="21496" y="0"/>
                  <a:pt x="21368" y="0"/>
                </a:cubicBezTo>
                <a:lnTo>
                  <a:pt x="1272" y="0"/>
                </a:lnTo>
                <a:close/>
              </a:path>
            </a:pathLst>
          </a:custGeom>
          <a:blipFill>
            <a:blip r:embed="rId2"/>
          </a:blip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p>
            <a:pPr>
              <a:defRPr>
                <a:solidFill>
                  <a:srgbClr val="FFFFFF"/>
                </a:solidFill>
              </a:defRPr>
            </a:pPr>
            <a:r>
              <a:rPr lang="en-US" dirty="0"/>
              <a:t>Goes for NULL</a:t>
            </a:r>
            <a:endParaRPr dirty="0"/>
          </a:p>
          <a:p>
            <a:pPr>
              <a:defRPr>
                <a:solidFill>
                  <a:srgbClr val="FFFFFF"/>
                </a:solidFill>
              </a:defRPr>
            </a:pPr>
            <a:r>
              <a:rPr lang="en-US" dirty="0"/>
              <a:t>pointers too</a:t>
            </a:r>
            <a:endParaRPr dirty="0"/>
          </a:p>
        </p:txBody>
      </p:sp>
    </p:spTree>
  </p:cSld>
  <p:clrMapOvr>
    <a:masterClrMapping/>
  </p:clrMapOvr>
  <p:transition spd="slow">
    <p:wip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68">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68">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168">
                                            <p:txEl>
                                              <p:pRg st="1" end="1"/>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1" nodeType="afterEffect">
                                  <p:stCondLst>
                                    <p:cond delay="0"/>
                                  </p:stCondLst>
                                  <p:iterate>
                                    <p:tmAbs val="0"/>
                                  </p:iterate>
                                  <p:childTnLst>
                                    <p:set>
                                      <p:cBhvr>
                                        <p:cTn id="14" fill="hold"/>
                                        <p:tgtEl>
                                          <p:spTgt spid="16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2" nodeType="clickEffect">
                                  <p:stCondLst>
                                    <p:cond delay="0"/>
                                  </p:stCondLst>
                                  <p:iterate>
                                    <p:tmAbs val="0"/>
                                  </p:iterate>
                                  <p:childTnLst>
                                    <p:set>
                                      <p:cBhvr>
                                        <p:cTn id="18" fill="hold"/>
                                        <p:tgtEl>
                                          <p:spTgt spid="169">
                                            <p:bg/>
                                          </p:spTgt>
                                        </p:tgtEl>
                                        <p:attrNameLst>
                                          <p:attrName>style.visibility</p:attrName>
                                        </p:attrNameLst>
                                      </p:cBhvr>
                                      <p:to>
                                        <p:strVal val="visible"/>
                                      </p:to>
                                    </p:set>
                                  </p:childTnLst>
                                </p:cTn>
                              </p:par>
                              <p:par>
                                <p:cTn id="19" presetID="1" presetClass="entr" presetSubtype="0" fill="hold" grpId="2" nodeType="withEffect">
                                  <p:stCondLst>
                                    <p:cond delay="0"/>
                                  </p:stCondLst>
                                  <p:iterate>
                                    <p:tmAbs val="0"/>
                                  </p:iterate>
                                  <p:childTnLst>
                                    <p:set>
                                      <p:cBhvr>
                                        <p:cTn id="20" fill="hold"/>
                                        <p:tgtEl>
                                          <p:spTgt spid="169">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2" nodeType="clickEffect">
                                  <p:stCondLst>
                                    <p:cond delay="0"/>
                                  </p:stCondLst>
                                  <p:iterate>
                                    <p:tmAbs val="0"/>
                                  </p:iterate>
                                  <p:childTnLst>
                                    <p:set>
                                      <p:cBhvr>
                                        <p:cTn id="24" fill="hold"/>
                                        <p:tgtEl>
                                          <p:spTgt spid="169">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2" nodeType="clickEffect">
                                  <p:stCondLst>
                                    <p:cond delay="0"/>
                                  </p:stCondLst>
                                  <p:iterate>
                                    <p:tmAbs val="0"/>
                                  </p:iterate>
                                  <p:childTnLst>
                                    <p:set>
                                      <p:cBhvr>
                                        <p:cTn id="28" fill="hold"/>
                                        <p:tgtEl>
                                          <p:spTgt spid="169">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2" nodeType="clickEffect">
                                  <p:stCondLst>
                                    <p:cond delay="0"/>
                                  </p:stCondLst>
                                  <p:iterate>
                                    <p:tmAbs val="0"/>
                                  </p:iterate>
                                  <p:childTnLst>
                                    <p:set>
                                      <p:cBhvr>
                                        <p:cTn id="32" fill="hold"/>
                                        <p:tgtEl>
                                          <p:spTgt spid="169">
                                            <p:txEl>
                                              <p:pRg st="3" end="3"/>
                                            </p:txEl>
                                          </p:spTgt>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1" nodeType="afterEffect">
                                  <p:stCondLst>
                                    <p:cond delay="0"/>
                                  </p:stCondLst>
                                  <p:iterate>
                                    <p:tmAbs val="0"/>
                                  </p:iterate>
                                  <p:childTnLst>
                                    <p:set>
                                      <p:cBhvr>
                                        <p:cTn id="35" fill="hold"/>
                                        <p:tgtEl>
                                          <p:spTgt spid="168">
                                            <p:txEl>
                                              <p:pRg st="3" end="3"/>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1" nodeType="clickEffect">
                                  <p:stCondLst>
                                    <p:cond delay="0"/>
                                  </p:stCondLst>
                                  <p:iterate>
                                    <p:tmAbs val="0"/>
                                  </p:iterate>
                                  <p:childTnLst>
                                    <p:set>
                                      <p:cBhvr>
                                        <p:cTn id="39" fill="hold"/>
                                        <p:tgtEl>
                                          <p:spTgt spid="168">
                                            <p:txEl>
                                              <p:pRg st="4" end="4"/>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3" nodeType="clickEffect">
                                  <p:stCondLst>
                                    <p:cond delay="0"/>
                                  </p:stCondLst>
                                  <p:iterate>
                                    <p:tmAbs val="0"/>
                                  </p:iterate>
                                  <p:childTnLst>
                                    <p:set>
                                      <p:cBhvr>
                                        <p:cTn id="43" fill="hold"/>
                                        <p:tgtEl>
                                          <p:spTgt spid="170">
                                            <p:bg/>
                                          </p:spTgt>
                                        </p:tgtEl>
                                        <p:attrNameLst>
                                          <p:attrName>style.visibility</p:attrName>
                                        </p:attrNameLst>
                                      </p:cBhvr>
                                      <p:to>
                                        <p:strVal val="visible"/>
                                      </p:to>
                                    </p:set>
                                  </p:childTnLst>
                                </p:cTn>
                              </p:par>
                              <p:par>
                                <p:cTn id="44" presetID="1" presetClass="entr" presetSubtype="0" fill="hold" grpId="3" nodeType="withEffect">
                                  <p:stCondLst>
                                    <p:cond delay="0"/>
                                  </p:stCondLst>
                                  <p:iterate>
                                    <p:tmAbs val="0"/>
                                  </p:iterate>
                                  <p:childTnLst>
                                    <p:set>
                                      <p:cBhvr>
                                        <p:cTn id="45" fill="hold"/>
                                        <p:tgtEl>
                                          <p:spTgt spid="170">
                                            <p:txEl>
                                              <p:pRg st="0" end="0"/>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3" nodeType="clickEffect">
                                  <p:stCondLst>
                                    <p:cond delay="0"/>
                                  </p:stCondLst>
                                  <p:iterate>
                                    <p:tmAbs val="0"/>
                                  </p:iterate>
                                  <p:childTnLst>
                                    <p:set>
                                      <p:cBhvr>
                                        <p:cTn id="49" fill="hold"/>
                                        <p:tgtEl>
                                          <p:spTgt spid="170">
                                            <p:txEl>
                                              <p:pRg st="1" end="1"/>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4" presetClass="entr" presetSubtype="32" fill="hold" grpId="0" nodeType="clickEffect">
                                  <p:stCondLst>
                                    <p:cond delay="0"/>
                                  </p:stCondLst>
                                  <p:iterate>
                                    <p:tmAbs val="0"/>
                                  </p:iterate>
                                  <p:childTnLst>
                                    <p:set>
                                      <p:cBhvr>
                                        <p:cTn id="53" fill="hold"/>
                                        <p:tgtEl>
                                          <p:spTgt spid="2"/>
                                        </p:tgtEl>
                                        <p:attrNameLst>
                                          <p:attrName>style.visibility</p:attrName>
                                        </p:attrNameLst>
                                      </p:cBhvr>
                                      <p:to>
                                        <p:strVal val="visible"/>
                                      </p:to>
                                    </p:set>
                                    <p:animEffect transition="in" filter="box(out)">
                                      <p:cBhvr>
                                        <p:cTn id="5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1" build="p" bldLvl="5" animBg="1" advAuto="0"/>
      <p:bldP spid="169" grpId="2" build="p" bldLvl="5" animBg="1" advAuto="0"/>
      <p:bldP spid="170" grpId="3" build="p" bldLvl="5" animBg="1" advAuto="0"/>
      <p:bldP spid="2"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2" name="Integer overflows?"/>
          <p:cNvSpPr txBox="1">
            <a:spLocks noGrp="1"/>
          </p:cNvSpPr>
          <p:nvPr>
            <p:ph type="title"/>
          </p:nvPr>
        </p:nvSpPr>
        <p:spPr>
          <a:prstGeom prst="rect">
            <a:avLst/>
          </a:prstGeom>
        </p:spPr>
        <p:txBody>
          <a:bodyPr/>
          <a:lstStyle/>
          <a:p>
            <a:r>
              <a:rPr dirty="0"/>
              <a:t>Integer overflows?</a:t>
            </a:r>
          </a:p>
        </p:txBody>
      </p:sp>
      <p:sp>
        <p:nvSpPr>
          <p:cNvPr id="173" name="Allowed as long as they are not used to manufacture an illegal pointer"/>
          <p:cNvSpPr txBox="1">
            <a:spLocks noGrp="1"/>
          </p:cNvSpPr>
          <p:nvPr>
            <p:ph type="body" sz="quarter" idx="1"/>
          </p:nvPr>
        </p:nvSpPr>
        <p:spPr>
          <a:xfrm>
            <a:off x="4387453" y="3134320"/>
            <a:ext cx="15609094" cy="2088177"/>
          </a:xfrm>
          <a:prstGeom prst="rect">
            <a:avLst/>
          </a:prstGeom>
        </p:spPr>
        <p:txBody>
          <a:bodyPr/>
          <a:lstStyle/>
          <a:p>
            <a:r>
              <a:t>Allowed as long as they are not used to manufacture an illegal pointer</a:t>
            </a:r>
          </a:p>
        </p:txBody>
      </p:sp>
      <p:sp>
        <p:nvSpPr>
          <p:cNvPr id="174" name="int f() {…"/>
          <p:cNvSpPr txBox="1"/>
          <p:nvPr/>
        </p:nvSpPr>
        <p:spPr>
          <a:xfrm>
            <a:off x="5455470" y="4992037"/>
            <a:ext cx="13473060" cy="4613276"/>
          </a:xfrm>
          <a:prstGeom prst="rect">
            <a:avLst/>
          </a:prstGeom>
          <a:solidFill>
            <a:srgbClr val="FFFFFF"/>
          </a:solidFill>
          <a:ln w="254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algn="l" defTabSz="457200">
              <a:defRPr sz="4200">
                <a:latin typeface="Courier"/>
                <a:ea typeface="Courier"/>
                <a:cs typeface="Courier"/>
                <a:sym typeface="Courier"/>
              </a:defRPr>
            </a:pPr>
            <a:r>
              <a:t>int f() {</a:t>
            </a:r>
          </a:p>
          <a:p>
            <a:pPr algn="l" defTabSz="457200">
              <a:defRPr sz="4200">
                <a:latin typeface="Courier"/>
                <a:ea typeface="Courier"/>
                <a:cs typeface="Courier"/>
                <a:sym typeface="Courier"/>
              </a:defRPr>
            </a:pPr>
            <a:r>
              <a:t>  unsigned short x = 65535;</a:t>
            </a:r>
          </a:p>
          <a:p>
            <a:pPr algn="l" defTabSz="457200">
              <a:defRPr sz="4200">
                <a:latin typeface="Courier"/>
                <a:ea typeface="Courier"/>
                <a:cs typeface="Courier"/>
                <a:sym typeface="Courier"/>
              </a:defRPr>
            </a:pPr>
            <a:r>
              <a:t>  x++; </a:t>
            </a:r>
            <a:r>
              <a:rPr i="1">
                <a:solidFill>
                  <a:schemeClr val="accent1">
                    <a:hueOff val="47394"/>
                    <a:satOff val="-25753"/>
                    <a:lumOff val="-7544"/>
                  </a:schemeClr>
                </a:solidFill>
              </a:rPr>
              <a:t>// overflows to become 0</a:t>
            </a:r>
          </a:p>
          <a:p>
            <a:pPr algn="l" defTabSz="457200">
              <a:defRPr sz="4200">
                <a:latin typeface="Courier"/>
                <a:ea typeface="Courier"/>
                <a:cs typeface="Courier"/>
                <a:sym typeface="Courier"/>
              </a:defRPr>
            </a:pPr>
            <a:r>
              <a:t>  printf(“%d\n”,x); </a:t>
            </a:r>
            <a:r>
              <a:rPr i="1">
                <a:solidFill>
                  <a:schemeClr val="accent1">
                    <a:hueOff val="47394"/>
                    <a:satOff val="-25753"/>
                    <a:lumOff val="-7544"/>
                  </a:schemeClr>
                </a:solidFill>
              </a:rPr>
              <a:t>// memory safe</a:t>
            </a:r>
            <a:endParaRPr>
              <a:solidFill>
                <a:schemeClr val="accent2"/>
              </a:solidFill>
            </a:endParaRPr>
          </a:p>
          <a:p>
            <a:pPr algn="l" defTabSz="457200">
              <a:defRPr sz="4200">
                <a:latin typeface="Courier"/>
                <a:ea typeface="Courier"/>
                <a:cs typeface="Courier"/>
                <a:sym typeface="Courier"/>
              </a:defRPr>
            </a:pPr>
            <a:r>
              <a:t>  char *p = malloc(x); </a:t>
            </a:r>
            <a:r>
              <a:rPr i="1">
                <a:solidFill>
                  <a:schemeClr val="accent1">
                    <a:hueOff val="47394"/>
                    <a:satOff val="-25753"/>
                    <a:lumOff val="-7544"/>
                  </a:schemeClr>
                </a:solidFill>
              </a:rPr>
              <a:t>// size-0 buffer!</a:t>
            </a:r>
          </a:p>
          <a:p>
            <a:pPr algn="l" defTabSz="457200">
              <a:defRPr sz="4200">
                <a:latin typeface="Courier"/>
                <a:ea typeface="Courier"/>
                <a:cs typeface="Courier"/>
                <a:sym typeface="Courier"/>
              </a:defRPr>
            </a:pPr>
            <a:r>
              <a:t>  p[1] = ‘a’; </a:t>
            </a:r>
            <a:r>
              <a:rPr i="1">
                <a:solidFill>
                  <a:schemeClr val="accent5"/>
                </a:solidFill>
              </a:rPr>
              <a:t>// violation</a:t>
            </a:r>
          </a:p>
          <a:p>
            <a:pPr algn="l" defTabSz="457200">
              <a:defRPr sz="4200">
                <a:latin typeface="Courier"/>
                <a:ea typeface="Courier"/>
                <a:cs typeface="Courier"/>
                <a:sym typeface="Courier"/>
              </a:defRPr>
            </a:pPr>
            <a:r>
              <a:t>}</a:t>
            </a:r>
          </a:p>
        </p:txBody>
      </p:sp>
      <p:sp>
        <p:nvSpPr>
          <p:cNvPr id="176" name="Integer overflows often enable buffer overflows…"/>
          <p:cNvSpPr txBox="1"/>
          <p:nvPr/>
        </p:nvSpPr>
        <p:spPr>
          <a:xfrm>
            <a:off x="4422496" y="9654620"/>
            <a:ext cx="15539009" cy="16668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marL="617361" indent="-617361" algn="l">
              <a:spcBef>
                <a:spcPts val="4200"/>
              </a:spcBef>
              <a:buSzPct val="75000"/>
              <a:buChar char="•"/>
            </a:lvl1pPr>
            <a:lvl2pPr marL="1064106" indent="-619606" algn="l">
              <a:spcBef>
                <a:spcPts val="500"/>
              </a:spcBef>
              <a:buSzPct val="57000"/>
              <a:buChar char="•"/>
              <a:defRPr sz="4600"/>
            </a:lvl2pPr>
          </a:lstStyle>
          <a:p>
            <a:r>
              <a:t>Integer overflows often enable buffer overflows</a:t>
            </a:r>
          </a:p>
          <a:p>
            <a:pPr lvl="1"/>
            <a:r>
              <a:t>Happens often enough we think of them independently</a:t>
            </a:r>
          </a:p>
        </p:txBody>
      </p:sp>
    </p:spTree>
  </p:cSld>
  <p:clrMapOvr>
    <a:masterClrMapping/>
  </p:clrMapOvr>
  <p:transition spd="slow">
    <p:cover/>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74">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74">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174">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iterate>
                                    <p:tmAbs val="0"/>
                                  </p:iterate>
                                  <p:childTnLst>
                                    <p:set>
                                      <p:cBhvr>
                                        <p:cTn id="15" fill="hold"/>
                                        <p:tgtEl>
                                          <p:spTgt spid="174">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iterate>
                                    <p:tmAbs val="0"/>
                                  </p:iterate>
                                  <p:childTnLst>
                                    <p:set>
                                      <p:cBhvr>
                                        <p:cTn id="19" fill="hold"/>
                                        <p:tgtEl>
                                          <p:spTgt spid="174">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1" nodeType="clickEffect">
                                  <p:stCondLst>
                                    <p:cond delay="0"/>
                                  </p:stCondLst>
                                  <p:iterate>
                                    <p:tmAbs val="0"/>
                                  </p:iterate>
                                  <p:childTnLst>
                                    <p:set>
                                      <p:cBhvr>
                                        <p:cTn id="23" fill="hold"/>
                                        <p:tgtEl>
                                          <p:spTgt spid="174">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1" nodeType="clickEffect">
                                  <p:stCondLst>
                                    <p:cond delay="0"/>
                                  </p:stCondLst>
                                  <p:iterate>
                                    <p:tmAbs val="0"/>
                                  </p:iterate>
                                  <p:childTnLst>
                                    <p:set>
                                      <p:cBhvr>
                                        <p:cTn id="27" fill="hold"/>
                                        <p:tgtEl>
                                          <p:spTgt spid="174">
                                            <p:txEl>
                                              <p:pRg st="5" end="5"/>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1" nodeType="afterEffect">
                                  <p:stCondLst>
                                    <p:cond delay="0"/>
                                  </p:stCondLst>
                                  <p:iterate>
                                    <p:tmAbs val="0"/>
                                  </p:iterate>
                                  <p:childTnLst>
                                    <p:set>
                                      <p:cBhvr>
                                        <p:cTn id="30" fill="hold"/>
                                        <p:tgtEl>
                                          <p:spTgt spid="17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2" nodeType="clickEffect">
                                  <p:stCondLst>
                                    <p:cond delay="0"/>
                                  </p:stCondLst>
                                  <p:iterate>
                                    <p:tmAbs val="0"/>
                                  </p:iterate>
                                  <p:childTnLst>
                                    <p:set>
                                      <p:cBhvr>
                                        <p:cTn id="34" fill="hold"/>
                                        <p:tgtEl>
                                          <p:spTgt spid="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1" build="p" bldLvl="5" animBg="1" advAuto="0"/>
      <p:bldP spid="176" grpId="2"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The easiest way to avoid all of these vulnerabilities is to use a memory safe language…"/>
          <p:cNvSpPr txBox="1">
            <a:spLocks noGrp="1"/>
          </p:cNvSpPr>
          <p:nvPr>
            <p:ph type="body" idx="1"/>
          </p:nvPr>
        </p:nvSpPr>
        <p:spPr>
          <a:prstGeom prst="rect">
            <a:avLst/>
          </a:prstGeom>
        </p:spPr>
        <p:txBody>
          <a:bodyPr/>
          <a:lstStyle/>
          <a:p>
            <a:r>
              <a:rPr dirty="0"/>
              <a:t>The easiest way to avoid all of these vulnerabilities is to </a:t>
            </a:r>
            <a:r>
              <a:rPr b="1" dirty="0">
                <a:latin typeface="Helvetica"/>
                <a:ea typeface="Helvetica"/>
                <a:cs typeface="Helvetica"/>
                <a:sym typeface="Helvetica"/>
              </a:rPr>
              <a:t>use a memory safe language</a:t>
            </a:r>
          </a:p>
          <a:p>
            <a:r>
              <a:rPr dirty="0"/>
              <a:t>Modern languages are memory safe</a:t>
            </a:r>
          </a:p>
          <a:p>
            <a:pPr lvl="1"/>
            <a:r>
              <a:rPr dirty="0"/>
              <a:t>Java, Python, C#, Ruby</a:t>
            </a:r>
          </a:p>
          <a:p>
            <a:pPr lvl="1"/>
            <a:r>
              <a:rPr dirty="0"/>
              <a:t>Haskell, Scala, Go, Objective </a:t>
            </a:r>
            <a:r>
              <a:rPr dirty="0" err="1"/>
              <a:t>Caml</a:t>
            </a:r>
            <a:r>
              <a:rPr dirty="0"/>
              <a:t>, Rust</a:t>
            </a:r>
          </a:p>
          <a:p>
            <a:r>
              <a:rPr dirty="0"/>
              <a:t>In fact, these </a:t>
            </a:r>
            <a:r>
              <a:rPr b="1" dirty="0">
                <a:latin typeface="Helvetica"/>
                <a:ea typeface="Helvetica"/>
                <a:cs typeface="Helvetica"/>
                <a:sym typeface="Helvetica"/>
              </a:rPr>
              <a:t>languages are type safe, </a:t>
            </a:r>
            <a:r>
              <a:rPr dirty="0"/>
              <a:t>which is even </a:t>
            </a:r>
            <a:r>
              <a:rPr lang="en-US" b="1" dirty="0">
                <a:latin typeface="Helvetica"/>
                <a:ea typeface="Helvetica"/>
                <a:cs typeface="Helvetica"/>
                <a:sym typeface="Helvetica"/>
              </a:rPr>
              <a:t>stronger</a:t>
            </a:r>
            <a:endParaRPr dirty="0"/>
          </a:p>
        </p:txBody>
      </p:sp>
      <p:pic>
        <p:nvPicPr>
          <p:cNvPr id="180" name="Felthat.jpg" descr="Felthat.jpg"/>
          <p:cNvPicPr>
            <a:picLocks noChangeAspect="1"/>
          </p:cNvPicPr>
          <p:nvPr/>
        </p:nvPicPr>
        <p:blipFill>
          <a:blip r:embed="rId2"/>
          <a:stretch>
            <a:fillRect/>
          </a:stretch>
        </p:blipFill>
        <p:spPr>
          <a:xfrm>
            <a:off x="16825647" y="4569533"/>
            <a:ext cx="4124954" cy="2887468"/>
          </a:xfrm>
          <a:prstGeom prst="rect">
            <a:avLst/>
          </a:prstGeom>
          <a:ln w="12700">
            <a:miter lim="400000"/>
          </a:ln>
        </p:spPr>
      </p:pic>
      <p:sp>
        <p:nvSpPr>
          <p:cNvPr id="3" name="Title 2">
            <a:extLst>
              <a:ext uri="{FF2B5EF4-FFF2-40B4-BE49-F238E27FC236}">
                <a16:creationId xmlns:a16="http://schemas.microsoft.com/office/drawing/2014/main" id="{BCCA1E60-C1CF-1184-B475-20322D0B32EC}"/>
              </a:ext>
            </a:extLst>
          </p:cNvPr>
          <p:cNvSpPr>
            <a:spLocks noGrp="1"/>
          </p:cNvSpPr>
          <p:nvPr>
            <p:ph type="title"/>
          </p:nvPr>
        </p:nvSpPr>
        <p:spPr>
          <a:xfrm>
            <a:off x="1219200" y="625078"/>
            <a:ext cx="22189440" cy="1936068"/>
          </a:xfrm>
        </p:spPr>
        <p:txBody>
          <a:bodyPr>
            <a:normAutofit/>
          </a:bodyPr>
          <a:lstStyle/>
          <a:p>
            <a:r>
              <a:rPr lang="en-US" dirty="0"/>
              <a:t>Most languages are memory safe</a:t>
            </a: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79">
                                            <p:txEl>
                                              <p:pRg st="1" end="1"/>
                                            </p:txEl>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79">
                                            <p:txEl>
                                              <p:pRg st="2" end="2"/>
                                            </p:txEl>
                                          </p:spTgt>
                                        </p:tgtEl>
                                        <p:attrNameLst>
                                          <p:attrName>style.visibility</p:attrName>
                                        </p:attrNameLst>
                                      </p:cBhvr>
                                      <p:to>
                                        <p:strVal val="visible"/>
                                      </p:to>
                                    </p:set>
                                  </p:childTnLst>
                                </p:cTn>
                              </p:par>
                              <p:par>
                                <p:cTn id="9" presetID="1" presetClass="entr" presetSubtype="0" fill="hold" grpId="1" nodeType="withEffect">
                                  <p:stCondLst>
                                    <p:cond delay="0"/>
                                  </p:stCondLst>
                                  <p:iterate>
                                    <p:tmAbs val="0"/>
                                  </p:iterate>
                                  <p:childTnLst>
                                    <p:set>
                                      <p:cBhvr>
                                        <p:cTn id="10" fill="hold"/>
                                        <p:tgtEl>
                                          <p:spTgt spid="17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iterate>
                                    <p:tmAbs val="0"/>
                                  </p:iterate>
                                  <p:childTnLst>
                                    <p:set>
                                      <p:cBhvr>
                                        <p:cTn id="14" fill="hold"/>
                                        <p:tgtEl>
                                          <p:spTgt spid="1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1" build="p"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Type Safety"/>
          <p:cNvSpPr txBox="1">
            <a:spLocks noGrp="1"/>
          </p:cNvSpPr>
          <p:nvPr>
            <p:ph type="title"/>
          </p:nvPr>
        </p:nvSpPr>
        <p:spPr>
          <a:prstGeom prst="rect">
            <a:avLst/>
          </a:prstGeom>
        </p:spPr>
        <p:txBody>
          <a:bodyPr/>
          <a:lstStyle/>
          <a:p>
            <a:r>
              <a:t>Type Safety</a:t>
            </a:r>
          </a:p>
        </p:txBody>
      </p:sp>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318C79-2BB3-C6E6-213C-722D51AD0811}"/>
              </a:ext>
            </a:extLst>
          </p:cNvPr>
          <p:cNvPicPr>
            <a:picLocks noChangeAspect="1"/>
          </p:cNvPicPr>
          <p:nvPr/>
        </p:nvPicPr>
        <p:blipFill>
          <a:blip r:embed="rId2"/>
          <a:stretch>
            <a:fillRect/>
          </a:stretch>
        </p:blipFill>
        <p:spPr>
          <a:xfrm>
            <a:off x="6307893" y="0"/>
            <a:ext cx="11768214" cy="12679836"/>
          </a:xfrm>
          <a:prstGeom prst="rect">
            <a:avLst/>
          </a:prstGeom>
        </p:spPr>
      </p:pic>
      <p:sp>
        <p:nvSpPr>
          <p:cNvPr id="4" name="For more on type safety, see…">
            <a:extLst>
              <a:ext uri="{FF2B5EF4-FFF2-40B4-BE49-F238E27FC236}">
                <a16:creationId xmlns:a16="http://schemas.microsoft.com/office/drawing/2014/main" id="{EB1CFD64-5C60-95C0-2348-62BD77377270}"/>
              </a:ext>
            </a:extLst>
          </p:cNvPr>
          <p:cNvSpPr txBox="1"/>
          <p:nvPr/>
        </p:nvSpPr>
        <p:spPr>
          <a:xfrm>
            <a:off x="6032635" y="12764896"/>
            <a:ext cx="12623648" cy="790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pPr algn="l">
              <a:defRPr sz="4200">
                <a:solidFill>
                  <a:schemeClr val="accent1"/>
                </a:solidFill>
              </a:defRPr>
            </a:pPr>
            <a:r>
              <a:rPr u="sng" dirty="0">
                <a:hlinkClick r:id="rId3"/>
              </a:rPr>
              <a:t>http://www.pl-enthusiast.net/2014/08/05/type-safety/</a:t>
            </a:r>
          </a:p>
        </p:txBody>
      </p:sp>
    </p:spTree>
    <p:extLst>
      <p:ext uri="{BB962C8B-B14F-4D97-AF65-F5344CB8AC3E}">
        <p14:creationId xmlns:p14="http://schemas.microsoft.com/office/powerpoint/2010/main" val="39169290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Type safety"/>
          <p:cNvSpPr txBox="1">
            <a:spLocks noGrp="1"/>
          </p:cNvSpPr>
          <p:nvPr>
            <p:ph type="title"/>
          </p:nvPr>
        </p:nvSpPr>
        <p:spPr>
          <a:prstGeom prst="rect">
            <a:avLst/>
          </a:prstGeom>
        </p:spPr>
        <p:txBody>
          <a:bodyPr/>
          <a:lstStyle/>
          <a:p>
            <a:r>
              <a:t>Type safety</a:t>
            </a:r>
          </a:p>
        </p:txBody>
      </p:sp>
      <p:sp>
        <p:nvSpPr>
          <p:cNvPr id="195" name="Each object is ascribed a type (int, pointer to int, pointer to function), and…"/>
          <p:cNvSpPr txBox="1">
            <a:spLocks noGrp="1"/>
          </p:cNvSpPr>
          <p:nvPr>
            <p:ph type="body" idx="1"/>
          </p:nvPr>
        </p:nvSpPr>
        <p:spPr>
          <a:prstGeom prst="rect">
            <a:avLst/>
          </a:prstGeom>
        </p:spPr>
        <p:txBody>
          <a:bodyPr/>
          <a:lstStyle/>
          <a:p>
            <a:r>
              <a:rPr dirty="0"/>
              <a:t>Each object is ascribed a </a:t>
            </a:r>
            <a:r>
              <a:rPr b="1" dirty="0">
                <a:latin typeface="Helvetica"/>
                <a:ea typeface="Helvetica"/>
                <a:cs typeface="Helvetica"/>
                <a:sym typeface="Helvetica"/>
              </a:rPr>
              <a:t>type</a:t>
            </a:r>
            <a:r>
              <a:rPr dirty="0"/>
              <a:t> (</a:t>
            </a:r>
            <a:r>
              <a:rPr dirty="0">
                <a:latin typeface="Courier"/>
                <a:ea typeface="Courier"/>
                <a:cs typeface="Courier"/>
                <a:sym typeface="Courier"/>
              </a:rPr>
              <a:t>int</a:t>
            </a:r>
            <a:r>
              <a:rPr dirty="0"/>
              <a:t>, pointer to </a:t>
            </a:r>
            <a:r>
              <a:rPr dirty="0">
                <a:latin typeface="Courier"/>
                <a:ea typeface="Courier"/>
                <a:cs typeface="Courier"/>
                <a:sym typeface="Courier"/>
              </a:rPr>
              <a:t>int</a:t>
            </a:r>
            <a:r>
              <a:rPr dirty="0"/>
              <a:t>, pointer to function</a:t>
            </a:r>
            <a:r>
              <a:rPr lang="en-US" dirty="0"/>
              <a:t>, …</a:t>
            </a:r>
            <a:r>
              <a:rPr dirty="0"/>
              <a:t>), and</a:t>
            </a:r>
          </a:p>
          <a:p>
            <a:r>
              <a:rPr dirty="0"/>
              <a:t>Operations on the object are always </a:t>
            </a:r>
            <a:r>
              <a:rPr i="1" dirty="0">
                <a:latin typeface="Helvetica"/>
                <a:ea typeface="Helvetica"/>
                <a:cs typeface="Helvetica"/>
                <a:sym typeface="Helvetica"/>
              </a:rPr>
              <a:t>compatible</a:t>
            </a:r>
            <a:r>
              <a:rPr dirty="0"/>
              <a:t> with the object’s type</a:t>
            </a:r>
          </a:p>
          <a:p>
            <a:pPr lvl="1"/>
            <a:r>
              <a:rPr dirty="0"/>
              <a:t>Type safe programs do not “go wrong” at run-time</a:t>
            </a:r>
          </a:p>
          <a:p>
            <a:r>
              <a:rPr b="1" dirty="0">
                <a:latin typeface="Helvetica"/>
                <a:ea typeface="Helvetica"/>
                <a:cs typeface="Helvetica"/>
                <a:sym typeface="Helvetica"/>
              </a:rPr>
              <a:t>Type safety </a:t>
            </a:r>
            <a:r>
              <a:rPr dirty="0"/>
              <a:t>is</a:t>
            </a:r>
            <a:r>
              <a:rPr b="1" dirty="0">
                <a:latin typeface="Helvetica"/>
                <a:ea typeface="Helvetica"/>
                <a:cs typeface="Helvetica"/>
                <a:sym typeface="Helvetica"/>
              </a:rPr>
              <a:t> stronger </a:t>
            </a:r>
            <a:r>
              <a:rPr dirty="0"/>
              <a:t>than memory safety</a:t>
            </a:r>
          </a:p>
        </p:txBody>
      </p:sp>
      <p:sp>
        <p:nvSpPr>
          <p:cNvPr id="196" name="int (*cmp)(char*,char*);…"/>
          <p:cNvSpPr txBox="1"/>
          <p:nvPr/>
        </p:nvSpPr>
        <p:spPr>
          <a:xfrm>
            <a:off x="4662255" y="9224957"/>
            <a:ext cx="11584127" cy="3343276"/>
          </a:xfrm>
          <a:prstGeom prst="rect">
            <a:avLst/>
          </a:prstGeom>
          <a:solidFill>
            <a:srgbClr val="FFFFFF"/>
          </a:solidFill>
          <a:ln w="254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algn="l" defTabSz="457200">
              <a:defRPr sz="4200">
                <a:latin typeface="Courier"/>
                <a:ea typeface="Courier"/>
                <a:cs typeface="Courier"/>
                <a:sym typeface="Courier"/>
              </a:defRPr>
            </a:pPr>
            <a:r>
              <a:t>int (*cmp)(char*,char*);</a:t>
            </a:r>
          </a:p>
          <a:p>
            <a:pPr algn="l" defTabSz="457200">
              <a:defRPr sz="4200">
                <a:latin typeface="Courier"/>
                <a:ea typeface="Courier"/>
                <a:cs typeface="Courier"/>
                <a:sym typeface="Courier"/>
              </a:defRPr>
            </a:pPr>
            <a:r>
              <a:t>int *p = (int*)malloc(sizeof(int));</a:t>
            </a:r>
          </a:p>
          <a:p>
            <a:pPr algn="l" defTabSz="457200">
              <a:defRPr sz="4200">
                <a:latin typeface="Courier"/>
                <a:ea typeface="Courier"/>
                <a:cs typeface="Courier"/>
                <a:sym typeface="Courier"/>
              </a:defRPr>
            </a:pPr>
            <a:r>
              <a:t>*p = 1;</a:t>
            </a:r>
          </a:p>
          <a:p>
            <a:pPr algn="l" defTabSz="457200">
              <a:defRPr sz="4200">
                <a:latin typeface="Courier"/>
                <a:ea typeface="Courier"/>
                <a:cs typeface="Courier"/>
                <a:sym typeface="Courier"/>
              </a:defRPr>
            </a:pPr>
            <a:r>
              <a:t>cmp = (int (*)(char*,char*))p;</a:t>
            </a:r>
          </a:p>
          <a:p>
            <a:pPr algn="l" defTabSz="457200">
              <a:defRPr sz="4200">
                <a:latin typeface="Courier"/>
                <a:ea typeface="Courier"/>
                <a:cs typeface="Courier"/>
                <a:sym typeface="Courier"/>
              </a:defRPr>
            </a:pPr>
            <a:r>
              <a:t>cmp(“hello”,”bye”); </a:t>
            </a:r>
            <a:r>
              <a:rPr i="1">
                <a:solidFill>
                  <a:schemeClr val="accent5"/>
                </a:solidFill>
              </a:rPr>
              <a:t>// crash!</a:t>
            </a:r>
          </a:p>
        </p:txBody>
      </p:sp>
      <p:sp>
        <p:nvSpPr>
          <p:cNvPr id="197" name="Memory safe,…"/>
          <p:cNvSpPr/>
          <p:nvPr/>
        </p:nvSpPr>
        <p:spPr>
          <a:xfrm>
            <a:off x="14454785" y="10776638"/>
            <a:ext cx="5909073" cy="2364185"/>
          </a:xfrm>
          <a:custGeom>
            <a:avLst/>
            <a:gdLst/>
            <a:ahLst/>
            <a:cxnLst>
              <a:cxn ang="0">
                <a:pos x="wd2" y="hd2"/>
              </a:cxn>
              <a:cxn ang="5400000">
                <a:pos x="wd2" y="hd2"/>
              </a:cxn>
              <a:cxn ang="10800000">
                <a:pos x="wd2" y="hd2"/>
              </a:cxn>
              <a:cxn ang="16200000">
                <a:pos x="wd2" y="hd2"/>
              </a:cxn>
            </a:cxnLst>
            <a:rect l="0" t="0" r="r" b="b"/>
            <a:pathLst>
              <a:path w="21600" h="21600" extrusionOk="0">
                <a:moveTo>
                  <a:pt x="1272" y="0"/>
                </a:moveTo>
                <a:cubicBezTo>
                  <a:pt x="1144" y="0"/>
                  <a:pt x="1040" y="260"/>
                  <a:pt x="1040" y="580"/>
                </a:cubicBezTo>
                <a:lnTo>
                  <a:pt x="1040" y="6099"/>
                </a:lnTo>
                <a:lnTo>
                  <a:pt x="0" y="7263"/>
                </a:lnTo>
                <a:lnTo>
                  <a:pt x="1040" y="8423"/>
                </a:lnTo>
                <a:lnTo>
                  <a:pt x="1040" y="21020"/>
                </a:lnTo>
                <a:cubicBezTo>
                  <a:pt x="1040" y="21340"/>
                  <a:pt x="1144" y="21600"/>
                  <a:pt x="1272" y="21600"/>
                </a:cubicBezTo>
                <a:lnTo>
                  <a:pt x="21368" y="21600"/>
                </a:lnTo>
                <a:cubicBezTo>
                  <a:pt x="21496" y="21600"/>
                  <a:pt x="21600" y="21340"/>
                  <a:pt x="21600" y="21020"/>
                </a:cubicBezTo>
                <a:lnTo>
                  <a:pt x="21600" y="580"/>
                </a:lnTo>
                <a:cubicBezTo>
                  <a:pt x="21600" y="260"/>
                  <a:pt x="21496" y="0"/>
                  <a:pt x="21368" y="0"/>
                </a:cubicBezTo>
                <a:lnTo>
                  <a:pt x="1272" y="0"/>
                </a:lnTo>
                <a:close/>
              </a:path>
            </a:pathLst>
          </a:custGeom>
          <a:blipFill>
            <a:blip r:embed="rId2"/>
          </a:blip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p>
            <a:pPr>
              <a:defRPr>
                <a:solidFill>
                  <a:srgbClr val="FFFFFF"/>
                </a:solidFill>
              </a:defRPr>
            </a:pPr>
            <a:r>
              <a:rPr dirty="0"/>
              <a:t>Memory safe,</a:t>
            </a:r>
          </a:p>
          <a:p>
            <a:pPr>
              <a:defRPr>
                <a:solidFill>
                  <a:srgbClr val="FFFFFF"/>
                </a:solidFill>
              </a:defRPr>
            </a:pPr>
            <a:r>
              <a:rPr dirty="0"/>
              <a:t>but not type safe</a:t>
            </a: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95">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9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9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9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95">
                                            <p:txEl>
                                              <p:pRg st="3" end="3"/>
                                            </p:txEl>
                                          </p:spTgt>
                                        </p:tgtEl>
                                        <p:attrNameLst>
                                          <p:attrName>style.visibility</p:attrName>
                                        </p:attrNameLst>
                                      </p:cBhvr>
                                      <p:to>
                                        <p:strVal val="visible"/>
                                      </p:to>
                                    </p:set>
                                  </p:childTnLst>
                                </p:cTn>
                              </p:par>
                            </p:childTnLst>
                          </p:cTn>
                        </p:par>
                        <p:par>
                          <p:cTn id="21" fill="hold">
                            <p:stCondLst>
                              <p:cond delay="0"/>
                            </p:stCondLst>
                            <p:childTnLst>
                              <p:par>
                                <p:cTn id="22" presetID="2" presetClass="entr" presetSubtype="8" fill="hold" grpId="2" nodeType="afterEffect">
                                  <p:stCondLst>
                                    <p:cond delay="0"/>
                                  </p:stCondLst>
                                  <p:iterate>
                                    <p:tmAbs val="0"/>
                                  </p:iterate>
                                  <p:childTnLst>
                                    <p:set>
                                      <p:cBhvr>
                                        <p:cTn id="23" fill="hold"/>
                                        <p:tgtEl>
                                          <p:spTgt spid="196"/>
                                        </p:tgtEl>
                                        <p:attrNameLst>
                                          <p:attrName>style.visibility</p:attrName>
                                        </p:attrNameLst>
                                      </p:cBhvr>
                                      <p:to>
                                        <p:strVal val="visible"/>
                                      </p:to>
                                    </p:set>
                                    <p:anim calcmode="lin" valueType="num">
                                      <p:cBhvr>
                                        <p:cTn id="24" dur="700" fill="hold"/>
                                        <p:tgtEl>
                                          <p:spTgt spid="196"/>
                                        </p:tgtEl>
                                        <p:attrNameLst>
                                          <p:attrName>ppt_x</p:attrName>
                                        </p:attrNameLst>
                                      </p:cBhvr>
                                      <p:tavLst>
                                        <p:tav tm="0">
                                          <p:val>
                                            <p:strVal val="0-#ppt_w/2"/>
                                          </p:val>
                                        </p:tav>
                                        <p:tav tm="100000">
                                          <p:val>
                                            <p:strVal val="#ppt_x"/>
                                          </p:val>
                                        </p:tav>
                                      </p:tavLst>
                                    </p:anim>
                                    <p:anim calcmode="lin" valueType="num">
                                      <p:cBhvr>
                                        <p:cTn id="25" dur="700" fill="hold"/>
                                        <p:tgtEl>
                                          <p:spTgt spid="196"/>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 presetClass="entr" presetSubtype="32" fill="hold" grpId="3" nodeType="clickEffect">
                                  <p:stCondLst>
                                    <p:cond delay="0"/>
                                  </p:stCondLst>
                                  <p:iterate>
                                    <p:tmAbs val="0"/>
                                  </p:iterate>
                                  <p:childTnLst>
                                    <p:set>
                                      <p:cBhvr>
                                        <p:cTn id="29" fill="hold"/>
                                        <p:tgtEl>
                                          <p:spTgt spid="197"/>
                                        </p:tgtEl>
                                        <p:attrNameLst>
                                          <p:attrName>style.visibility</p:attrName>
                                        </p:attrNameLst>
                                      </p:cBhvr>
                                      <p:to>
                                        <p:strVal val="visible"/>
                                      </p:to>
                                    </p:set>
                                    <p:animEffect transition="in" filter="box(out)">
                                      <p:cBhvr>
                                        <p:cTn id="30" dur="1000"/>
                                        <p:tgtEl>
                                          <p:spTgt spid="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 grpId="1" build="p" bldLvl="5" animBg="1" advAuto="0"/>
      <p:bldP spid="196" grpId="2" animBg="1" advAuto="0"/>
      <p:bldP spid="197" grpId="3"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Dynamically typed languages, like Ruby and Python, which do not require declarations that identify types, can be viewed as type safe as well…"/>
          <p:cNvSpPr txBox="1">
            <a:spLocks noGrp="1"/>
          </p:cNvSpPr>
          <p:nvPr>
            <p:ph type="body" idx="1"/>
          </p:nvPr>
        </p:nvSpPr>
        <p:spPr>
          <a:prstGeom prst="rect">
            <a:avLst/>
          </a:prstGeom>
        </p:spPr>
        <p:txBody>
          <a:bodyPr/>
          <a:lstStyle/>
          <a:p>
            <a:r>
              <a:rPr b="1">
                <a:latin typeface="Helvetica"/>
                <a:ea typeface="Helvetica"/>
                <a:cs typeface="Helvetica"/>
                <a:sym typeface="Helvetica"/>
              </a:rPr>
              <a:t>Dynamically typed languages</a:t>
            </a:r>
            <a:r>
              <a:t>, like Ruby and Python, which do not require declarations that identify types, can be viewed as </a:t>
            </a:r>
            <a:r>
              <a:rPr b="1">
                <a:latin typeface="Helvetica"/>
                <a:ea typeface="Helvetica"/>
                <a:cs typeface="Helvetica"/>
                <a:sym typeface="Helvetica"/>
              </a:rPr>
              <a:t>type safe</a:t>
            </a:r>
            <a:r>
              <a:t> as well</a:t>
            </a:r>
          </a:p>
          <a:p>
            <a:r>
              <a:t>Each </a:t>
            </a:r>
            <a:r>
              <a:rPr b="1">
                <a:latin typeface="Helvetica"/>
                <a:ea typeface="Helvetica"/>
                <a:cs typeface="Helvetica"/>
                <a:sym typeface="Helvetica"/>
              </a:rPr>
              <a:t>object</a:t>
            </a:r>
            <a:r>
              <a:t> has </a:t>
            </a:r>
            <a:r>
              <a:rPr b="1">
                <a:latin typeface="Helvetica"/>
                <a:ea typeface="Helvetica"/>
                <a:cs typeface="Helvetica"/>
                <a:sym typeface="Helvetica"/>
              </a:rPr>
              <a:t>one type: </a:t>
            </a:r>
            <a:r>
              <a:rPr b="1">
                <a:solidFill>
                  <a:schemeClr val="accent1"/>
                </a:solidFill>
                <a:latin typeface="Helvetica"/>
                <a:ea typeface="Helvetica"/>
                <a:cs typeface="Helvetica"/>
                <a:sym typeface="Helvetica"/>
              </a:rPr>
              <a:t>Dynamic</a:t>
            </a:r>
          </a:p>
          <a:p>
            <a:pPr lvl="1"/>
            <a:r>
              <a:t>Each operation on a Dynamic object is permitted, but </a:t>
            </a:r>
            <a:r>
              <a:rPr i="1">
                <a:latin typeface="Helvetica"/>
                <a:ea typeface="Helvetica"/>
                <a:cs typeface="Helvetica"/>
                <a:sym typeface="Helvetica"/>
              </a:rPr>
              <a:t>may be unimplemented</a:t>
            </a:r>
          </a:p>
          <a:p>
            <a:pPr lvl="1"/>
            <a:r>
              <a:t>In this case, it </a:t>
            </a:r>
            <a:r>
              <a:rPr i="1">
                <a:latin typeface="Helvetica"/>
                <a:ea typeface="Helvetica"/>
                <a:cs typeface="Helvetica"/>
                <a:sym typeface="Helvetica"/>
              </a:rPr>
              <a:t>throws an exception</a:t>
            </a:r>
          </a:p>
        </p:txBody>
      </p:sp>
      <p:sp>
        <p:nvSpPr>
          <p:cNvPr id="201" name="Well-defined (but unfortunate)"/>
          <p:cNvSpPr/>
          <p:nvPr/>
        </p:nvSpPr>
        <p:spPr>
          <a:xfrm>
            <a:off x="14719191" y="7926941"/>
            <a:ext cx="5909073" cy="2364186"/>
          </a:xfrm>
          <a:custGeom>
            <a:avLst/>
            <a:gdLst/>
            <a:ahLst/>
            <a:cxnLst>
              <a:cxn ang="0">
                <a:pos x="wd2" y="hd2"/>
              </a:cxn>
              <a:cxn ang="5400000">
                <a:pos x="wd2" y="hd2"/>
              </a:cxn>
              <a:cxn ang="10800000">
                <a:pos x="wd2" y="hd2"/>
              </a:cxn>
              <a:cxn ang="16200000">
                <a:pos x="wd2" y="hd2"/>
              </a:cxn>
            </a:cxnLst>
            <a:rect l="0" t="0" r="r" b="b"/>
            <a:pathLst>
              <a:path w="21600" h="21600" extrusionOk="0">
                <a:moveTo>
                  <a:pt x="1272" y="0"/>
                </a:moveTo>
                <a:cubicBezTo>
                  <a:pt x="1144" y="0"/>
                  <a:pt x="1040" y="260"/>
                  <a:pt x="1040" y="580"/>
                </a:cubicBezTo>
                <a:lnTo>
                  <a:pt x="1040" y="6099"/>
                </a:lnTo>
                <a:lnTo>
                  <a:pt x="0" y="7263"/>
                </a:lnTo>
                <a:lnTo>
                  <a:pt x="1040" y="8423"/>
                </a:lnTo>
                <a:lnTo>
                  <a:pt x="1040" y="21020"/>
                </a:lnTo>
                <a:cubicBezTo>
                  <a:pt x="1040" y="21340"/>
                  <a:pt x="1144" y="21600"/>
                  <a:pt x="1272" y="21600"/>
                </a:cubicBezTo>
                <a:lnTo>
                  <a:pt x="21368" y="21600"/>
                </a:lnTo>
                <a:cubicBezTo>
                  <a:pt x="21496" y="21600"/>
                  <a:pt x="21600" y="21340"/>
                  <a:pt x="21600" y="21020"/>
                </a:cubicBezTo>
                <a:lnTo>
                  <a:pt x="21600" y="580"/>
                </a:lnTo>
                <a:cubicBezTo>
                  <a:pt x="21600" y="260"/>
                  <a:pt x="21496" y="0"/>
                  <a:pt x="21368" y="0"/>
                </a:cubicBezTo>
                <a:lnTo>
                  <a:pt x="1272" y="0"/>
                </a:lnTo>
                <a:close/>
              </a:path>
            </a:pathLst>
          </a:custGeom>
          <a:blipFill>
            <a:blip r:embed="rId2"/>
          </a:blip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defRPr>
                <a:solidFill>
                  <a:srgbClr val="FFFFFF"/>
                </a:solidFill>
              </a:defRPr>
            </a:lvl1pPr>
          </a:lstStyle>
          <a:p>
            <a:r>
              <a:rPr dirty="0"/>
              <a:t>Well-defined </a:t>
            </a:r>
            <a:br>
              <a:rPr lang="en-US" dirty="0"/>
            </a:br>
            <a:r>
              <a:rPr dirty="0"/>
              <a:t>(but unfortunate)</a:t>
            </a:r>
          </a:p>
        </p:txBody>
      </p:sp>
      <p:sp>
        <p:nvSpPr>
          <p:cNvPr id="3" name="Title 2">
            <a:extLst>
              <a:ext uri="{FF2B5EF4-FFF2-40B4-BE49-F238E27FC236}">
                <a16:creationId xmlns:a16="http://schemas.microsoft.com/office/drawing/2014/main" id="{7B8694CF-69D3-A0C9-D9E2-66388980286A}"/>
              </a:ext>
            </a:extLst>
          </p:cNvPr>
          <p:cNvSpPr>
            <a:spLocks noGrp="1"/>
          </p:cNvSpPr>
          <p:nvPr>
            <p:ph type="title"/>
          </p:nvPr>
        </p:nvSpPr>
        <p:spPr>
          <a:xfrm>
            <a:off x="2346960" y="625078"/>
            <a:ext cx="19629120" cy="1936068"/>
          </a:xfrm>
        </p:spPr>
        <p:txBody>
          <a:bodyPr>
            <a:normAutofit/>
          </a:bodyPr>
          <a:lstStyle/>
          <a:p>
            <a:r>
              <a:rPr lang="en-US" dirty="0"/>
              <a:t>Dynamically typed languages</a:t>
            </a:r>
          </a:p>
        </p:txBody>
      </p:sp>
    </p:spTree>
  </p:cSld>
  <p:clrMapOvr>
    <a:masterClrMapping/>
  </p:clrMapOvr>
  <p:transition spd="slow">
    <p:wip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0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iterate>
                                    <p:tmAbs val="0"/>
                                  </p:iterate>
                                  <p:childTnLst>
                                    <p:set>
                                      <p:cBhvr>
                                        <p:cTn id="10" fill="hold"/>
                                        <p:tgtEl>
                                          <p:spTgt spid="20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iterate>
                                    <p:tmAbs val="0"/>
                                  </p:iterate>
                                  <p:childTnLst>
                                    <p:set>
                                      <p:cBhvr>
                                        <p:cTn id="14" fill="hold"/>
                                        <p:tgtEl>
                                          <p:spTgt spid="200">
                                            <p:txEl>
                                              <p:pRg st="3" end="3"/>
                                            </p:txEl>
                                          </p:spTgt>
                                        </p:tgtEl>
                                        <p:attrNameLst>
                                          <p:attrName>style.visibility</p:attrName>
                                        </p:attrNameLst>
                                      </p:cBhvr>
                                      <p:to>
                                        <p:strVal val="visible"/>
                                      </p:to>
                                    </p:set>
                                  </p:childTnLst>
                                </p:cTn>
                              </p:par>
                            </p:childTnLst>
                          </p:cTn>
                        </p:par>
                        <p:par>
                          <p:cTn id="15" fill="hold">
                            <p:stCondLst>
                              <p:cond delay="0"/>
                            </p:stCondLst>
                            <p:childTnLst>
                              <p:par>
                                <p:cTn id="16" presetID="4" presetClass="entr" presetSubtype="32" fill="hold" grpId="2" nodeType="afterEffect">
                                  <p:stCondLst>
                                    <p:cond delay="0"/>
                                  </p:stCondLst>
                                  <p:iterate>
                                    <p:tmAbs val="0"/>
                                  </p:iterate>
                                  <p:childTnLst>
                                    <p:set>
                                      <p:cBhvr>
                                        <p:cTn id="17" fill="hold"/>
                                        <p:tgtEl>
                                          <p:spTgt spid="201"/>
                                        </p:tgtEl>
                                        <p:attrNameLst>
                                          <p:attrName>style.visibility</p:attrName>
                                        </p:attrNameLst>
                                      </p:cBhvr>
                                      <p:to>
                                        <p:strVal val="visible"/>
                                      </p:to>
                                    </p:set>
                                    <p:animEffect transition="in" filter="box(out)">
                                      <p:cBhvr>
                                        <p:cTn id="18"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1" build="p" bldLvl="5" animBg="1" advAuto="0"/>
      <p:bldP spid="201" grpId="2"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Enforce invariants"/>
          <p:cNvSpPr txBox="1">
            <a:spLocks noGrp="1"/>
          </p:cNvSpPr>
          <p:nvPr>
            <p:ph type="title"/>
          </p:nvPr>
        </p:nvSpPr>
        <p:spPr>
          <a:prstGeom prst="rect">
            <a:avLst/>
          </a:prstGeom>
        </p:spPr>
        <p:txBody>
          <a:bodyPr/>
          <a:lstStyle/>
          <a:p>
            <a:r>
              <a:t>Enforce invariants</a:t>
            </a:r>
          </a:p>
        </p:txBody>
      </p:sp>
      <p:sp>
        <p:nvSpPr>
          <p:cNvPr id="204" name="Types really show their strength by enforcing invariants in the program…"/>
          <p:cNvSpPr txBox="1">
            <a:spLocks noGrp="1"/>
          </p:cNvSpPr>
          <p:nvPr>
            <p:ph type="body" idx="1"/>
          </p:nvPr>
        </p:nvSpPr>
        <p:spPr>
          <a:prstGeom prst="rect">
            <a:avLst/>
          </a:prstGeom>
        </p:spPr>
        <p:txBody>
          <a:bodyPr/>
          <a:lstStyle/>
          <a:p>
            <a:r>
              <a:t>Types really show their strength by </a:t>
            </a:r>
            <a:r>
              <a:rPr b="1">
                <a:latin typeface="Helvetica"/>
                <a:ea typeface="Helvetica"/>
                <a:cs typeface="Helvetica"/>
                <a:sym typeface="Helvetica"/>
              </a:rPr>
              <a:t>enforcing invariants</a:t>
            </a:r>
            <a:r>
              <a:t> in the program</a:t>
            </a:r>
          </a:p>
          <a:p>
            <a:r>
              <a:t>Notable here is the enforcement of </a:t>
            </a:r>
            <a:r>
              <a:rPr b="1">
                <a:latin typeface="Helvetica"/>
                <a:ea typeface="Helvetica"/>
                <a:cs typeface="Helvetica"/>
                <a:sym typeface="Helvetica"/>
              </a:rPr>
              <a:t>abstract types</a:t>
            </a:r>
            <a:r>
              <a:t>, which characterize modules that keep their </a:t>
            </a:r>
            <a:r>
              <a:rPr b="1">
                <a:latin typeface="Helvetica"/>
                <a:ea typeface="Helvetica"/>
                <a:cs typeface="Helvetica"/>
                <a:sym typeface="Helvetica"/>
              </a:rPr>
              <a:t>representation hidden</a:t>
            </a:r>
            <a:r>
              <a:t> from clients</a:t>
            </a:r>
          </a:p>
          <a:p>
            <a:pPr lvl="1"/>
            <a:r>
              <a:t>As such, we can reason more confidently about their </a:t>
            </a:r>
            <a:r>
              <a:rPr b="1">
                <a:latin typeface="Helvetica"/>
                <a:ea typeface="Helvetica"/>
                <a:cs typeface="Helvetica"/>
                <a:sym typeface="Helvetica"/>
              </a:rPr>
              <a:t>isolation</a:t>
            </a:r>
            <a:r>
              <a:t> from the rest of the program</a:t>
            </a:r>
          </a:p>
        </p:txBody>
      </p:sp>
    </p:spTree>
  </p:cSld>
  <p:clrMapOvr>
    <a:masterClrMapping/>
  </p:clrMapOvr>
  <p:transition spd="slow">
    <p:wip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04">
                                            <p:txEl>
                                              <p:pRg st="1" end="1"/>
                                            </p:txEl>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0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1" build="p"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E5638A94-9806-DB12-0E86-6E50E82EFA4D}"/>
              </a:ext>
            </a:extLst>
          </p:cNvPr>
          <p:cNvPicPr>
            <a:picLocks noChangeAspect="1"/>
          </p:cNvPicPr>
          <p:nvPr/>
        </p:nvPicPr>
        <p:blipFill>
          <a:blip r:embed="rId3"/>
          <a:stretch>
            <a:fillRect/>
          </a:stretch>
        </p:blipFill>
        <p:spPr>
          <a:xfrm>
            <a:off x="14554720" y="6217920"/>
            <a:ext cx="9005072" cy="9780629"/>
          </a:xfrm>
          <a:prstGeom prst="rect">
            <a:avLst/>
          </a:prstGeom>
        </p:spPr>
      </p:pic>
      <p:sp>
        <p:nvSpPr>
          <p:cNvPr id="2" name="Title 1"/>
          <p:cNvSpPr>
            <a:spLocks noGrp="1"/>
          </p:cNvSpPr>
          <p:nvPr>
            <p:ph type="title"/>
          </p:nvPr>
        </p:nvSpPr>
        <p:spPr>
          <a:xfrm>
            <a:off x="1554480" y="625078"/>
            <a:ext cx="21336000" cy="1850445"/>
          </a:xfrm>
        </p:spPr>
        <p:txBody>
          <a:bodyPr>
            <a:normAutofit/>
          </a:bodyPr>
          <a:lstStyle/>
          <a:p>
            <a:r>
              <a:rPr lang="en-US" dirty="0"/>
              <a:t>Type safety ensures safe coding</a:t>
            </a:r>
            <a:endParaRPr dirty="0"/>
          </a:p>
        </p:txBody>
      </p:sp>
      <p:sp>
        <p:nvSpPr>
          <p:cNvPr id="4" name="Content Placeholder 3">
            <a:extLst>
              <a:ext uri="{FF2B5EF4-FFF2-40B4-BE49-F238E27FC236}">
                <a16:creationId xmlns:a16="http://schemas.microsoft.com/office/drawing/2014/main" id="{BFDED081-B878-950F-0C88-6267FB18E159}"/>
              </a:ext>
            </a:extLst>
          </p:cNvPr>
          <p:cNvSpPr>
            <a:spLocks noGrp="1"/>
          </p:cNvSpPr>
          <p:nvPr>
            <p:ph idx="1"/>
          </p:nvPr>
        </p:nvSpPr>
        <p:spPr>
          <a:xfrm>
            <a:off x="4387453" y="3021091"/>
            <a:ext cx="15609094" cy="8840392"/>
          </a:xfrm>
        </p:spPr>
        <p:txBody>
          <a:bodyPr/>
          <a:lstStyle/>
          <a:p>
            <a:endParaRPr lang="en-US"/>
          </a:p>
        </p:txBody>
      </p:sp>
      <p:pic>
        <p:nvPicPr>
          <p:cNvPr id="7" name="Picture 6">
            <a:extLst>
              <a:ext uri="{FF2B5EF4-FFF2-40B4-BE49-F238E27FC236}">
                <a16:creationId xmlns:a16="http://schemas.microsoft.com/office/drawing/2014/main" id="{E0FF1501-9FA2-5C8B-1062-516BAA772C7A}"/>
              </a:ext>
            </a:extLst>
          </p:cNvPr>
          <p:cNvPicPr>
            <a:picLocks noChangeAspect="1"/>
          </p:cNvPicPr>
          <p:nvPr/>
        </p:nvPicPr>
        <p:blipFill>
          <a:blip r:embed="rId4"/>
          <a:stretch>
            <a:fillRect/>
          </a:stretch>
        </p:blipFill>
        <p:spPr>
          <a:xfrm>
            <a:off x="961015" y="2741295"/>
            <a:ext cx="11492248" cy="1850445"/>
          </a:xfrm>
          <a:prstGeom prst="rect">
            <a:avLst/>
          </a:prstGeom>
        </p:spPr>
      </p:pic>
      <p:pic>
        <p:nvPicPr>
          <p:cNvPr id="8" name="Picture 7">
            <a:extLst>
              <a:ext uri="{FF2B5EF4-FFF2-40B4-BE49-F238E27FC236}">
                <a16:creationId xmlns:a16="http://schemas.microsoft.com/office/drawing/2014/main" id="{DFAC10E0-00AC-5AE0-13B3-3C61F71ADE5E}"/>
              </a:ext>
            </a:extLst>
          </p:cNvPr>
          <p:cNvPicPr>
            <a:picLocks noChangeAspect="1"/>
          </p:cNvPicPr>
          <p:nvPr/>
        </p:nvPicPr>
        <p:blipFill>
          <a:blip r:embed="rId5"/>
          <a:stretch>
            <a:fillRect/>
          </a:stretch>
        </p:blipFill>
        <p:spPr>
          <a:xfrm>
            <a:off x="961015" y="4851857"/>
            <a:ext cx="11492248" cy="7759608"/>
          </a:xfrm>
          <a:prstGeom prst="rect">
            <a:avLst/>
          </a:prstGeom>
        </p:spPr>
      </p:pic>
      <p:sp>
        <p:nvSpPr>
          <p:cNvPr id="9" name="TextBox 8">
            <a:extLst>
              <a:ext uri="{FF2B5EF4-FFF2-40B4-BE49-F238E27FC236}">
                <a16:creationId xmlns:a16="http://schemas.microsoft.com/office/drawing/2014/main" id="{6086E0AD-5EE6-C1BD-BFBB-AF7D79562832}"/>
              </a:ext>
            </a:extLst>
          </p:cNvPr>
          <p:cNvSpPr txBox="1"/>
          <p:nvPr/>
        </p:nvSpPr>
        <p:spPr>
          <a:xfrm>
            <a:off x="14253031" y="2741293"/>
            <a:ext cx="8948061" cy="830997"/>
          </a:xfrm>
          <a:prstGeom prst="rect">
            <a:avLst/>
          </a:prstGeom>
          <a:solidFill>
            <a:schemeClr val="accent5">
              <a:lumMod val="40000"/>
              <a:lumOff val="60000"/>
            </a:schemeClr>
          </a:solidFill>
          <a:ln>
            <a:solidFill>
              <a:schemeClr val="accent5"/>
            </a:solidFill>
          </a:ln>
        </p:spPr>
        <p:txBody>
          <a:bodyPr wrap="square">
            <a:spAutoFit/>
          </a:bodyPr>
          <a:lstStyle/>
          <a:p>
            <a:r>
              <a:rPr lang="en-US" sz="4800" dirty="0">
                <a:solidFill>
                  <a:schemeClr val="bg1"/>
                </a:solidFill>
              </a:rPr>
              <a:t>Type error! Requires </a:t>
            </a:r>
            <a:r>
              <a:rPr lang="en-US" sz="4800" dirty="0" err="1">
                <a:solidFill>
                  <a:schemeClr val="bg1"/>
                </a:solidFill>
              </a:rPr>
              <a:t>SafeURL</a:t>
            </a:r>
            <a:endParaRPr lang="en-US" sz="4800" dirty="0">
              <a:solidFill>
                <a:schemeClr val="bg1"/>
              </a:solidFill>
            </a:endParaRPr>
          </a:p>
        </p:txBody>
      </p:sp>
      <p:sp>
        <p:nvSpPr>
          <p:cNvPr id="11" name="TextBox 10">
            <a:extLst>
              <a:ext uri="{FF2B5EF4-FFF2-40B4-BE49-F238E27FC236}">
                <a16:creationId xmlns:a16="http://schemas.microsoft.com/office/drawing/2014/main" id="{69A6335E-3745-0A3C-BC58-0EB2BAF609D5}"/>
              </a:ext>
            </a:extLst>
          </p:cNvPr>
          <p:cNvSpPr txBox="1"/>
          <p:nvPr/>
        </p:nvSpPr>
        <p:spPr>
          <a:xfrm>
            <a:off x="14253031" y="4297859"/>
            <a:ext cx="9608456" cy="830997"/>
          </a:xfrm>
          <a:prstGeom prst="rect">
            <a:avLst/>
          </a:prstGeom>
          <a:solidFill>
            <a:schemeClr val="accent5">
              <a:lumMod val="40000"/>
              <a:lumOff val="60000"/>
            </a:schemeClr>
          </a:solidFill>
          <a:ln>
            <a:solidFill>
              <a:schemeClr val="accent5"/>
            </a:solidFill>
          </a:ln>
        </p:spPr>
        <p:txBody>
          <a:bodyPr wrap="square">
            <a:spAutoFit/>
          </a:bodyPr>
          <a:lstStyle/>
          <a:p>
            <a:r>
              <a:rPr lang="en-US" sz="4800" dirty="0">
                <a:solidFill>
                  <a:schemeClr val="bg1"/>
                </a:solidFill>
              </a:rPr>
              <a:t>Type error! Requires </a:t>
            </a:r>
            <a:r>
              <a:rPr lang="en-US" sz="4800" dirty="0" err="1">
                <a:solidFill>
                  <a:schemeClr val="bg1"/>
                </a:solidFill>
              </a:rPr>
              <a:t>SafeHTML</a:t>
            </a:r>
            <a:endParaRPr lang="en-US" sz="4800" dirty="0">
              <a:solidFill>
                <a:schemeClr val="bg1"/>
              </a:solidFill>
            </a:endParaRPr>
          </a:p>
        </p:txBody>
      </p:sp>
      <p:cxnSp>
        <p:nvCxnSpPr>
          <p:cNvPr id="13" name="Straight Arrow Connector 12">
            <a:extLst>
              <a:ext uri="{FF2B5EF4-FFF2-40B4-BE49-F238E27FC236}">
                <a16:creationId xmlns:a16="http://schemas.microsoft.com/office/drawing/2014/main" id="{9276A090-E75B-41C5-A8C3-E3F0A2DC59E7}"/>
              </a:ext>
            </a:extLst>
          </p:cNvPr>
          <p:cNvCxnSpPr>
            <a:cxnSpLocks/>
            <a:stCxn id="9" idx="1"/>
          </p:cNvCxnSpPr>
          <p:nvPr/>
        </p:nvCxnSpPr>
        <p:spPr>
          <a:xfrm flipH="1">
            <a:off x="11524346" y="3156792"/>
            <a:ext cx="2728685" cy="138499"/>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661FDFC-51A7-013B-EA38-7C3D7D2AECCE}"/>
              </a:ext>
            </a:extLst>
          </p:cNvPr>
          <p:cNvCxnSpPr>
            <a:cxnSpLocks/>
            <a:stCxn id="11" idx="1"/>
          </p:cNvCxnSpPr>
          <p:nvPr/>
        </p:nvCxnSpPr>
        <p:spPr>
          <a:xfrm flipH="1" flipV="1">
            <a:off x="6531429" y="4297860"/>
            <a:ext cx="7721602" cy="415498"/>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C97A9BE-1365-8ECF-BC08-A87DE3991EC0}"/>
              </a:ext>
            </a:extLst>
          </p:cNvPr>
          <p:cNvSpPr txBox="1"/>
          <p:nvPr/>
        </p:nvSpPr>
        <p:spPr>
          <a:xfrm>
            <a:off x="14253031" y="9694547"/>
            <a:ext cx="8948061" cy="830997"/>
          </a:xfrm>
          <a:prstGeom prst="rect">
            <a:avLst/>
          </a:prstGeom>
          <a:solidFill>
            <a:schemeClr val="accent3">
              <a:lumMod val="40000"/>
              <a:lumOff val="60000"/>
            </a:schemeClr>
          </a:solidFill>
          <a:ln>
            <a:solidFill>
              <a:schemeClr val="accent4"/>
            </a:solidFill>
          </a:ln>
          <a:effectLst>
            <a:outerShdw blurRad="50800" dist="38100" dir="2700000" algn="tl" rotWithShape="0">
              <a:prstClr val="black">
                <a:alpha val="40000"/>
              </a:prstClr>
            </a:outerShdw>
          </a:effectLst>
        </p:spPr>
        <p:txBody>
          <a:bodyPr wrap="square">
            <a:spAutoFit/>
          </a:bodyPr>
          <a:lstStyle/>
          <a:p>
            <a:r>
              <a:rPr lang="en-US" sz="4800" dirty="0">
                <a:solidFill>
                  <a:schemeClr val="tx1"/>
                </a:solidFill>
              </a:rPr>
              <a:t>Ok! A literal is a </a:t>
            </a:r>
            <a:r>
              <a:rPr lang="en-US" sz="4800" dirty="0" err="1">
                <a:solidFill>
                  <a:schemeClr val="tx1"/>
                </a:solidFill>
              </a:rPr>
              <a:t>SafeURL</a:t>
            </a:r>
            <a:endParaRPr lang="en-US" sz="4800" dirty="0">
              <a:solidFill>
                <a:schemeClr val="tx1"/>
              </a:solidFill>
            </a:endParaRPr>
          </a:p>
        </p:txBody>
      </p:sp>
      <p:sp>
        <p:nvSpPr>
          <p:cNvPr id="19" name="TextBox 18">
            <a:extLst>
              <a:ext uri="{FF2B5EF4-FFF2-40B4-BE49-F238E27FC236}">
                <a16:creationId xmlns:a16="http://schemas.microsoft.com/office/drawing/2014/main" id="{877A2639-766B-725F-5355-B87BA9648041}"/>
              </a:ext>
            </a:extLst>
          </p:cNvPr>
          <p:cNvSpPr txBox="1"/>
          <p:nvPr/>
        </p:nvSpPr>
        <p:spPr>
          <a:xfrm>
            <a:off x="14253031" y="11251112"/>
            <a:ext cx="9608456" cy="830997"/>
          </a:xfrm>
          <a:prstGeom prst="rect">
            <a:avLst/>
          </a:prstGeom>
          <a:solidFill>
            <a:schemeClr val="accent3">
              <a:lumMod val="40000"/>
              <a:lumOff val="60000"/>
            </a:schemeClr>
          </a:solidFill>
          <a:ln>
            <a:solidFill>
              <a:schemeClr val="accent4"/>
            </a:solidFill>
          </a:ln>
          <a:effectLst>
            <a:outerShdw blurRad="50800" dist="38100" dir="2700000" algn="tl" rotWithShape="0">
              <a:prstClr val="black">
                <a:alpha val="40000"/>
              </a:prstClr>
            </a:outerShdw>
          </a:effectLst>
        </p:spPr>
        <p:txBody>
          <a:bodyPr wrap="square">
            <a:spAutoFit/>
          </a:bodyPr>
          <a:lstStyle/>
          <a:p>
            <a:r>
              <a:rPr lang="en-US" sz="4800" dirty="0">
                <a:solidFill>
                  <a:schemeClr val="tx1"/>
                </a:solidFill>
              </a:rPr>
              <a:t>Ok! Surely-sanitized </a:t>
            </a:r>
            <a:r>
              <a:rPr lang="en-US" sz="4800" dirty="0" err="1">
                <a:solidFill>
                  <a:schemeClr val="tx1"/>
                </a:solidFill>
              </a:rPr>
              <a:t>SafeHTML</a:t>
            </a:r>
            <a:endParaRPr lang="en-US" sz="4800" dirty="0">
              <a:solidFill>
                <a:schemeClr val="tx1"/>
              </a:solidFill>
            </a:endParaRPr>
          </a:p>
        </p:txBody>
      </p:sp>
      <p:cxnSp>
        <p:nvCxnSpPr>
          <p:cNvPr id="20" name="Straight Arrow Connector 19">
            <a:extLst>
              <a:ext uri="{FF2B5EF4-FFF2-40B4-BE49-F238E27FC236}">
                <a16:creationId xmlns:a16="http://schemas.microsoft.com/office/drawing/2014/main" id="{97EFCF1C-F1A6-5899-FBD2-843DB007D032}"/>
              </a:ext>
            </a:extLst>
          </p:cNvPr>
          <p:cNvCxnSpPr>
            <a:cxnSpLocks/>
            <a:stCxn id="18" idx="1"/>
          </p:cNvCxnSpPr>
          <p:nvPr/>
        </p:nvCxnSpPr>
        <p:spPr>
          <a:xfrm flipH="1">
            <a:off x="10827658" y="10110046"/>
            <a:ext cx="3425373" cy="692496"/>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5EFD68B-3C0D-FD55-19DC-A1EE969ADF3D}"/>
              </a:ext>
            </a:extLst>
          </p:cNvPr>
          <p:cNvCxnSpPr>
            <a:cxnSpLocks/>
            <a:stCxn id="19" idx="1"/>
          </p:cNvCxnSpPr>
          <p:nvPr/>
        </p:nvCxnSpPr>
        <p:spPr>
          <a:xfrm flipH="1">
            <a:off x="8940800" y="11666611"/>
            <a:ext cx="5312231" cy="349766"/>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474974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right)">
                                      <p:cBhvr>
                                        <p:cTn id="12" dur="500"/>
                                        <p:tgtEl>
                                          <p:spTgt spid="9"/>
                                        </p:tgtEl>
                                      </p:cBhvr>
                                    </p:animEffect>
                                  </p:childTnLst>
                                </p:cTn>
                              </p:par>
                            </p:childTnLst>
                          </p:cTn>
                        </p:par>
                        <p:par>
                          <p:cTn id="13" fill="hold">
                            <p:stCondLst>
                              <p:cond delay="500"/>
                            </p:stCondLst>
                            <p:childTnLst>
                              <p:par>
                                <p:cTn id="14" presetID="22" presetClass="entr" presetSubtype="2"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righ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right)">
                                      <p:cBhvr>
                                        <p:cTn id="21" dur="500"/>
                                        <p:tgtEl>
                                          <p:spTgt spid="11"/>
                                        </p:tgtEl>
                                      </p:cBhvr>
                                    </p:animEffect>
                                  </p:childTnLst>
                                </p:cTn>
                              </p:par>
                            </p:childTnLst>
                          </p:cTn>
                        </p:par>
                        <p:par>
                          <p:cTn id="22" fill="hold">
                            <p:stCondLst>
                              <p:cond delay="500"/>
                            </p:stCondLst>
                            <p:childTnLst>
                              <p:par>
                                <p:cTn id="23" presetID="22" presetClass="entr" presetSubtype="2"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right)">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right)">
                                      <p:cBhvr>
                                        <p:cTn id="35" dur="500"/>
                                        <p:tgtEl>
                                          <p:spTgt spid="18"/>
                                        </p:tgtEl>
                                      </p:cBhvr>
                                    </p:animEffect>
                                  </p:childTnLst>
                                </p:cTn>
                              </p:par>
                            </p:childTnLst>
                          </p:cTn>
                        </p:par>
                        <p:par>
                          <p:cTn id="36" fill="hold">
                            <p:stCondLst>
                              <p:cond delay="500"/>
                            </p:stCondLst>
                            <p:childTnLst>
                              <p:par>
                                <p:cTn id="37" presetID="22" presetClass="entr" presetSubtype="2"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right)">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right)">
                                      <p:cBhvr>
                                        <p:cTn id="44" dur="500"/>
                                        <p:tgtEl>
                                          <p:spTgt spid="19"/>
                                        </p:tgtEl>
                                      </p:cBhvr>
                                    </p:animEffect>
                                  </p:childTnLst>
                                </p:cTn>
                              </p:par>
                            </p:childTnLst>
                          </p:cTn>
                        </p:par>
                        <p:par>
                          <p:cTn id="45" fill="hold">
                            <p:stCondLst>
                              <p:cond delay="500"/>
                            </p:stCondLst>
                            <p:childTnLst>
                              <p:par>
                                <p:cTn id="46" presetID="22" presetClass="entr" presetSubtype="2"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right)">
                                      <p:cBhvr>
                                        <p:cTn id="4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8"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Types for Security"/>
          <p:cNvSpPr txBox="1">
            <a:spLocks noGrp="1"/>
          </p:cNvSpPr>
          <p:nvPr>
            <p:ph type="title"/>
          </p:nvPr>
        </p:nvSpPr>
        <p:spPr>
          <a:prstGeom prst="rect">
            <a:avLst/>
          </a:prstGeom>
        </p:spPr>
        <p:txBody>
          <a:bodyPr>
            <a:normAutofit/>
          </a:bodyPr>
          <a:lstStyle/>
          <a:p>
            <a:r>
              <a:rPr lang="en-US" dirty="0"/>
              <a:t>Exotic t</a:t>
            </a:r>
            <a:r>
              <a:rPr dirty="0"/>
              <a:t>ypes for </a:t>
            </a:r>
            <a:r>
              <a:rPr lang="en-US" dirty="0"/>
              <a:t>s</a:t>
            </a:r>
            <a:r>
              <a:rPr dirty="0"/>
              <a:t>ecurity</a:t>
            </a:r>
          </a:p>
        </p:txBody>
      </p:sp>
      <p:sp>
        <p:nvSpPr>
          <p:cNvPr id="208" name="Type-enforced invariants can relate directly to security properties…"/>
          <p:cNvSpPr txBox="1">
            <a:spLocks noGrp="1"/>
          </p:cNvSpPr>
          <p:nvPr>
            <p:ph type="body" idx="1"/>
          </p:nvPr>
        </p:nvSpPr>
        <p:spPr>
          <a:prstGeom prst="rect">
            <a:avLst/>
          </a:prstGeom>
        </p:spPr>
        <p:txBody>
          <a:bodyPr/>
          <a:lstStyle/>
          <a:p>
            <a:pPr>
              <a:defRPr b="1">
                <a:latin typeface="Helvetica"/>
                <a:ea typeface="Helvetica"/>
                <a:cs typeface="Helvetica"/>
                <a:sym typeface="Helvetica"/>
              </a:defRPr>
            </a:pPr>
            <a:r>
              <a:t>Type-enforced invariants can relate directly to security properties</a:t>
            </a:r>
          </a:p>
          <a:p>
            <a:pPr lvl="1"/>
            <a:r>
              <a:t>By expressing stronger invariants about data’s privacy and integrity, which the type checker then enforces</a:t>
            </a:r>
          </a:p>
          <a:p>
            <a:r>
              <a:rPr b="1">
                <a:latin typeface="Helvetica"/>
                <a:ea typeface="Helvetica"/>
                <a:cs typeface="Helvetica"/>
                <a:sym typeface="Helvetica"/>
              </a:rPr>
              <a:t>Example</a:t>
            </a:r>
            <a:r>
              <a:t>: </a:t>
            </a:r>
            <a:r>
              <a:rPr b="1">
                <a:solidFill>
                  <a:schemeClr val="accent1"/>
                </a:solidFill>
                <a:latin typeface="Helvetica"/>
                <a:ea typeface="Helvetica"/>
                <a:cs typeface="Helvetica"/>
                <a:sym typeface="Helvetica"/>
              </a:rPr>
              <a:t>Java with Information Flow (JIF)</a:t>
            </a:r>
          </a:p>
        </p:txBody>
      </p:sp>
      <p:sp>
        <p:nvSpPr>
          <p:cNvPr id="209" name="int{Alice→Bob} x;…"/>
          <p:cNvSpPr txBox="1"/>
          <p:nvPr/>
        </p:nvSpPr>
        <p:spPr>
          <a:xfrm>
            <a:off x="4560298" y="8033534"/>
            <a:ext cx="11838933" cy="3381376"/>
          </a:xfrm>
          <a:prstGeom prst="rect">
            <a:avLst/>
          </a:prstGeom>
          <a:ln w="635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algn="l">
              <a:defRPr sz="4200">
                <a:latin typeface="Courier"/>
                <a:ea typeface="Courier"/>
                <a:cs typeface="Courier"/>
                <a:sym typeface="Courier"/>
              </a:defRPr>
            </a:pPr>
            <a:r>
              <a:t>int{Alice→Bob} x;</a:t>
            </a:r>
          </a:p>
          <a:p>
            <a:pPr algn="l">
              <a:defRPr sz="4200">
                <a:latin typeface="Courier"/>
                <a:ea typeface="Courier"/>
                <a:cs typeface="Courier"/>
                <a:sym typeface="Courier"/>
              </a:defRPr>
            </a:pPr>
            <a:r>
              <a:t>int{Alice→Bob, Chuck} y;</a:t>
            </a:r>
          </a:p>
          <a:p>
            <a:pPr algn="l">
              <a:defRPr sz="4200">
                <a:latin typeface="Courier"/>
                <a:ea typeface="Courier"/>
                <a:cs typeface="Courier"/>
                <a:sym typeface="Courier"/>
              </a:defRPr>
            </a:pPr>
            <a:r>
              <a:t>x = y; </a:t>
            </a:r>
            <a:r>
              <a:rPr i="1">
                <a:solidFill>
                  <a:schemeClr val="accent2"/>
                </a:solidFill>
              </a:rPr>
              <a:t>//OK: policy on x is stronger</a:t>
            </a:r>
          </a:p>
          <a:p>
            <a:pPr algn="l">
              <a:defRPr sz="4200">
                <a:latin typeface="Courier"/>
                <a:ea typeface="Courier"/>
                <a:cs typeface="Courier"/>
                <a:sym typeface="Courier"/>
              </a:defRPr>
            </a:pPr>
            <a:r>
              <a:t>y = x; </a:t>
            </a:r>
            <a:r>
              <a:rPr i="1">
                <a:solidFill>
                  <a:schemeClr val="accent5"/>
                </a:solidFill>
              </a:rPr>
              <a:t>//BAD: policy on y is not </a:t>
            </a:r>
          </a:p>
          <a:p>
            <a:pPr algn="l">
              <a:defRPr sz="4200">
                <a:latin typeface="Courier"/>
                <a:ea typeface="Courier"/>
                <a:cs typeface="Courier"/>
                <a:sym typeface="Courier"/>
              </a:defRPr>
            </a:pPr>
            <a:r>
              <a:rPr i="1">
                <a:solidFill>
                  <a:schemeClr val="accent5"/>
                </a:solidFill>
              </a:rPr>
              <a:t>       //as strong as x</a:t>
            </a:r>
          </a:p>
        </p:txBody>
      </p:sp>
      <p:sp>
        <p:nvSpPr>
          <p:cNvPr id="210" name="http://www.cs.cornell.edu/jif"/>
          <p:cNvSpPr txBox="1"/>
          <p:nvPr/>
        </p:nvSpPr>
        <p:spPr>
          <a:xfrm>
            <a:off x="8755697" y="12025389"/>
            <a:ext cx="6872606" cy="8032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4300" u="sng">
                <a:hlinkClick r:id="rId2"/>
              </a:defRPr>
            </a:lvl1pPr>
          </a:lstStyle>
          <a:p>
            <a:pPr>
              <a:defRPr u="none"/>
            </a:pPr>
            <a:r>
              <a:rPr u="sng" dirty="0">
                <a:hlinkClick r:id="rId2"/>
              </a:rPr>
              <a:t>http://www.cs.cornell.edu/jif</a:t>
            </a:r>
          </a:p>
        </p:txBody>
      </p:sp>
      <p:pic>
        <p:nvPicPr>
          <p:cNvPr id="211" name="Line Line" descr="Line Line"/>
          <p:cNvPicPr>
            <a:picLocks/>
          </p:cNvPicPr>
          <p:nvPr/>
        </p:nvPicPr>
        <p:blipFill>
          <a:blip r:embed="rId3"/>
          <a:stretch>
            <a:fillRect/>
          </a:stretch>
        </p:blipFill>
        <p:spPr>
          <a:xfrm>
            <a:off x="5748050" y="8735610"/>
            <a:ext cx="3266307" cy="101601"/>
          </a:xfrm>
          <a:prstGeom prst="rect">
            <a:avLst/>
          </a:prstGeom>
        </p:spPr>
      </p:pic>
      <p:pic>
        <p:nvPicPr>
          <p:cNvPr id="213" name="Line Line" descr="Line Line"/>
          <p:cNvPicPr>
            <a:picLocks/>
          </p:cNvPicPr>
          <p:nvPr/>
        </p:nvPicPr>
        <p:blipFill>
          <a:blip r:embed="rId4"/>
          <a:stretch>
            <a:fillRect/>
          </a:stretch>
        </p:blipFill>
        <p:spPr>
          <a:xfrm>
            <a:off x="5748050" y="9432121"/>
            <a:ext cx="5514342" cy="101601"/>
          </a:xfrm>
          <a:prstGeom prst="rect">
            <a:avLst/>
          </a:prstGeom>
        </p:spPr>
      </p:pic>
      <p:sp>
        <p:nvSpPr>
          <p:cNvPr id="215" name="Types have security labels"/>
          <p:cNvSpPr txBox="1"/>
          <p:nvPr/>
        </p:nvSpPr>
        <p:spPr>
          <a:xfrm>
            <a:off x="16569368" y="7874325"/>
            <a:ext cx="4079585" cy="14128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algn="l">
              <a:defRPr sz="4200">
                <a:solidFill>
                  <a:schemeClr val="accent1"/>
                </a:solidFill>
              </a:defRPr>
            </a:pPr>
            <a:r>
              <a:t>Types have </a:t>
            </a:r>
            <a:r>
              <a:rPr i="1">
                <a:latin typeface="Helvetica"/>
                <a:ea typeface="Helvetica"/>
                <a:cs typeface="Helvetica"/>
                <a:sym typeface="Helvetica"/>
              </a:rPr>
              <a:t>security labels</a:t>
            </a:r>
          </a:p>
        </p:txBody>
      </p:sp>
      <p:sp>
        <p:nvSpPr>
          <p:cNvPr id="216" name="Labels define what information flows allowed"/>
          <p:cNvSpPr txBox="1"/>
          <p:nvPr/>
        </p:nvSpPr>
        <p:spPr>
          <a:xfrm>
            <a:off x="16569368" y="9505281"/>
            <a:ext cx="4079585" cy="20478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l">
              <a:defRPr sz="4200">
                <a:solidFill>
                  <a:schemeClr val="accent1"/>
                </a:solidFill>
              </a:defRPr>
            </a:lvl1pPr>
          </a:lstStyle>
          <a:p>
            <a:r>
              <a:t>Labels define what information flows allowed</a:t>
            </a:r>
          </a:p>
        </p:txBody>
      </p:sp>
    </p:spTree>
  </p:cSld>
  <p:clrMapOvr>
    <a:masterClrMapping/>
  </p:clrMapOvr>
  <p:transition spd="med">
    <p:pull/>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08">
                                            <p:txEl>
                                              <p:pRg st="2" end="2"/>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210"/>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3" nodeType="afterEffect">
                                  <p:stCondLst>
                                    <p:cond delay="0"/>
                                  </p:stCondLst>
                                  <p:iterate>
                                    <p:tmAbs val="0"/>
                                  </p:iterate>
                                  <p:childTnLst>
                                    <p:set>
                                      <p:cBhvr>
                                        <p:cTn id="12" fill="hold"/>
                                        <p:tgtEl>
                                          <p:spTgt spid="20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4" nodeType="clickEffect">
                                  <p:stCondLst>
                                    <p:cond delay="0"/>
                                  </p:stCondLst>
                                  <p:iterate>
                                    <p:tmAbs val="0"/>
                                  </p:iterate>
                                  <p:childTnLst>
                                    <p:set>
                                      <p:cBhvr>
                                        <p:cTn id="16" fill="hold"/>
                                        <p:tgtEl>
                                          <p:spTgt spid="215"/>
                                        </p:tgtEl>
                                        <p:attrNameLst>
                                          <p:attrName>style.visibility</p:attrName>
                                        </p:attrNameLst>
                                      </p:cBhvr>
                                      <p:to>
                                        <p:strVal val="visible"/>
                                      </p:to>
                                    </p:set>
                                    <p:anim calcmode="lin" valueType="num">
                                      <p:cBhvr>
                                        <p:cTn id="17" dur="500" fill="hold"/>
                                        <p:tgtEl>
                                          <p:spTgt spid="215"/>
                                        </p:tgtEl>
                                        <p:attrNameLst>
                                          <p:attrName>ppt_x</p:attrName>
                                        </p:attrNameLst>
                                      </p:cBhvr>
                                      <p:tavLst>
                                        <p:tav tm="0">
                                          <p:val>
                                            <p:strVal val="1+#ppt_w/2"/>
                                          </p:val>
                                        </p:tav>
                                        <p:tav tm="100000">
                                          <p:val>
                                            <p:strVal val="#ppt_x"/>
                                          </p:val>
                                        </p:tav>
                                      </p:tavLst>
                                    </p:anim>
                                    <p:anim calcmode="lin" valueType="num">
                                      <p:cBhvr>
                                        <p:cTn id="18" dur="500" fill="hold"/>
                                        <p:tgtEl>
                                          <p:spTgt spid="215"/>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22" presetClass="entr" presetSubtype="8" fill="hold" grpId="5" nodeType="afterEffect">
                                  <p:stCondLst>
                                    <p:cond delay="0"/>
                                  </p:stCondLst>
                                  <p:iterate>
                                    <p:tmAbs val="0"/>
                                  </p:iterate>
                                  <p:childTnLst>
                                    <p:set>
                                      <p:cBhvr>
                                        <p:cTn id="21" fill="hold"/>
                                        <p:tgtEl>
                                          <p:spTgt spid="211"/>
                                        </p:tgtEl>
                                        <p:attrNameLst>
                                          <p:attrName>style.visibility</p:attrName>
                                        </p:attrNameLst>
                                      </p:cBhvr>
                                      <p:to>
                                        <p:strVal val="visible"/>
                                      </p:to>
                                    </p:set>
                                    <p:animEffect transition="in" filter="wipe(left)">
                                      <p:cBhvr>
                                        <p:cTn id="22" dur="500"/>
                                        <p:tgtEl>
                                          <p:spTgt spid="211"/>
                                        </p:tgtEl>
                                      </p:cBhvr>
                                    </p:animEffect>
                                  </p:childTnLst>
                                </p:cTn>
                              </p:par>
                            </p:childTnLst>
                          </p:cTn>
                        </p:par>
                        <p:par>
                          <p:cTn id="23" fill="hold">
                            <p:stCondLst>
                              <p:cond delay="1000"/>
                            </p:stCondLst>
                            <p:childTnLst>
                              <p:par>
                                <p:cTn id="24" presetID="22" presetClass="entr" presetSubtype="8" fill="hold" grpId="6" nodeType="afterEffect">
                                  <p:stCondLst>
                                    <p:cond delay="0"/>
                                  </p:stCondLst>
                                  <p:iterate>
                                    <p:tmAbs val="0"/>
                                  </p:iterate>
                                  <p:childTnLst>
                                    <p:set>
                                      <p:cBhvr>
                                        <p:cTn id="25" fill="hold"/>
                                        <p:tgtEl>
                                          <p:spTgt spid="213"/>
                                        </p:tgtEl>
                                        <p:attrNameLst>
                                          <p:attrName>style.visibility</p:attrName>
                                        </p:attrNameLst>
                                      </p:cBhvr>
                                      <p:to>
                                        <p:strVal val="visible"/>
                                      </p:to>
                                    </p:set>
                                    <p:animEffect transition="in" filter="wipe(left)">
                                      <p:cBhvr>
                                        <p:cTn id="26" dur="500"/>
                                        <p:tgtEl>
                                          <p:spTgt spid="213"/>
                                        </p:tgtEl>
                                      </p:cBhvr>
                                    </p:animEffect>
                                  </p:childTnLst>
                                </p:cTn>
                              </p:par>
                            </p:childTnLst>
                          </p:cTn>
                        </p:par>
                        <p:par>
                          <p:cTn id="27" fill="hold">
                            <p:stCondLst>
                              <p:cond delay="1500"/>
                            </p:stCondLst>
                            <p:childTnLst>
                              <p:par>
                                <p:cTn id="28" presetID="23" presetClass="entr" presetSubtype="32" fill="hold" grpId="7" nodeType="afterEffect">
                                  <p:stCondLst>
                                    <p:cond delay="200"/>
                                  </p:stCondLst>
                                  <p:iterate>
                                    <p:tmAbs val="0"/>
                                  </p:iterate>
                                  <p:childTnLst>
                                    <p:set>
                                      <p:cBhvr>
                                        <p:cTn id="29" fill="hold"/>
                                        <p:tgtEl>
                                          <p:spTgt spid="216"/>
                                        </p:tgtEl>
                                        <p:attrNameLst>
                                          <p:attrName>style.visibility</p:attrName>
                                        </p:attrNameLst>
                                      </p:cBhvr>
                                      <p:to>
                                        <p:strVal val="visible"/>
                                      </p:to>
                                    </p:set>
                                    <p:anim calcmode="lin" valueType="num">
                                      <p:cBhvr>
                                        <p:cTn id="30" dur="1000" fill="hold"/>
                                        <p:tgtEl>
                                          <p:spTgt spid="216"/>
                                        </p:tgtEl>
                                        <p:attrNameLst>
                                          <p:attrName>ppt_w</p:attrName>
                                        </p:attrNameLst>
                                      </p:cBhvr>
                                      <p:tavLst>
                                        <p:tav tm="0">
                                          <p:val>
                                            <p:strVal val="4*#ppt_w"/>
                                          </p:val>
                                        </p:tav>
                                        <p:tav tm="100000">
                                          <p:val>
                                            <p:strVal val="#ppt_w"/>
                                          </p:val>
                                        </p:tav>
                                      </p:tavLst>
                                    </p:anim>
                                    <p:anim calcmode="lin" valueType="num">
                                      <p:cBhvr>
                                        <p:cTn id="31" dur="1000" fill="hold"/>
                                        <p:tgtEl>
                                          <p:spTgt spid="21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1" build="p" animBg="1" advAuto="0"/>
      <p:bldP spid="209" grpId="3" animBg="1" advAuto="0"/>
      <p:bldP spid="210" grpId="2" animBg="1" advAuto="0"/>
      <p:bldP spid="211" grpId="5" animBg="1" advAuto="0"/>
      <p:bldP spid="213" grpId="6" animBg="1" advAuto="0"/>
      <p:bldP spid="215" grpId="4" animBg="1" advAuto="0"/>
      <p:bldP spid="216" grpId="7"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60C89-2389-0400-E0C3-866DA7723C34}"/>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D15D1BB3-3FC0-81E4-F93B-283A12F28B71}"/>
              </a:ext>
            </a:extLst>
          </p:cNvPr>
          <p:cNvPicPr>
            <a:picLocks noChangeAspect="1"/>
          </p:cNvPicPr>
          <p:nvPr/>
        </p:nvPicPr>
        <p:blipFill>
          <a:blip r:embed="rId2"/>
          <a:stretch>
            <a:fillRect/>
          </a:stretch>
        </p:blipFill>
        <p:spPr>
          <a:xfrm>
            <a:off x="6451487" y="0"/>
            <a:ext cx="11481025" cy="12546419"/>
          </a:xfrm>
          <a:prstGeom prst="rect">
            <a:avLst/>
          </a:prstGeom>
        </p:spPr>
      </p:pic>
      <p:sp>
        <p:nvSpPr>
          <p:cNvPr id="2" name="For more on memory safety, see…">
            <a:extLst>
              <a:ext uri="{FF2B5EF4-FFF2-40B4-BE49-F238E27FC236}">
                <a16:creationId xmlns:a16="http://schemas.microsoft.com/office/drawing/2014/main" id="{DDAC4E66-DDEF-2996-A47A-0515F657A3F6}"/>
              </a:ext>
            </a:extLst>
          </p:cNvPr>
          <p:cNvSpPr txBox="1"/>
          <p:nvPr/>
        </p:nvSpPr>
        <p:spPr>
          <a:xfrm>
            <a:off x="6451487" y="12738097"/>
            <a:ext cx="11874366" cy="7136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p>
            <a:pPr algn="l">
              <a:defRPr sz="3700">
                <a:solidFill>
                  <a:schemeClr val="accent1"/>
                </a:solidFill>
              </a:defRPr>
            </a:pPr>
            <a:r>
              <a:rPr u="sng" dirty="0">
                <a:hlinkClick r:id="rId3"/>
              </a:rPr>
              <a:t>http://www.pl-enthusiast.net/2014/07/21/memory-safety/</a:t>
            </a:r>
          </a:p>
        </p:txBody>
      </p:sp>
    </p:spTree>
    <p:extLst>
      <p:ext uri="{BB962C8B-B14F-4D97-AF65-F5344CB8AC3E}">
        <p14:creationId xmlns:p14="http://schemas.microsoft.com/office/powerpoint/2010/main" val="26901176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500"/>
                                  </p:stCondLst>
                                  <p:iterate>
                                    <p:tmAbs val="0"/>
                                  </p:iterate>
                                  <p:childTnLst>
                                    <p:set>
                                      <p:cBhvr>
                                        <p:cTn id="6" fill="hold"/>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FB3D55-AA12-60C7-291D-865F626B1DE6}"/>
            </a:ext>
          </a:extLst>
        </p:cNvPr>
        <p:cNvGrpSpPr/>
        <p:nvPr/>
      </p:nvGrpSpPr>
      <p:grpSpPr>
        <a:xfrm>
          <a:off x="0" y="0"/>
          <a:ext cx="0" cy="0"/>
          <a:chOff x="0" y="0"/>
          <a:chExt cx="0" cy="0"/>
        </a:xfrm>
      </p:grpSpPr>
      <p:sp>
        <p:nvSpPr>
          <p:cNvPr id="224" name="Avoiding exploitation">
            <a:extLst>
              <a:ext uri="{FF2B5EF4-FFF2-40B4-BE49-F238E27FC236}">
                <a16:creationId xmlns:a16="http://schemas.microsoft.com/office/drawing/2014/main" id="{1029C2DA-72AE-AF0D-223F-DF2F7BA9E60A}"/>
              </a:ext>
            </a:extLst>
          </p:cNvPr>
          <p:cNvSpPr txBox="1">
            <a:spLocks noGrp="1"/>
          </p:cNvSpPr>
          <p:nvPr>
            <p:ph type="title"/>
          </p:nvPr>
        </p:nvSpPr>
        <p:spPr>
          <a:prstGeom prst="rect">
            <a:avLst/>
          </a:prstGeom>
        </p:spPr>
        <p:txBody>
          <a:bodyPr/>
          <a:lstStyle/>
          <a:p>
            <a:r>
              <a:rPr lang="en-US" dirty="0"/>
              <a:t>Why memory and type safety matter</a:t>
            </a:r>
            <a:endParaRPr dirty="0"/>
          </a:p>
        </p:txBody>
      </p:sp>
    </p:spTree>
    <p:extLst>
      <p:ext uri="{BB962C8B-B14F-4D97-AF65-F5344CB8AC3E}">
        <p14:creationId xmlns:p14="http://schemas.microsoft.com/office/powerpoint/2010/main" val="2423095545"/>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Other defensive strategies"/>
          <p:cNvSpPr txBox="1">
            <a:spLocks noGrp="1"/>
          </p:cNvSpPr>
          <p:nvPr>
            <p:ph type="title"/>
          </p:nvPr>
        </p:nvSpPr>
        <p:spPr>
          <a:xfrm>
            <a:off x="3229213" y="625078"/>
            <a:ext cx="15609094" cy="1936068"/>
          </a:xfrm>
          <a:prstGeom prst="rect">
            <a:avLst/>
          </a:prstGeom>
        </p:spPr>
        <p:txBody>
          <a:bodyPr>
            <a:normAutofit/>
          </a:bodyPr>
          <a:lstStyle>
            <a:lvl1pPr defTabSz="537463">
              <a:defRPr sz="10304"/>
            </a:lvl1pPr>
          </a:lstStyle>
          <a:p>
            <a:r>
              <a:rPr lang="en-US" dirty="0"/>
              <a:t>Other d</a:t>
            </a:r>
            <a:r>
              <a:rPr dirty="0"/>
              <a:t>efensive strategies</a:t>
            </a:r>
          </a:p>
        </p:txBody>
      </p:sp>
      <p:sp>
        <p:nvSpPr>
          <p:cNvPr id="227" name="Make the bug harder to exploit…"/>
          <p:cNvSpPr txBox="1">
            <a:spLocks noGrp="1"/>
          </p:cNvSpPr>
          <p:nvPr>
            <p:ph type="body" idx="1"/>
          </p:nvPr>
        </p:nvSpPr>
        <p:spPr>
          <a:prstGeom prst="rect">
            <a:avLst/>
          </a:prstGeom>
        </p:spPr>
        <p:txBody>
          <a:bodyPr/>
          <a:lstStyle/>
          <a:p>
            <a:pPr marL="0" indent="0">
              <a:buSzTx/>
              <a:buNone/>
              <a:defRPr b="1">
                <a:latin typeface="Helvetica"/>
                <a:ea typeface="Helvetica"/>
                <a:cs typeface="Helvetica"/>
                <a:sym typeface="Helvetica"/>
              </a:defRPr>
            </a:pPr>
            <a:r>
              <a:rPr lang="en-US" dirty="0"/>
              <a:t>Reduce chances of</a:t>
            </a:r>
            <a:r>
              <a:rPr dirty="0"/>
              <a:t> </a:t>
            </a:r>
            <a:r>
              <a:rPr lang="en-US" dirty="0"/>
              <a:t>introducing a</a:t>
            </a:r>
            <a:r>
              <a:rPr dirty="0"/>
              <a:t> bug</a:t>
            </a:r>
          </a:p>
          <a:p>
            <a:pPr lvl="1"/>
            <a:r>
              <a:rPr dirty="0"/>
              <a:t>Secure coding practices</a:t>
            </a:r>
          </a:p>
          <a:p>
            <a:pPr lvl="1"/>
            <a:r>
              <a:rPr dirty="0"/>
              <a:t>Advanced code review and testing</a:t>
            </a:r>
          </a:p>
          <a:p>
            <a:pPr lvl="2"/>
            <a:r>
              <a:rPr dirty="0"/>
              <a:t>E.g., program analysis, penetrating testing (fuzzing)</a:t>
            </a:r>
            <a:endParaRPr lang="en-US" dirty="0"/>
          </a:p>
          <a:p>
            <a:pPr marL="0" indent="0">
              <a:buSzTx/>
              <a:buNone/>
              <a:defRPr b="1">
                <a:latin typeface="Helvetica"/>
                <a:ea typeface="Helvetica"/>
                <a:cs typeface="Helvetica"/>
                <a:sym typeface="Helvetica"/>
              </a:defRPr>
            </a:pPr>
            <a:r>
              <a:rPr lang="en-US" dirty="0"/>
              <a:t>Make a bug harder to exploit</a:t>
            </a:r>
          </a:p>
          <a:p>
            <a:pPr lvl="1"/>
            <a:r>
              <a:rPr lang="en-US" dirty="0"/>
              <a:t>Examine necessary steps for exploitation, make one or more of them difficult, or impossible</a:t>
            </a:r>
          </a:p>
          <a:p>
            <a:pPr marL="0" indent="0">
              <a:buSzTx/>
              <a:buNone/>
              <a:defRPr b="1">
                <a:latin typeface="Helvetica"/>
                <a:ea typeface="Helvetica"/>
                <a:cs typeface="Helvetica"/>
                <a:sym typeface="Helvetica"/>
              </a:defRPr>
            </a:pPr>
            <a:r>
              <a:rPr lang="en-US" dirty="0"/>
              <a:t>Limit the damage of exploitation</a:t>
            </a:r>
          </a:p>
          <a:p>
            <a:pPr lvl="1"/>
            <a:r>
              <a:rPr lang="en-US" dirty="0"/>
              <a:t>Examine necessary steps for exploitation, make one or more of them difficult, or impossible</a:t>
            </a:r>
          </a:p>
        </p:txBody>
      </p:sp>
      <p:sp>
        <p:nvSpPr>
          <p:cNvPr id="2" name="TextBox 1">
            <a:extLst>
              <a:ext uri="{FF2B5EF4-FFF2-40B4-BE49-F238E27FC236}">
                <a16:creationId xmlns:a16="http://schemas.microsoft.com/office/drawing/2014/main" id="{15A52318-2254-8E90-DFB2-6F0F8B686886}"/>
              </a:ext>
            </a:extLst>
          </p:cNvPr>
          <p:cNvSpPr txBox="1"/>
          <p:nvPr/>
        </p:nvSpPr>
        <p:spPr>
          <a:xfrm rot="20756799">
            <a:off x="17411968" y="1831928"/>
            <a:ext cx="6266558" cy="4330031"/>
          </a:xfrm>
          <a:prstGeom prst="rect">
            <a:avLst/>
          </a:prstGeom>
          <a:solidFill>
            <a:schemeClr val="accent4">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US" sz="6800" dirty="0"/>
              <a:t>Against the possibility of memory safety exploits</a:t>
            </a:r>
            <a:endParaRPr kumimoji="0" lang="en-US" sz="6800" b="0" i="0" u="none" strike="noStrike" cap="none" spc="0" normalizeH="0" baseline="0" dirty="0">
              <a:ln>
                <a:noFill/>
              </a:ln>
              <a:solidFill>
                <a:srgbClr val="000000"/>
              </a:solidFill>
              <a:effectLst/>
              <a:uFillTx/>
              <a:latin typeface="+mn-lt"/>
              <a:ea typeface="+mn-ea"/>
              <a:cs typeface="+mn-cs"/>
              <a:sym typeface="Helvetica Light"/>
            </a:endParaRPr>
          </a:p>
        </p:txBody>
      </p:sp>
    </p:spTree>
    <p:extLst>
      <p:ext uri="{BB962C8B-B14F-4D97-AF65-F5344CB8AC3E}">
        <p14:creationId xmlns:p14="http://schemas.microsoft.com/office/powerpoint/2010/main" val="550687074"/>
      </p:ext>
    </p:extLst>
  </p:cSld>
  <p:clrMapOvr>
    <a:masterClrMapping/>
  </p:clrMapOvr>
  <p:transition spd="slow">
    <p:push dir="u"/>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27">
                                            <p:txEl>
                                              <p:pRg st="0" end="0"/>
                                            </p:txEl>
                                          </p:spTgt>
                                        </p:tgtEl>
                                        <p:attrNameLst>
                                          <p:attrName>style.visibility</p:attrName>
                                        </p:attrNameLst>
                                      </p:cBhvr>
                                      <p:to>
                                        <p:strVal val="visible"/>
                                      </p:to>
                                    </p:set>
                                    <p:animEffect transition="in" filter="dissolve">
                                      <p:cBhvr>
                                        <p:cTn id="15" dur="500"/>
                                        <p:tgtEl>
                                          <p:spTgt spid="227">
                                            <p:txEl>
                                              <p:pRg st="0" end="0"/>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27">
                                            <p:txEl>
                                              <p:pRg st="1" end="1"/>
                                            </p:txEl>
                                          </p:spTgt>
                                        </p:tgtEl>
                                        <p:attrNameLst>
                                          <p:attrName>style.visibility</p:attrName>
                                        </p:attrNameLst>
                                      </p:cBhvr>
                                      <p:to>
                                        <p:strVal val="visible"/>
                                      </p:to>
                                    </p:set>
                                    <p:animEffect transition="in" filter="dissolve">
                                      <p:cBhvr>
                                        <p:cTn id="18" dur="500"/>
                                        <p:tgtEl>
                                          <p:spTgt spid="227">
                                            <p:txEl>
                                              <p:pRg st="1" end="1"/>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27">
                                            <p:txEl>
                                              <p:pRg st="2" end="2"/>
                                            </p:txEl>
                                          </p:spTgt>
                                        </p:tgtEl>
                                        <p:attrNameLst>
                                          <p:attrName>style.visibility</p:attrName>
                                        </p:attrNameLst>
                                      </p:cBhvr>
                                      <p:to>
                                        <p:strVal val="visible"/>
                                      </p:to>
                                    </p:set>
                                    <p:animEffect transition="in" filter="dissolve">
                                      <p:cBhvr>
                                        <p:cTn id="21" dur="500"/>
                                        <p:tgtEl>
                                          <p:spTgt spid="227">
                                            <p:txEl>
                                              <p:pRg st="2" end="2"/>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27">
                                            <p:txEl>
                                              <p:pRg st="3" end="3"/>
                                            </p:txEl>
                                          </p:spTgt>
                                        </p:tgtEl>
                                        <p:attrNameLst>
                                          <p:attrName>style.visibility</p:attrName>
                                        </p:attrNameLst>
                                      </p:cBhvr>
                                      <p:to>
                                        <p:strVal val="visible"/>
                                      </p:to>
                                    </p:set>
                                    <p:animEffect transition="in" filter="dissolve">
                                      <p:cBhvr>
                                        <p:cTn id="24" dur="500"/>
                                        <p:tgtEl>
                                          <p:spTgt spid="227">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227">
                                            <p:txEl>
                                              <p:pRg st="4" end="4"/>
                                            </p:txEl>
                                          </p:spTgt>
                                        </p:tgtEl>
                                        <p:attrNameLst>
                                          <p:attrName>style.visibility</p:attrName>
                                        </p:attrNameLst>
                                      </p:cBhvr>
                                      <p:to>
                                        <p:strVal val="visible"/>
                                      </p:to>
                                    </p:set>
                                    <p:animEffect transition="in" filter="dissolve">
                                      <p:cBhvr>
                                        <p:cTn id="29" dur="500"/>
                                        <p:tgtEl>
                                          <p:spTgt spid="227">
                                            <p:txEl>
                                              <p:pRg st="4" end="4"/>
                                            </p:txEl>
                                          </p:spTgt>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227">
                                            <p:txEl>
                                              <p:pRg st="5" end="5"/>
                                            </p:txEl>
                                          </p:spTgt>
                                        </p:tgtEl>
                                        <p:attrNameLst>
                                          <p:attrName>style.visibility</p:attrName>
                                        </p:attrNameLst>
                                      </p:cBhvr>
                                      <p:to>
                                        <p:strVal val="visible"/>
                                      </p:to>
                                    </p:set>
                                    <p:animEffect transition="in" filter="dissolve">
                                      <p:cBhvr>
                                        <p:cTn id="32" dur="500"/>
                                        <p:tgtEl>
                                          <p:spTgt spid="22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27">
                                            <p:txEl>
                                              <p:pRg st="6" end="6"/>
                                            </p:txEl>
                                          </p:spTgt>
                                        </p:tgtEl>
                                        <p:attrNameLst>
                                          <p:attrName>style.visibility</p:attrName>
                                        </p:attrNameLst>
                                      </p:cBhvr>
                                      <p:to>
                                        <p:strVal val="visible"/>
                                      </p:to>
                                    </p:set>
                                    <p:animEffect transition="in" filter="dissolve">
                                      <p:cBhvr>
                                        <p:cTn id="37" dur="500"/>
                                        <p:tgtEl>
                                          <p:spTgt spid="227">
                                            <p:txEl>
                                              <p:pRg st="6" end="6"/>
                                            </p:txEl>
                                          </p:spTgt>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227">
                                            <p:txEl>
                                              <p:pRg st="7" end="7"/>
                                            </p:txEl>
                                          </p:spTgt>
                                        </p:tgtEl>
                                        <p:attrNameLst>
                                          <p:attrName>style.visibility</p:attrName>
                                        </p:attrNameLst>
                                      </p:cBhvr>
                                      <p:to>
                                        <p:strVal val="visible"/>
                                      </p:to>
                                    </p:set>
                                    <p:animEffect transition="in" filter="dissolve">
                                      <p:cBhvr>
                                        <p:cTn id="40" dur="500"/>
                                        <p:tgtEl>
                                          <p:spTgt spid="22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0" uiExpand="1" build="p"/>
      <p:bldP spid="2"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66E3F-4A20-B640-CF18-34A69C512CE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FCE0826-8761-E4B3-20B9-8EAF23F297E4}"/>
              </a:ext>
            </a:extLst>
          </p:cNvPr>
          <p:cNvSpPr>
            <a:spLocks noGrp="1"/>
          </p:cNvSpPr>
          <p:nvPr>
            <p:ph type="title"/>
          </p:nvPr>
        </p:nvSpPr>
        <p:spPr/>
        <p:txBody>
          <a:bodyPr>
            <a:normAutofit/>
          </a:bodyPr>
          <a:lstStyle/>
          <a:p>
            <a:r>
              <a:rPr lang="en-US" dirty="0"/>
              <a:t>Challenge exploitability</a:t>
            </a:r>
          </a:p>
        </p:txBody>
      </p:sp>
      <p:sp>
        <p:nvSpPr>
          <p:cNvPr id="10" name="Content Placeholder 9">
            <a:extLst>
              <a:ext uri="{FF2B5EF4-FFF2-40B4-BE49-F238E27FC236}">
                <a16:creationId xmlns:a16="http://schemas.microsoft.com/office/drawing/2014/main" id="{F508FDA7-9DE0-0A7B-A39D-911301F7B38A}"/>
              </a:ext>
            </a:extLst>
          </p:cNvPr>
          <p:cNvSpPr>
            <a:spLocks noGrp="1"/>
          </p:cNvSpPr>
          <p:nvPr>
            <p:ph type="body" idx="1"/>
          </p:nvPr>
        </p:nvSpPr>
        <p:spPr/>
        <p:txBody>
          <a:bodyPr anchor="t"/>
          <a:lstStyle/>
          <a:p>
            <a:pPr>
              <a:spcBef>
                <a:spcPts val="750"/>
              </a:spcBef>
            </a:pPr>
            <a:r>
              <a:rPr lang="en-US" dirty="0"/>
              <a:t>Stack canaries</a:t>
            </a:r>
          </a:p>
          <a:p>
            <a:pPr>
              <a:spcBef>
                <a:spcPts val="750"/>
              </a:spcBef>
            </a:pPr>
            <a:r>
              <a:rPr lang="en-US" dirty="0"/>
              <a:t>Address-space layout randomization (ASLR)</a:t>
            </a:r>
          </a:p>
          <a:p>
            <a:pPr>
              <a:spcBef>
                <a:spcPts val="750"/>
              </a:spcBef>
            </a:pPr>
            <a:r>
              <a:rPr lang="en-US" dirty="0"/>
              <a:t>“write </a:t>
            </a:r>
            <a:r>
              <a:rPr lang="en-US" dirty="0" err="1"/>
              <a:t>xor</a:t>
            </a:r>
            <a:r>
              <a:rPr lang="en-US" dirty="0"/>
              <a:t> execute” (W⊕X)</a:t>
            </a:r>
          </a:p>
          <a:p>
            <a:pPr>
              <a:spcBef>
                <a:spcPts val="750"/>
              </a:spcBef>
            </a:pPr>
            <a:r>
              <a:rPr lang="en-US" dirty="0"/>
              <a:t>Control-flow integrity (CFI)</a:t>
            </a:r>
          </a:p>
        </p:txBody>
      </p:sp>
      <p:sp>
        <p:nvSpPr>
          <p:cNvPr id="5" name="Title 3">
            <a:extLst>
              <a:ext uri="{FF2B5EF4-FFF2-40B4-BE49-F238E27FC236}">
                <a16:creationId xmlns:a16="http://schemas.microsoft.com/office/drawing/2014/main" id="{BA579287-42BC-0590-CD33-5F1ACC57A167}"/>
              </a:ext>
            </a:extLst>
          </p:cNvPr>
          <p:cNvSpPr txBox="1">
            <a:spLocks/>
          </p:cNvSpPr>
          <p:nvPr/>
        </p:nvSpPr>
        <p:spPr>
          <a:xfrm>
            <a:off x="4387453" y="7512732"/>
            <a:ext cx="15609094" cy="19360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marL="0" marR="0" indent="0" algn="ctr" defTabSz="5842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Light"/>
              </a:defRPr>
            </a:lvl9pPr>
          </a:lstStyle>
          <a:p>
            <a:pPr hangingPunct="1"/>
            <a:r>
              <a:rPr lang="en-US" dirty="0"/>
              <a:t>Limit the damage</a:t>
            </a:r>
          </a:p>
        </p:txBody>
      </p:sp>
      <p:sp>
        <p:nvSpPr>
          <p:cNvPr id="6" name="Content Placeholder 10">
            <a:extLst>
              <a:ext uri="{FF2B5EF4-FFF2-40B4-BE49-F238E27FC236}">
                <a16:creationId xmlns:a16="http://schemas.microsoft.com/office/drawing/2014/main" id="{F7A2E67B-5436-EAF5-F39B-F4893C084F59}"/>
              </a:ext>
            </a:extLst>
          </p:cNvPr>
          <p:cNvSpPr txBox="1">
            <a:spLocks/>
          </p:cNvSpPr>
          <p:nvPr/>
        </p:nvSpPr>
        <p:spPr>
          <a:xfrm>
            <a:off x="4387453" y="10027920"/>
            <a:ext cx="15609094" cy="28387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t">
            <a:normAutofit/>
          </a:bodyPr>
          <a:lstStyle>
            <a:lvl1pPr marL="617361" marR="0" indent="-617361" algn="l" defTabSz="584200" rtl="0" latinLnBrk="0">
              <a:lnSpc>
                <a:spcPct val="100000"/>
              </a:lnSpc>
              <a:spcBef>
                <a:spcPts val="42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1pPr>
            <a:lvl2pPr marL="1064106" marR="0" indent="-619606" algn="l" defTabSz="584200" rtl="0" latinLnBrk="0">
              <a:lnSpc>
                <a:spcPct val="100000"/>
              </a:lnSpc>
              <a:spcBef>
                <a:spcPts val="500"/>
              </a:spcBef>
              <a:spcAft>
                <a:spcPts val="0"/>
              </a:spcAft>
              <a:buClrTx/>
              <a:buSzPct val="57000"/>
              <a:buFontTx/>
              <a:buChar char="•"/>
              <a:tabLst/>
              <a:defRPr sz="4600" b="0" i="0" u="none" strike="noStrike" cap="none" spc="0" baseline="0">
                <a:solidFill>
                  <a:srgbClr val="000000"/>
                </a:solidFill>
                <a:uFillTx/>
                <a:latin typeface="+mn-lt"/>
                <a:ea typeface="+mn-ea"/>
                <a:cs typeface="+mn-cs"/>
                <a:sym typeface="Helvetica Light"/>
              </a:defRPr>
            </a:lvl2pPr>
            <a:lvl3pPr marL="1481666" marR="0" indent="-592666" algn="l" defTabSz="584200" rtl="0" latinLnBrk="0">
              <a:lnSpc>
                <a:spcPct val="100000"/>
              </a:lnSpc>
              <a:spcBef>
                <a:spcPts val="5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926166" marR="0" indent="-592666" algn="l" defTabSz="584200" rtl="0" latinLnBrk="0">
              <a:lnSpc>
                <a:spcPct val="100000"/>
              </a:lnSpc>
              <a:spcBef>
                <a:spcPts val="5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370666" marR="0" indent="-592666" algn="l" defTabSz="584200" rtl="0" latinLnBrk="0">
              <a:lnSpc>
                <a:spcPct val="100000"/>
              </a:lnSpc>
              <a:spcBef>
                <a:spcPts val="5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839861" marR="0" indent="-617361" algn="l" defTabSz="584200" rtl="0" latinLnBrk="0">
              <a:lnSpc>
                <a:spcPct val="100000"/>
              </a:lnSpc>
              <a:spcBef>
                <a:spcPts val="42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6pPr>
            <a:lvl7pPr marL="3284361" marR="0" indent="-617361" algn="l" defTabSz="584200" rtl="0" latinLnBrk="0">
              <a:lnSpc>
                <a:spcPct val="100000"/>
              </a:lnSpc>
              <a:spcBef>
                <a:spcPts val="42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7pPr>
            <a:lvl8pPr marL="3728861" marR="0" indent="-617361" algn="l" defTabSz="584200" rtl="0" latinLnBrk="0">
              <a:lnSpc>
                <a:spcPct val="100000"/>
              </a:lnSpc>
              <a:spcBef>
                <a:spcPts val="42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8pPr>
            <a:lvl9pPr marL="4173361" marR="0" indent="-617361" algn="l" defTabSz="584200" rtl="0" latinLnBrk="0">
              <a:lnSpc>
                <a:spcPct val="100000"/>
              </a:lnSpc>
              <a:spcBef>
                <a:spcPts val="42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9pPr>
          </a:lstStyle>
          <a:p>
            <a:pPr hangingPunct="1">
              <a:spcBef>
                <a:spcPts val="750"/>
              </a:spcBef>
            </a:pPr>
            <a:r>
              <a:rPr lang="en-US" dirty="0"/>
              <a:t>Process-level isolation</a:t>
            </a:r>
          </a:p>
          <a:p>
            <a:pPr hangingPunct="1">
              <a:spcBef>
                <a:spcPts val="750"/>
              </a:spcBef>
            </a:pPr>
            <a:r>
              <a:rPr lang="en-US" dirty="0"/>
              <a:t>Within-process compartments (</a:t>
            </a:r>
            <a:r>
              <a:rPr lang="en-US" dirty="0" err="1"/>
              <a:t>eg.</a:t>
            </a:r>
            <a:r>
              <a:rPr lang="en-US" dirty="0"/>
              <a:t>, </a:t>
            </a:r>
            <a:r>
              <a:rPr lang="en-US" dirty="0" err="1"/>
              <a:t>RLbox</a:t>
            </a:r>
            <a:r>
              <a:rPr lang="en-US" dirty="0"/>
              <a:t>)</a:t>
            </a:r>
          </a:p>
          <a:p>
            <a:pPr marL="0" indent="0" hangingPunct="1">
              <a:spcBef>
                <a:spcPts val="750"/>
              </a:spcBef>
              <a:buFontTx/>
              <a:buNone/>
            </a:pPr>
            <a:endParaRPr lang="en-US" dirty="0"/>
          </a:p>
        </p:txBody>
      </p:sp>
      <p:sp>
        <p:nvSpPr>
          <p:cNvPr id="7" name="TextBox 6">
            <a:extLst>
              <a:ext uri="{FF2B5EF4-FFF2-40B4-BE49-F238E27FC236}">
                <a16:creationId xmlns:a16="http://schemas.microsoft.com/office/drawing/2014/main" id="{1137C947-5015-CCF8-8122-26587D51854B}"/>
              </a:ext>
            </a:extLst>
          </p:cNvPr>
          <p:cNvSpPr txBox="1"/>
          <p:nvPr/>
        </p:nvSpPr>
        <p:spPr>
          <a:xfrm>
            <a:off x="19095686" y="4800936"/>
            <a:ext cx="4526314" cy="3283590"/>
          </a:xfrm>
          <a:prstGeom prst="rect">
            <a:avLst/>
          </a:prstGeom>
          <a:solidFill>
            <a:schemeClr val="accent4">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6800" b="0" i="0" u="none" strike="noStrike" cap="none" spc="0" normalizeH="0" baseline="0" dirty="0">
                <a:ln>
                  <a:noFill/>
                </a:ln>
                <a:solidFill>
                  <a:srgbClr val="000000"/>
                </a:solidFill>
                <a:effectLst/>
                <a:uFillTx/>
                <a:latin typeface="+mn-lt"/>
                <a:ea typeface="+mn-ea"/>
                <a:cs typeface="+mn-cs"/>
                <a:sym typeface="Helvetica Light"/>
              </a:rPr>
              <a:t>Are these defenses working?</a:t>
            </a:r>
          </a:p>
        </p:txBody>
      </p:sp>
    </p:spTree>
    <p:extLst>
      <p:ext uri="{BB962C8B-B14F-4D97-AF65-F5344CB8AC3E}">
        <p14:creationId xmlns:p14="http://schemas.microsoft.com/office/powerpoint/2010/main" val="61739700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 calcmode="lin" valueType="num">
                                      <p:cBhvr>
                                        <p:cTn id="17" dur="500" fill="hold"/>
                                        <p:tgtEl>
                                          <p:spTgt spid="7"/>
                                        </p:tgtEl>
                                        <p:attrNameLst>
                                          <p:attrName>style.rotation</p:attrName>
                                        </p:attrNameLst>
                                      </p:cBhvr>
                                      <p:tavLst>
                                        <p:tav tm="0">
                                          <p:val>
                                            <p:fltVal val="360"/>
                                          </p:val>
                                        </p:tav>
                                        <p:tav tm="100000">
                                          <p:val>
                                            <p:fltVal val="0"/>
                                          </p:val>
                                        </p:tav>
                                      </p:tavLst>
                                    </p:anim>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736FF-3C67-113D-08C1-EEB0CE8A3C3E}"/>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1454657E-EEB0-EC90-8284-979CBA8009E9}"/>
              </a:ext>
            </a:extLst>
          </p:cNvPr>
          <p:cNvPicPr>
            <a:picLocks noChangeAspect="1"/>
          </p:cNvPicPr>
          <p:nvPr/>
        </p:nvPicPr>
        <p:blipFill>
          <a:blip r:embed="rId2"/>
          <a:stretch>
            <a:fillRect/>
          </a:stretch>
        </p:blipFill>
        <p:spPr>
          <a:xfrm>
            <a:off x="4419600" y="369879"/>
            <a:ext cx="15511220" cy="12976242"/>
          </a:xfrm>
          <a:prstGeom prst="rect">
            <a:avLst/>
          </a:prstGeom>
        </p:spPr>
      </p:pic>
      <p:pic>
        <p:nvPicPr>
          <p:cNvPr id="8" name="Picture 7">
            <a:extLst>
              <a:ext uri="{FF2B5EF4-FFF2-40B4-BE49-F238E27FC236}">
                <a16:creationId xmlns:a16="http://schemas.microsoft.com/office/drawing/2014/main" id="{ED4F97D7-6E5B-06A8-15E2-2B1E9D1DA962}"/>
              </a:ext>
            </a:extLst>
          </p:cNvPr>
          <p:cNvPicPr>
            <a:picLocks noChangeAspect="1"/>
          </p:cNvPicPr>
          <p:nvPr/>
        </p:nvPicPr>
        <p:blipFill>
          <a:blip r:embed="rId3"/>
          <a:stretch>
            <a:fillRect/>
          </a:stretch>
        </p:blipFill>
        <p:spPr>
          <a:xfrm>
            <a:off x="4419600" y="6140256"/>
            <a:ext cx="15544800" cy="5527040"/>
          </a:xfrm>
          <a:prstGeom prst="rect">
            <a:avLst/>
          </a:prstGeom>
        </p:spPr>
      </p:pic>
    </p:spTree>
    <p:extLst>
      <p:ext uri="{BB962C8B-B14F-4D97-AF65-F5344CB8AC3E}">
        <p14:creationId xmlns:p14="http://schemas.microsoft.com/office/powerpoint/2010/main" val="23620750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The 70% Statistic</a:t>
            </a:r>
          </a:p>
        </p:txBody>
      </p:sp>
      <p:sp>
        <p:nvSpPr>
          <p:cNvPr id="3" name="Content Placeholder 2"/>
          <p:cNvSpPr>
            <a:spLocks noGrp="1"/>
          </p:cNvSpPr>
          <p:nvPr>
            <p:ph idx="1"/>
          </p:nvPr>
        </p:nvSpPr>
        <p:spPr/>
        <p:txBody>
          <a:bodyPr>
            <a:normAutofit fontScale="92500" lnSpcReduction="10000"/>
          </a:bodyPr>
          <a:lstStyle/>
          <a:p>
            <a:pPr lvl="0"/>
            <a:r>
              <a:rPr b="1"/>
              <a:t>Microsoft (2006–2018):</a:t>
            </a:r>
            <a:r>
              <a:t> ~70% of CVEs are memory safety issues [Miller, BlueHat IL 2019]</a:t>
            </a:r>
          </a:p>
          <a:p>
            <a:pPr lvl="0"/>
            <a:r>
              <a:rPr b="1"/>
              <a:t>Google Chromium (2015–2020):</a:t>
            </a:r>
            <a:r>
              <a:t> ~70% of high/critical security bugs [chromium.org]</a:t>
            </a:r>
          </a:p>
          <a:p>
            <a:pPr lvl="0"/>
            <a:r>
              <a:rPr b="1"/>
              <a:t>Mozilla Firefox (2002–2019):</a:t>
            </a:r>
            <a:r>
              <a:t> 32 of 34 critical/high style-component bugs [Hosfelt, Mozilla Hacks 2019]</a:t>
            </a:r>
          </a:p>
          <a:p>
            <a:pPr lvl="0"/>
            <a:r>
              <a:rPr b="1"/>
              <a:t>Zero-days in the wild (2021):</a:t>
            </a:r>
            <a:r>
              <a:t> 67% memory corruption [Stone, Project Zero 2022]</a:t>
            </a:r>
          </a:p>
          <a:p>
            <a:pPr lvl="0"/>
            <a:r>
              <a:rPr b="1"/>
              <a:t>CISA (2024):</a:t>
            </a:r>
            <a:r>
              <a:t> 52% of critical OSS projects use memory-unsafe languages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7C831-1210-5A12-4EC5-ED65A69304E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AAABFAE-83DC-5CB7-D3A4-B78F55BD3976}"/>
              </a:ext>
            </a:extLst>
          </p:cNvPr>
          <p:cNvPicPr>
            <a:picLocks noChangeAspect="1"/>
          </p:cNvPicPr>
          <p:nvPr/>
        </p:nvPicPr>
        <p:blipFill>
          <a:blip r:embed="rId2"/>
          <a:stretch>
            <a:fillRect/>
          </a:stretch>
        </p:blipFill>
        <p:spPr>
          <a:xfrm>
            <a:off x="12547320" y="0"/>
            <a:ext cx="11836680" cy="13716000"/>
          </a:xfrm>
          <a:prstGeom prst="rect">
            <a:avLst/>
          </a:prstGeom>
        </p:spPr>
      </p:pic>
      <p:pic>
        <p:nvPicPr>
          <p:cNvPr id="5" name="Picture 4">
            <a:extLst>
              <a:ext uri="{FF2B5EF4-FFF2-40B4-BE49-F238E27FC236}">
                <a16:creationId xmlns:a16="http://schemas.microsoft.com/office/drawing/2014/main" id="{2BA1E4AF-B263-BAB1-8015-4EA510791F1F}"/>
              </a:ext>
            </a:extLst>
          </p:cNvPr>
          <p:cNvPicPr>
            <a:picLocks noChangeAspect="1"/>
          </p:cNvPicPr>
          <p:nvPr/>
        </p:nvPicPr>
        <p:blipFill>
          <a:blip r:embed="rId3"/>
          <a:stretch>
            <a:fillRect/>
          </a:stretch>
        </p:blipFill>
        <p:spPr>
          <a:xfrm>
            <a:off x="405051" y="3130656"/>
            <a:ext cx="11786950" cy="13716000"/>
          </a:xfrm>
          <a:prstGeom prst="rect">
            <a:avLst/>
          </a:prstGeom>
        </p:spPr>
      </p:pic>
    </p:spTree>
    <p:extLst>
      <p:ext uri="{BB962C8B-B14F-4D97-AF65-F5344CB8AC3E}">
        <p14:creationId xmlns:p14="http://schemas.microsoft.com/office/powerpoint/2010/main" val="25539154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709AA-C69B-B02B-6B96-808E2578B620}"/>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8E8B41DB-1E81-0F07-3980-C63932019B42}"/>
              </a:ext>
            </a:extLst>
          </p:cNvPr>
          <p:cNvPicPr>
            <a:picLocks noChangeAspect="1"/>
          </p:cNvPicPr>
          <p:nvPr/>
        </p:nvPicPr>
        <p:blipFill>
          <a:blip r:embed="rId2"/>
          <a:stretch>
            <a:fillRect/>
          </a:stretch>
        </p:blipFill>
        <p:spPr>
          <a:xfrm>
            <a:off x="4483100" y="3435350"/>
            <a:ext cx="15417800" cy="9550400"/>
          </a:xfrm>
          <a:prstGeom prst="rect">
            <a:avLst/>
          </a:prstGeom>
        </p:spPr>
      </p:pic>
    </p:spTree>
    <p:extLst>
      <p:ext uri="{BB962C8B-B14F-4D97-AF65-F5344CB8AC3E}">
        <p14:creationId xmlns:p14="http://schemas.microsoft.com/office/powerpoint/2010/main" val="10437936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4DB92-1BFB-E942-87C4-53F90B3A3F9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FB53E38-129B-ED4C-C7B6-F2B20803E3C9}"/>
              </a:ext>
            </a:extLst>
          </p:cNvPr>
          <p:cNvPicPr>
            <a:picLocks noChangeAspect="1"/>
          </p:cNvPicPr>
          <p:nvPr/>
        </p:nvPicPr>
        <p:blipFill>
          <a:blip r:embed="rId2"/>
          <a:stretch>
            <a:fillRect/>
          </a:stretch>
        </p:blipFill>
        <p:spPr>
          <a:xfrm>
            <a:off x="1040971" y="2835400"/>
            <a:ext cx="14845890" cy="10880600"/>
          </a:xfrm>
          <a:prstGeom prst="rect">
            <a:avLst/>
          </a:prstGeom>
        </p:spPr>
      </p:pic>
      <p:pic>
        <p:nvPicPr>
          <p:cNvPr id="7" name="Picture 6">
            <a:extLst>
              <a:ext uri="{FF2B5EF4-FFF2-40B4-BE49-F238E27FC236}">
                <a16:creationId xmlns:a16="http://schemas.microsoft.com/office/drawing/2014/main" id="{C1837D90-38A9-AC36-AB14-7C1F28CF99E2}"/>
              </a:ext>
            </a:extLst>
          </p:cNvPr>
          <p:cNvPicPr>
            <a:picLocks noChangeAspect="1"/>
          </p:cNvPicPr>
          <p:nvPr/>
        </p:nvPicPr>
        <p:blipFill>
          <a:blip r:embed="rId3"/>
          <a:stretch>
            <a:fillRect/>
          </a:stretch>
        </p:blipFill>
        <p:spPr>
          <a:xfrm>
            <a:off x="14716718" y="1730535"/>
            <a:ext cx="8862448" cy="5489754"/>
          </a:xfrm>
          <a:prstGeom prst="rect">
            <a:avLst/>
          </a:prstGeom>
          <a:effectLst>
            <a:outerShdw blurRad="50800" dist="38100" dir="8100000" algn="tr" rotWithShape="0">
              <a:prstClr val="black">
                <a:alpha val="40000"/>
              </a:prstClr>
            </a:outerShdw>
          </a:effectLst>
        </p:spPr>
      </p:pic>
      <p:sp>
        <p:nvSpPr>
          <p:cNvPr id="5" name="TextBox 4">
            <a:extLst>
              <a:ext uri="{FF2B5EF4-FFF2-40B4-BE49-F238E27FC236}">
                <a16:creationId xmlns:a16="http://schemas.microsoft.com/office/drawing/2014/main" id="{0B4FE202-7AAA-3304-5497-A4E5AEF1436D}"/>
              </a:ext>
            </a:extLst>
          </p:cNvPr>
          <p:cNvSpPr txBox="1"/>
          <p:nvPr/>
        </p:nvSpPr>
        <p:spPr>
          <a:xfrm>
            <a:off x="16738170" y="7630248"/>
            <a:ext cx="6604860" cy="5262979"/>
          </a:xfrm>
          <a:prstGeom prst="rect">
            <a:avLst/>
          </a:prstGeom>
          <a:noFill/>
        </p:spPr>
        <p:txBody>
          <a:bodyPr wrap="square">
            <a:spAutoFit/>
          </a:bodyPr>
          <a:lstStyle/>
          <a:p>
            <a:r>
              <a:rPr lang="en-US" sz="5600" i="1" dirty="0">
                <a:latin typeface="Arial" panose="020B0604020202020204" pitchFamily="34" charset="0"/>
              </a:rPr>
              <a:t>Out of the 58 in-the-wild 0-days for the year, 39, or </a:t>
            </a:r>
            <a:r>
              <a:rPr lang="en-US" sz="5600" b="1" i="1" dirty="0">
                <a:latin typeface="Arial" panose="020B0604020202020204" pitchFamily="34" charset="0"/>
              </a:rPr>
              <a:t>67% were memory corruption vulnerabilities.</a:t>
            </a:r>
            <a:endParaRPr lang="en-US" sz="5600" b="1" i="1" dirty="0"/>
          </a:p>
        </p:txBody>
      </p:sp>
    </p:spTree>
    <p:extLst>
      <p:ext uri="{BB962C8B-B14F-4D97-AF65-F5344CB8AC3E}">
        <p14:creationId xmlns:p14="http://schemas.microsoft.com/office/powerpoint/2010/main" val="27859398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DB8010-E973-1BB2-FB2A-3713BD6A4A1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AF8B979-F40D-6AEF-BEA6-D11827508586}"/>
              </a:ext>
            </a:extLst>
          </p:cNvPr>
          <p:cNvPicPr>
            <a:picLocks noChangeAspect="1"/>
          </p:cNvPicPr>
          <p:nvPr/>
        </p:nvPicPr>
        <p:blipFill>
          <a:blip r:embed="rId3"/>
          <a:stretch>
            <a:fillRect/>
          </a:stretch>
        </p:blipFill>
        <p:spPr>
          <a:xfrm>
            <a:off x="12330550" y="4812042"/>
            <a:ext cx="11323352" cy="8173708"/>
          </a:xfrm>
          <a:prstGeom prst="rect">
            <a:avLst/>
          </a:prstGeom>
        </p:spPr>
      </p:pic>
      <p:pic>
        <p:nvPicPr>
          <p:cNvPr id="7" name="Picture 6">
            <a:extLst>
              <a:ext uri="{FF2B5EF4-FFF2-40B4-BE49-F238E27FC236}">
                <a16:creationId xmlns:a16="http://schemas.microsoft.com/office/drawing/2014/main" id="{9A1E64E0-555B-AB4B-C43C-A8560E5F091B}"/>
              </a:ext>
            </a:extLst>
          </p:cNvPr>
          <p:cNvPicPr>
            <a:picLocks noChangeAspect="1"/>
          </p:cNvPicPr>
          <p:nvPr/>
        </p:nvPicPr>
        <p:blipFill>
          <a:blip r:embed="rId4"/>
          <a:stretch>
            <a:fillRect/>
          </a:stretch>
        </p:blipFill>
        <p:spPr>
          <a:xfrm>
            <a:off x="659878" y="3246445"/>
            <a:ext cx="11363792" cy="9698934"/>
          </a:xfrm>
          <a:prstGeom prst="rect">
            <a:avLst/>
          </a:prstGeom>
        </p:spPr>
      </p:pic>
      <p:sp>
        <p:nvSpPr>
          <p:cNvPr id="17" name="Rectangle 16">
            <a:extLst>
              <a:ext uri="{FF2B5EF4-FFF2-40B4-BE49-F238E27FC236}">
                <a16:creationId xmlns:a16="http://schemas.microsoft.com/office/drawing/2014/main" id="{4B899895-CE6E-59F4-4D2D-B71E64517816}"/>
              </a:ext>
            </a:extLst>
          </p:cNvPr>
          <p:cNvSpPr/>
          <p:nvPr/>
        </p:nvSpPr>
        <p:spPr>
          <a:xfrm>
            <a:off x="695680" y="8432828"/>
            <a:ext cx="11323352" cy="422124"/>
          </a:xfrm>
          <a:prstGeom prst="rect">
            <a:avLst/>
          </a:prstGeom>
          <a:solidFill>
            <a:srgbClr val="FFC000">
              <a:alpha val="21728"/>
            </a:srgb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0"/>
          </a:p>
        </p:txBody>
      </p:sp>
      <p:sp>
        <p:nvSpPr>
          <p:cNvPr id="18" name="Rectangle 17">
            <a:extLst>
              <a:ext uri="{FF2B5EF4-FFF2-40B4-BE49-F238E27FC236}">
                <a16:creationId xmlns:a16="http://schemas.microsoft.com/office/drawing/2014/main" id="{C70232C7-A186-D040-7943-164C9726D3D0}"/>
              </a:ext>
            </a:extLst>
          </p:cNvPr>
          <p:cNvSpPr/>
          <p:nvPr/>
        </p:nvSpPr>
        <p:spPr>
          <a:xfrm>
            <a:off x="659876" y="9643743"/>
            <a:ext cx="11359156" cy="333718"/>
          </a:xfrm>
          <a:prstGeom prst="rect">
            <a:avLst/>
          </a:prstGeom>
          <a:solidFill>
            <a:schemeClr val="accent6">
              <a:alpha val="21728"/>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0"/>
          </a:p>
        </p:txBody>
      </p:sp>
      <p:sp>
        <p:nvSpPr>
          <p:cNvPr id="19" name="Rectangle 18">
            <a:extLst>
              <a:ext uri="{FF2B5EF4-FFF2-40B4-BE49-F238E27FC236}">
                <a16:creationId xmlns:a16="http://schemas.microsoft.com/office/drawing/2014/main" id="{34B27FF4-25A2-8156-81F6-83C1E16AE9FD}"/>
              </a:ext>
            </a:extLst>
          </p:cNvPr>
          <p:cNvSpPr/>
          <p:nvPr/>
        </p:nvSpPr>
        <p:spPr>
          <a:xfrm>
            <a:off x="659876" y="10047433"/>
            <a:ext cx="11359156" cy="333718"/>
          </a:xfrm>
          <a:prstGeom prst="rect">
            <a:avLst/>
          </a:prstGeom>
          <a:solidFill>
            <a:srgbClr val="FFC000">
              <a:alpha val="21728"/>
            </a:srgb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0"/>
          </a:p>
        </p:txBody>
      </p:sp>
      <p:sp>
        <p:nvSpPr>
          <p:cNvPr id="25" name="TextBox 24">
            <a:extLst>
              <a:ext uri="{FF2B5EF4-FFF2-40B4-BE49-F238E27FC236}">
                <a16:creationId xmlns:a16="http://schemas.microsoft.com/office/drawing/2014/main" id="{02DBCFF8-74F5-09D2-617B-666918B587ED}"/>
              </a:ext>
            </a:extLst>
          </p:cNvPr>
          <p:cNvSpPr txBox="1"/>
          <p:nvPr/>
        </p:nvSpPr>
        <p:spPr>
          <a:xfrm>
            <a:off x="12360332" y="3160031"/>
            <a:ext cx="10663497" cy="830997"/>
          </a:xfrm>
          <a:prstGeom prst="rect">
            <a:avLst/>
          </a:prstGeom>
          <a:noFill/>
        </p:spPr>
        <p:txBody>
          <a:bodyPr wrap="none" rtlCol="0">
            <a:spAutoFit/>
          </a:bodyPr>
          <a:lstStyle/>
          <a:p>
            <a:r>
              <a:rPr lang="en-US" sz="4800" dirty="0"/>
              <a:t>Spatial vulnerabilities (buffer overflow)</a:t>
            </a:r>
          </a:p>
        </p:txBody>
      </p:sp>
      <p:sp>
        <p:nvSpPr>
          <p:cNvPr id="4" name="Rectangle 3">
            <a:extLst>
              <a:ext uri="{FF2B5EF4-FFF2-40B4-BE49-F238E27FC236}">
                <a16:creationId xmlns:a16="http://schemas.microsoft.com/office/drawing/2014/main" id="{9199C367-91CA-63DB-9478-62728658248F}"/>
              </a:ext>
            </a:extLst>
          </p:cNvPr>
          <p:cNvSpPr/>
          <p:nvPr/>
        </p:nvSpPr>
        <p:spPr>
          <a:xfrm>
            <a:off x="12330551" y="6874608"/>
            <a:ext cx="11328426" cy="396604"/>
          </a:xfrm>
          <a:prstGeom prst="rect">
            <a:avLst/>
          </a:prstGeom>
          <a:solidFill>
            <a:srgbClr val="FFC000">
              <a:alpha val="21728"/>
            </a:srgb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0"/>
          </a:p>
        </p:txBody>
      </p:sp>
      <p:sp>
        <p:nvSpPr>
          <p:cNvPr id="10" name="Rectangle 9">
            <a:extLst>
              <a:ext uri="{FF2B5EF4-FFF2-40B4-BE49-F238E27FC236}">
                <a16:creationId xmlns:a16="http://schemas.microsoft.com/office/drawing/2014/main" id="{2936C538-58D5-6595-EC72-A70159176B1C}"/>
              </a:ext>
            </a:extLst>
          </p:cNvPr>
          <p:cNvSpPr/>
          <p:nvPr/>
        </p:nvSpPr>
        <p:spPr>
          <a:xfrm>
            <a:off x="659876" y="12159937"/>
            <a:ext cx="11359156" cy="825814"/>
          </a:xfrm>
          <a:prstGeom prst="rect">
            <a:avLst/>
          </a:prstGeom>
          <a:solidFill>
            <a:srgbClr val="FFC000">
              <a:alpha val="21728"/>
            </a:srgb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0"/>
          </a:p>
        </p:txBody>
      </p:sp>
      <p:sp>
        <p:nvSpPr>
          <p:cNvPr id="11" name="Rectangle 10">
            <a:extLst>
              <a:ext uri="{FF2B5EF4-FFF2-40B4-BE49-F238E27FC236}">
                <a16:creationId xmlns:a16="http://schemas.microsoft.com/office/drawing/2014/main" id="{9F7A3CF5-28D7-319D-C4AD-104C26C7C45A}"/>
              </a:ext>
            </a:extLst>
          </p:cNvPr>
          <p:cNvSpPr/>
          <p:nvPr/>
        </p:nvSpPr>
        <p:spPr>
          <a:xfrm>
            <a:off x="12330551" y="5623074"/>
            <a:ext cx="11328426" cy="396604"/>
          </a:xfrm>
          <a:prstGeom prst="rect">
            <a:avLst/>
          </a:prstGeom>
          <a:solidFill>
            <a:schemeClr val="accent6">
              <a:alpha val="21728"/>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0"/>
          </a:p>
        </p:txBody>
      </p:sp>
      <p:sp>
        <p:nvSpPr>
          <p:cNvPr id="12" name="Rectangle 11">
            <a:extLst>
              <a:ext uri="{FF2B5EF4-FFF2-40B4-BE49-F238E27FC236}">
                <a16:creationId xmlns:a16="http://schemas.microsoft.com/office/drawing/2014/main" id="{B8D3AA5E-5C45-FA4A-B324-7911A3FA26E9}"/>
              </a:ext>
            </a:extLst>
          </p:cNvPr>
          <p:cNvSpPr/>
          <p:nvPr/>
        </p:nvSpPr>
        <p:spPr>
          <a:xfrm>
            <a:off x="12330551" y="6073806"/>
            <a:ext cx="11328426" cy="396604"/>
          </a:xfrm>
          <a:prstGeom prst="rect">
            <a:avLst/>
          </a:prstGeom>
          <a:solidFill>
            <a:srgbClr val="FFC000">
              <a:alpha val="21728"/>
            </a:srgb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0"/>
          </a:p>
        </p:txBody>
      </p:sp>
      <p:sp>
        <p:nvSpPr>
          <p:cNvPr id="13" name="Title 12">
            <a:extLst>
              <a:ext uri="{FF2B5EF4-FFF2-40B4-BE49-F238E27FC236}">
                <a16:creationId xmlns:a16="http://schemas.microsoft.com/office/drawing/2014/main" id="{2200D021-E952-18D3-ADB2-FDFCF33F74B1}"/>
              </a:ext>
            </a:extLst>
          </p:cNvPr>
          <p:cNvSpPr>
            <a:spLocks noGrp="1"/>
          </p:cNvSpPr>
          <p:nvPr>
            <p:ph type="title"/>
          </p:nvPr>
        </p:nvSpPr>
        <p:spPr>
          <a:xfrm>
            <a:off x="659876" y="184152"/>
            <a:ext cx="22994026" cy="3016249"/>
          </a:xfrm>
        </p:spPr>
        <p:txBody>
          <a:bodyPr>
            <a:normAutofit/>
          </a:bodyPr>
          <a:lstStyle/>
          <a:p>
            <a:r>
              <a:rPr lang="en-US" dirty="0">
                <a:latin typeface="+mn-lt"/>
              </a:rPr>
              <a:t>MITRE Top 25 CWEs</a:t>
            </a:r>
          </a:p>
        </p:txBody>
      </p:sp>
      <p:sp>
        <p:nvSpPr>
          <p:cNvPr id="14" name="Rectangle 13">
            <a:extLst>
              <a:ext uri="{FF2B5EF4-FFF2-40B4-BE49-F238E27FC236}">
                <a16:creationId xmlns:a16="http://schemas.microsoft.com/office/drawing/2014/main" id="{893AD6A3-B11E-C280-00C9-19DD49ED3106}"/>
              </a:ext>
            </a:extLst>
          </p:cNvPr>
          <p:cNvSpPr/>
          <p:nvPr/>
        </p:nvSpPr>
        <p:spPr>
          <a:xfrm>
            <a:off x="654801" y="11343339"/>
            <a:ext cx="11359156" cy="825815"/>
          </a:xfrm>
          <a:prstGeom prst="rect">
            <a:avLst/>
          </a:prstGeom>
          <a:solidFill>
            <a:srgbClr val="00B050">
              <a:alpha val="21728"/>
            </a:srgb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0"/>
          </a:p>
        </p:txBody>
      </p:sp>
      <p:sp>
        <p:nvSpPr>
          <p:cNvPr id="2" name="TextBox 1">
            <a:extLst>
              <a:ext uri="{FF2B5EF4-FFF2-40B4-BE49-F238E27FC236}">
                <a16:creationId xmlns:a16="http://schemas.microsoft.com/office/drawing/2014/main" id="{DCF4348D-A96D-7C14-09F3-103E48FB3D02}"/>
              </a:ext>
            </a:extLst>
          </p:cNvPr>
          <p:cNvSpPr txBox="1"/>
          <p:nvPr/>
        </p:nvSpPr>
        <p:spPr>
          <a:xfrm>
            <a:off x="12360332" y="3953981"/>
            <a:ext cx="10937611" cy="830997"/>
          </a:xfrm>
          <a:prstGeom prst="rect">
            <a:avLst/>
          </a:prstGeom>
          <a:noFill/>
        </p:spPr>
        <p:txBody>
          <a:bodyPr wrap="none" rtlCol="0">
            <a:spAutoFit/>
          </a:bodyPr>
          <a:lstStyle/>
          <a:p>
            <a:r>
              <a:rPr lang="en-US" sz="4800" dirty="0"/>
              <a:t>Temporal memory safety vulnerabilities</a:t>
            </a:r>
          </a:p>
        </p:txBody>
      </p:sp>
    </p:spTree>
    <p:extLst>
      <p:ext uri="{BB962C8B-B14F-4D97-AF65-F5344CB8AC3E}">
        <p14:creationId xmlns:p14="http://schemas.microsoft.com/office/powerpoint/2010/main" val="21217556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500"/>
                                        <p:tgtEl>
                                          <p:spTgt spid="17"/>
                                        </p:tgtEl>
                                      </p:cBhvr>
                                    </p:animEffect>
                                  </p:childTnLst>
                                </p:cTn>
                              </p:par>
                            </p:childTnLst>
                          </p:cTn>
                        </p:par>
                        <p:par>
                          <p:cTn id="12" fill="hold">
                            <p:stCondLst>
                              <p:cond delay="1500"/>
                            </p:stCondLst>
                            <p:childTnLst>
                              <p:par>
                                <p:cTn id="13" presetID="9"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dissolve">
                                      <p:cBhvr>
                                        <p:cTn id="15" dur="500"/>
                                        <p:tgtEl>
                                          <p:spTgt spid="19"/>
                                        </p:tgtEl>
                                      </p:cBhvr>
                                    </p:animEffect>
                                  </p:childTnLst>
                                </p:cTn>
                              </p:par>
                            </p:childTnLst>
                          </p:cTn>
                        </p:par>
                        <p:par>
                          <p:cTn id="16" fill="hold">
                            <p:stCondLst>
                              <p:cond delay="2000"/>
                            </p:stCondLst>
                            <p:childTnLst>
                              <p:par>
                                <p:cTn id="17" presetID="9"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childTnLst>
                          </p:cTn>
                        </p:par>
                        <p:par>
                          <p:cTn id="20" fill="hold">
                            <p:stCondLst>
                              <p:cond delay="3000"/>
                            </p:stCondLst>
                            <p:childTnLst>
                              <p:par>
                                <p:cTn id="21" presetID="9"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500"/>
                                        <p:tgtEl>
                                          <p:spTgt spid="12"/>
                                        </p:tgtEl>
                                      </p:cBhvr>
                                    </p:animEffect>
                                  </p:childTnLst>
                                </p:cTn>
                              </p:par>
                            </p:childTnLst>
                          </p:cTn>
                        </p:par>
                        <p:par>
                          <p:cTn id="24" fill="hold">
                            <p:stCondLst>
                              <p:cond delay="3500"/>
                            </p:stCondLst>
                            <p:childTnLst>
                              <p:par>
                                <p:cTn id="25" presetID="9"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ssolve">
                                      <p:cBhvr>
                                        <p:cTn id="27" dur="500"/>
                                        <p:tgtEl>
                                          <p:spTgt spid="4"/>
                                        </p:tgtEl>
                                      </p:cBhvr>
                                    </p:animEffect>
                                  </p:childTnLst>
                                </p:cTn>
                              </p:par>
                            </p:childTnLst>
                          </p:cTn>
                        </p:par>
                        <p:par>
                          <p:cTn id="28" fill="hold">
                            <p:stCondLst>
                              <p:cond delay="4000"/>
                            </p:stCondLst>
                            <p:childTnLst>
                              <p:par>
                                <p:cTn id="29" presetID="9"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dissolv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dissolve">
                                      <p:cBhvr>
                                        <p:cTn id="36" dur="500"/>
                                        <p:tgtEl>
                                          <p:spTgt spid="2"/>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dissolve">
                                      <p:cBhvr>
                                        <p:cTn id="39" dur="500"/>
                                        <p:tgtEl>
                                          <p:spTgt spid="18"/>
                                        </p:tgtEl>
                                      </p:cBhvr>
                                    </p:animEffect>
                                  </p:childTnLst>
                                </p:cTn>
                              </p:par>
                            </p:childTnLst>
                          </p:cTn>
                        </p:par>
                        <p:par>
                          <p:cTn id="40" fill="hold">
                            <p:stCondLst>
                              <p:cond delay="500"/>
                            </p:stCondLst>
                            <p:childTnLst>
                              <p:par>
                                <p:cTn id="41" presetID="9" presetClass="entr" presetSubtype="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dissolve">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5" grpId="0"/>
      <p:bldP spid="4" grpId="0" animBg="1"/>
      <p:bldP spid="10" grpId="0" animBg="1"/>
      <p:bldP spid="11" grpId="0" animBg="1"/>
      <p:bldP spid="12" grpId="0" animBg="1"/>
      <p:bldP spid="14" grpId="0" animBg="1"/>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D2AA376-4226-DD58-7237-68E14C308FD3}"/>
              </a:ext>
            </a:extLst>
          </p:cNvPr>
          <p:cNvPicPr>
            <a:picLocks noChangeAspect="1"/>
          </p:cNvPicPr>
          <p:nvPr/>
        </p:nvPicPr>
        <p:blipFill>
          <a:blip r:embed="rId2"/>
          <a:stretch>
            <a:fillRect/>
          </a:stretch>
        </p:blipFill>
        <p:spPr>
          <a:xfrm>
            <a:off x="397748" y="2143123"/>
            <a:ext cx="13790249" cy="11572875"/>
          </a:xfrm>
          <a:prstGeom prst="rect">
            <a:avLst/>
          </a:prstGeom>
        </p:spPr>
      </p:pic>
      <p:sp>
        <p:nvSpPr>
          <p:cNvPr id="6" name="TextBox 5">
            <a:extLst>
              <a:ext uri="{FF2B5EF4-FFF2-40B4-BE49-F238E27FC236}">
                <a16:creationId xmlns:a16="http://schemas.microsoft.com/office/drawing/2014/main" id="{A27CFC66-FDCD-0E51-8496-34BB4AC55D4B}"/>
              </a:ext>
            </a:extLst>
          </p:cNvPr>
          <p:cNvSpPr txBox="1"/>
          <p:nvPr/>
        </p:nvSpPr>
        <p:spPr>
          <a:xfrm>
            <a:off x="14478000" y="5933824"/>
            <a:ext cx="9508252" cy="3991476"/>
          </a:xfrm>
          <a:prstGeom prst="rect">
            <a:avLst/>
          </a:prstGeom>
          <a:solidFill>
            <a:srgbClr val="FFFF00"/>
          </a:solidFill>
          <a:ln w="127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5000" b="0" i="0" u="none" strike="noStrike" cap="none" spc="0" normalizeH="0" baseline="0" dirty="0">
                <a:ln>
                  <a:noFill/>
                </a:ln>
                <a:solidFill>
                  <a:srgbClr val="000000"/>
                </a:solidFill>
                <a:effectLst/>
                <a:uFillTx/>
                <a:latin typeface="+mn-lt"/>
                <a:ea typeface="+mn-ea"/>
                <a:cs typeface="+mn-cs"/>
                <a:sym typeface="Helvetica Light"/>
              </a:rPr>
              <a:t>CVE-2026-3909 is an out-of-bounds write flaw in </a:t>
            </a:r>
            <a:r>
              <a:rPr kumimoji="0" lang="en-US" sz="5000" b="0" i="0" u="none" strike="noStrike" cap="none" spc="0" normalizeH="0" baseline="0" dirty="0" err="1">
                <a:ln>
                  <a:noFill/>
                </a:ln>
                <a:solidFill>
                  <a:srgbClr val="000000"/>
                </a:solidFill>
                <a:effectLst/>
                <a:uFillTx/>
                <a:latin typeface="+mn-lt"/>
                <a:ea typeface="+mn-ea"/>
                <a:cs typeface="+mn-cs"/>
                <a:sym typeface="Helvetica Light"/>
              </a:rPr>
              <a:t>Skia</a:t>
            </a:r>
            <a:r>
              <a:rPr kumimoji="0" lang="en-US" sz="5000" b="0" i="0" u="none" strike="noStrike" cap="none" spc="0" normalizeH="0" baseline="0" dirty="0">
                <a:ln>
                  <a:noFill/>
                </a:ln>
                <a:solidFill>
                  <a:srgbClr val="000000"/>
                </a:solidFill>
                <a:effectLst/>
                <a:uFillTx/>
                <a:latin typeface="+mn-lt"/>
                <a:ea typeface="+mn-ea"/>
                <a:cs typeface="+mn-cs"/>
                <a:sym typeface="Helvetica Light"/>
              </a:rPr>
              <a:t>, the graphics library Chrome uses to render web content and parts of the user interface</a:t>
            </a:r>
          </a:p>
        </p:txBody>
      </p:sp>
      <p:sp>
        <p:nvSpPr>
          <p:cNvPr id="7" name="Rectangle 6">
            <a:extLst>
              <a:ext uri="{FF2B5EF4-FFF2-40B4-BE49-F238E27FC236}">
                <a16:creationId xmlns:a16="http://schemas.microsoft.com/office/drawing/2014/main" id="{DBA9FE47-BB2A-9E25-9AF1-857D58C75020}"/>
              </a:ext>
            </a:extLst>
          </p:cNvPr>
          <p:cNvSpPr/>
          <p:nvPr/>
        </p:nvSpPr>
        <p:spPr>
          <a:xfrm>
            <a:off x="397748" y="12313920"/>
            <a:ext cx="13470652" cy="914400"/>
          </a:xfrm>
          <a:prstGeom prst="rect">
            <a:avLst/>
          </a:prstGeom>
          <a:solidFill>
            <a:srgbClr val="FFFF00">
              <a:alpha val="20000"/>
            </a:srgbClr>
          </a:solidFill>
          <a:ln w="12700" cap="flat">
            <a:no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cxnSp>
        <p:nvCxnSpPr>
          <p:cNvPr id="9" name="Straight Arrow Connector 8">
            <a:extLst>
              <a:ext uri="{FF2B5EF4-FFF2-40B4-BE49-F238E27FC236}">
                <a16:creationId xmlns:a16="http://schemas.microsoft.com/office/drawing/2014/main" id="{3CDF6C34-2DBA-39FE-A342-2AFEA85E429A}"/>
              </a:ext>
            </a:extLst>
          </p:cNvPr>
          <p:cNvCxnSpPr/>
          <p:nvPr/>
        </p:nvCxnSpPr>
        <p:spPr>
          <a:xfrm flipH="1">
            <a:off x="13106400" y="9925300"/>
            <a:ext cx="2346960" cy="2114300"/>
          </a:xfrm>
          <a:prstGeom prst="straightConnector1">
            <a:avLst/>
          </a:prstGeom>
          <a:noFill/>
          <a:ln w="25400" cap="flat">
            <a:solidFill>
              <a:schemeClr val="accent1"/>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10" name="Rectangle 9">
            <a:extLst>
              <a:ext uri="{FF2B5EF4-FFF2-40B4-BE49-F238E27FC236}">
                <a16:creationId xmlns:a16="http://schemas.microsoft.com/office/drawing/2014/main" id="{181A04F4-F30C-2C00-4BD7-9A96C7C17063}"/>
              </a:ext>
            </a:extLst>
          </p:cNvPr>
          <p:cNvSpPr/>
          <p:nvPr/>
        </p:nvSpPr>
        <p:spPr>
          <a:xfrm>
            <a:off x="11003280" y="7416162"/>
            <a:ext cx="2103120" cy="513400"/>
          </a:xfrm>
          <a:prstGeom prst="rect">
            <a:avLst/>
          </a:prstGeom>
          <a:solidFill>
            <a:srgbClr val="FFFF00">
              <a:alpha val="20000"/>
            </a:srgbClr>
          </a:solidFill>
          <a:ln w="12700" cap="flat">
            <a:no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11" name="TextBox 10">
            <a:extLst>
              <a:ext uri="{FF2B5EF4-FFF2-40B4-BE49-F238E27FC236}">
                <a16:creationId xmlns:a16="http://schemas.microsoft.com/office/drawing/2014/main" id="{D60DA6C4-C34A-3308-33C0-4D156D0E15F1}"/>
              </a:ext>
            </a:extLst>
          </p:cNvPr>
          <p:cNvSpPr txBox="1"/>
          <p:nvPr/>
        </p:nvSpPr>
        <p:spPr>
          <a:xfrm>
            <a:off x="16644629" y="4511385"/>
            <a:ext cx="4627869" cy="9137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5000" b="0" i="0" u="none" strike="noStrike" cap="none" spc="0" normalizeH="0" baseline="0" dirty="0">
                <a:ln>
                  <a:noFill/>
                </a:ln>
                <a:solidFill>
                  <a:srgbClr val="000000"/>
                </a:solidFill>
                <a:effectLst/>
                <a:uFillTx/>
                <a:latin typeface="+mn-lt"/>
                <a:ea typeface="+mn-ea"/>
                <a:cs typeface="+mn-cs"/>
                <a:sym typeface="Helvetica Light"/>
              </a:rPr>
              <a:t>March 13, 2026</a:t>
            </a:r>
          </a:p>
        </p:txBody>
      </p:sp>
    </p:spTree>
    <p:extLst>
      <p:ext uri="{BB962C8B-B14F-4D97-AF65-F5344CB8AC3E}">
        <p14:creationId xmlns:p14="http://schemas.microsoft.com/office/powerpoint/2010/main" val="41278297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dissolv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cTn>
                              </p:par>
                            </p:childTnLst>
                          </p:cTn>
                        </p:par>
                        <p:par>
                          <p:cTn id="21" fill="hold">
                            <p:stCondLst>
                              <p:cond delay="1000"/>
                            </p:stCondLst>
                            <p:childTnLst>
                              <p:par>
                                <p:cTn id="22" presetID="22" presetClass="entr" presetSubtype="1"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up)">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A memory safe program execution:…"/>
          <p:cNvSpPr txBox="1">
            <a:spLocks noGrp="1"/>
          </p:cNvSpPr>
          <p:nvPr>
            <p:ph type="body" idx="1"/>
          </p:nvPr>
        </p:nvSpPr>
        <p:spPr>
          <a:xfrm>
            <a:off x="4387453" y="4309452"/>
            <a:ext cx="15609095" cy="9336129"/>
          </a:xfrm>
          <a:prstGeom prst="rect">
            <a:avLst/>
          </a:prstGeom>
        </p:spPr>
        <p:txBody>
          <a:bodyPr/>
          <a:lstStyle/>
          <a:p>
            <a:pPr marL="0" indent="0" algn="ctr">
              <a:buSzTx/>
              <a:buNone/>
            </a:pPr>
            <a:r>
              <a:t>A memory safe program execution:</a:t>
            </a:r>
          </a:p>
          <a:p>
            <a:pPr marL="1039090" indent="-1039090">
              <a:buSzPct val="100000"/>
              <a:buAutoNum type="arabicPeriod"/>
            </a:pPr>
            <a:r>
              <a:t>only </a:t>
            </a:r>
            <a:r>
              <a:rPr b="1">
                <a:latin typeface="Helvetica"/>
                <a:ea typeface="Helvetica"/>
                <a:cs typeface="Helvetica"/>
                <a:sym typeface="Helvetica"/>
              </a:rPr>
              <a:t>creates pointers </a:t>
            </a:r>
            <a:r>
              <a:t>through</a:t>
            </a:r>
            <a:r>
              <a:rPr b="1">
                <a:latin typeface="Helvetica"/>
                <a:ea typeface="Helvetica"/>
                <a:cs typeface="Helvetica"/>
                <a:sym typeface="Helvetica"/>
              </a:rPr>
              <a:t> standard means</a:t>
            </a:r>
          </a:p>
          <a:p>
            <a:pPr marL="1012472" lvl="1" indent="-567972">
              <a:buSzPct val="75000"/>
            </a:pPr>
            <a:r>
              <a:rPr>
                <a:latin typeface="Courier"/>
                <a:ea typeface="Courier"/>
                <a:cs typeface="Courier"/>
                <a:sym typeface="Courier"/>
              </a:rPr>
              <a:t>p = malloc(…)</a:t>
            </a:r>
            <a:r>
              <a:t>, or </a:t>
            </a:r>
            <a:r>
              <a:rPr>
                <a:latin typeface="Courier"/>
                <a:ea typeface="Courier"/>
                <a:cs typeface="Courier"/>
                <a:sym typeface="Courier"/>
              </a:rPr>
              <a:t>p = &amp;x</a:t>
            </a:r>
            <a:r>
              <a:t>, or </a:t>
            </a:r>
            <a:r>
              <a:rPr>
                <a:latin typeface="Courier"/>
                <a:ea typeface="Courier"/>
                <a:cs typeface="Courier"/>
                <a:sym typeface="Courier"/>
              </a:rPr>
              <a:t>p = &amp;buf[5]</a:t>
            </a:r>
            <a:r>
              <a:t>, etc.</a:t>
            </a:r>
          </a:p>
          <a:p>
            <a:pPr marL="1039090" indent="-1039090">
              <a:buSzPct val="100000"/>
              <a:buAutoNum type="arabicPeriod"/>
            </a:pPr>
            <a:r>
              <a:t>only uses</a:t>
            </a:r>
            <a:r>
              <a:rPr b="1">
                <a:latin typeface="Helvetica"/>
                <a:ea typeface="Helvetica"/>
                <a:cs typeface="Helvetica"/>
                <a:sym typeface="Helvetica"/>
              </a:rPr>
              <a:t> </a:t>
            </a:r>
            <a:r>
              <a:t>a pointer</a:t>
            </a:r>
            <a:r>
              <a:rPr b="1">
                <a:latin typeface="Helvetica"/>
                <a:ea typeface="Helvetica"/>
                <a:cs typeface="Helvetica"/>
                <a:sym typeface="Helvetica"/>
              </a:rPr>
              <a:t> </a:t>
            </a:r>
            <a:r>
              <a:t>to</a:t>
            </a:r>
            <a:r>
              <a:rPr b="1">
                <a:latin typeface="Helvetica"/>
                <a:ea typeface="Helvetica"/>
                <a:cs typeface="Helvetica"/>
                <a:sym typeface="Helvetica"/>
              </a:rPr>
              <a:t> access memory </a:t>
            </a:r>
            <a:r>
              <a:t>that</a:t>
            </a:r>
            <a:r>
              <a:rPr b="1">
                <a:latin typeface="Helvetica"/>
                <a:ea typeface="Helvetica"/>
                <a:cs typeface="Helvetica"/>
                <a:sym typeface="Helvetica"/>
              </a:rPr>
              <a:t> “belongs” to that pointer</a:t>
            </a:r>
            <a:endParaRPr>
              <a:latin typeface="Courier"/>
              <a:ea typeface="Courier"/>
              <a:cs typeface="Courier"/>
              <a:sym typeface="Courier"/>
            </a:endParaRPr>
          </a:p>
          <a:p>
            <a:pPr marL="0" indent="0">
              <a:buSzTx/>
              <a:buNone/>
            </a:pPr>
            <a:r>
              <a:t>Combines two ideas: </a:t>
            </a:r>
          </a:p>
          <a:p>
            <a:pPr marL="0" indent="0" algn="ctr">
              <a:spcBef>
                <a:spcPts val="2000"/>
              </a:spcBef>
              <a:buSzTx/>
              <a:buNone/>
            </a:pPr>
            <a:r>
              <a:rPr sz="6000" b="1">
                <a:latin typeface="Helvetica"/>
                <a:ea typeface="Helvetica"/>
                <a:cs typeface="Helvetica"/>
                <a:sym typeface="Helvetica"/>
              </a:rPr>
              <a:t>temporal safety</a:t>
            </a:r>
            <a:r>
              <a:t> and </a:t>
            </a:r>
            <a:r>
              <a:rPr sz="6000" b="1">
                <a:latin typeface="Helvetica"/>
                <a:ea typeface="Helvetica"/>
                <a:cs typeface="Helvetica"/>
                <a:sym typeface="Helvetica"/>
              </a:rPr>
              <a:t>spatial safety</a:t>
            </a:r>
          </a:p>
        </p:txBody>
      </p:sp>
      <p:sp>
        <p:nvSpPr>
          <p:cNvPr id="140" name="Low-level attacks enabled by a…"/>
          <p:cNvSpPr txBox="1"/>
          <p:nvPr/>
        </p:nvSpPr>
        <p:spPr>
          <a:xfrm>
            <a:off x="4734852" y="722993"/>
            <a:ext cx="14914297" cy="27844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pPr>
              <a:spcBef>
                <a:spcPts val="1200"/>
              </a:spcBef>
              <a:defRPr sz="8200"/>
            </a:pPr>
            <a:r>
              <a:t>Low-level attacks enabled by a </a:t>
            </a:r>
          </a:p>
          <a:p>
            <a:pPr>
              <a:spcBef>
                <a:spcPts val="1200"/>
              </a:spcBef>
              <a:defRPr sz="8200"/>
            </a:pPr>
            <a:r>
              <a:t>lack of </a:t>
            </a:r>
            <a:r>
              <a:rPr b="1">
                <a:latin typeface="Helvetica"/>
                <a:ea typeface="Helvetica"/>
                <a:cs typeface="Helvetica"/>
                <a:sym typeface="Helvetica"/>
              </a:rPr>
              <a:t>Memory Safety</a:t>
            </a: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39">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3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3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3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3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39">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1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1" build="p" bldLvl="5" animBg="1" advAuto="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C51D8-6807-1D92-DCE4-95E278E15076}"/>
            </a:ext>
          </a:extLst>
        </p:cNvPr>
        <p:cNvGrpSpPr/>
        <p:nvPr/>
      </p:nvGrpSpPr>
      <p:grpSpPr>
        <a:xfrm>
          <a:off x="0" y="0"/>
          <a:ext cx="0" cy="0"/>
          <a:chOff x="0" y="0"/>
          <a:chExt cx="0" cy="0"/>
        </a:xfrm>
      </p:grpSpPr>
      <p:sp>
        <p:nvSpPr>
          <p:cNvPr id="224" name="Avoiding exploitation">
            <a:extLst>
              <a:ext uri="{FF2B5EF4-FFF2-40B4-BE49-F238E27FC236}">
                <a16:creationId xmlns:a16="http://schemas.microsoft.com/office/drawing/2014/main" id="{ADD49D8A-E4FF-1643-085B-9BD2C43B77A9}"/>
              </a:ext>
            </a:extLst>
          </p:cNvPr>
          <p:cNvSpPr txBox="1">
            <a:spLocks noGrp="1"/>
          </p:cNvSpPr>
          <p:nvPr>
            <p:ph type="title"/>
          </p:nvPr>
        </p:nvSpPr>
        <p:spPr>
          <a:prstGeom prst="rect">
            <a:avLst/>
          </a:prstGeom>
        </p:spPr>
        <p:txBody>
          <a:bodyPr/>
          <a:lstStyle/>
          <a:p>
            <a:r>
              <a:rPr lang="en-US" dirty="0"/>
              <a:t>Why Has Memory Safety Been So Hard?</a:t>
            </a:r>
            <a:endParaRPr dirty="0"/>
          </a:p>
        </p:txBody>
      </p:sp>
    </p:spTree>
    <p:extLst>
      <p:ext uri="{BB962C8B-B14F-4D97-AF65-F5344CB8AC3E}">
        <p14:creationId xmlns:p14="http://schemas.microsoft.com/office/powerpoint/2010/main" val="2986695299"/>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668BEB-B59E-3800-7153-D7AACB232B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064232-2A95-B770-A76F-5F04068D3CFC}"/>
              </a:ext>
            </a:extLst>
          </p:cNvPr>
          <p:cNvSpPr>
            <a:spLocks noGrp="1"/>
          </p:cNvSpPr>
          <p:nvPr>
            <p:ph type="title"/>
          </p:nvPr>
        </p:nvSpPr>
        <p:spPr>
          <a:xfrm>
            <a:off x="1219200" y="625078"/>
            <a:ext cx="21973309" cy="3036094"/>
          </a:xfrm>
        </p:spPr>
        <p:txBody>
          <a:bodyPr>
            <a:normAutofit/>
          </a:bodyPr>
          <a:lstStyle/>
          <a:p>
            <a:r>
              <a:rPr dirty="0"/>
              <a:t>The Performance </a:t>
            </a:r>
            <a:r>
              <a:rPr lang="en-US" dirty="0"/>
              <a:t>o</a:t>
            </a:r>
            <a:r>
              <a:rPr dirty="0"/>
              <a:t>bjection</a:t>
            </a:r>
          </a:p>
        </p:txBody>
      </p:sp>
      <p:sp>
        <p:nvSpPr>
          <p:cNvPr id="3" name="Content Placeholder 2">
            <a:extLst>
              <a:ext uri="{FF2B5EF4-FFF2-40B4-BE49-F238E27FC236}">
                <a16:creationId xmlns:a16="http://schemas.microsoft.com/office/drawing/2014/main" id="{AB94E2DB-9B32-8C2B-6F73-38D933C569AF}"/>
              </a:ext>
            </a:extLst>
          </p:cNvPr>
          <p:cNvSpPr>
            <a:spLocks noGrp="1"/>
          </p:cNvSpPr>
          <p:nvPr>
            <p:ph idx="1"/>
          </p:nvPr>
        </p:nvSpPr>
        <p:spPr>
          <a:xfrm>
            <a:off x="2377440" y="3661171"/>
            <a:ext cx="19446240" cy="7189709"/>
          </a:xfrm>
        </p:spPr>
        <p:txBody>
          <a:bodyPr>
            <a:normAutofit/>
          </a:bodyPr>
          <a:lstStyle/>
          <a:p>
            <a:pPr marL="0" indent="0">
              <a:buNone/>
            </a:pPr>
            <a:r>
              <a:rPr b="1" dirty="0"/>
              <a:t>Historic argument:</a:t>
            </a:r>
            <a:r>
              <a:rPr dirty="0"/>
              <a:t> memory safety costs too much performance</a:t>
            </a:r>
          </a:p>
          <a:p>
            <a:pPr lvl="0">
              <a:spcBef>
                <a:spcPts val="1800"/>
              </a:spcBef>
            </a:pPr>
            <a:r>
              <a:rPr dirty="0"/>
              <a:t>Garbage collection pauses (Java, Go)</a:t>
            </a:r>
          </a:p>
          <a:p>
            <a:pPr lvl="0">
              <a:spcBef>
                <a:spcPts val="1800"/>
              </a:spcBef>
            </a:pPr>
            <a:r>
              <a:rPr dirty="0"/>
              <a:t>Runtime bounds-check overhead</a:t>
            </a:r>
          </a:p>
          <a:p>
            <a:pPr lvl="0">
              <a:spcBef>
                <a:spcPts val="1800"/>
              </a:spcBef>
            </a:pPr>
            <a:r>
              <a:rPr dirty="0"/>
              <a:t>Fat-pointer overhead in C retrofits</a:t>
            </a:r>
          </a:p>
          <a:p>
            <a:pPr marL="0" indent="0">
              <a:buNone/>
            </a:pPr>
            <a:r>
              <a:rPr b="1" dirty="0"/>
              <a:t>The C/C++ position:</a:t>
            </a:r>
            <a:r>
              <a:rPr dirty="0"/>
              <a:t> direct memory control is essential for systems code (kernels, game engines, embedded)</a:t>
            </a:r>
            <a:endParaRPr lang="en-US" dirty="0"/>
          </a:p>
        </p:txBody>
      </p:sp>
    </p:spTree>
    <p:extLst>
      <p:ext uri="{BB962C8B-B14F-4D97-AF65-F5344CB8AC3E}">
        <p14:creationId xmlns:p14="http://schemas.microsoft.com/office/powerpoint/2010/main" val="6040877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The Legacy Code </a:t>
            </a:r>
            <a:r>
              <a:rPr lang="en-US" dirty="0"/>
              <a:t>p</a:t>
            </a:r>
            <a:r>
              <a:rPr dirty="0"/>
              <a:t>roblem</a:t>
            </a:r>
          </a:p>
        </p:txBody>
      </p:sp>
      <p:sp>
        <p:nvSpPr>
          <p:cNvPr id="3" name="Content Placeholder 2"/>
          <p:cNvSpPr>
            <a:spLocks noGrp="1"/>
          </p:cNvSpPr>
          <p:nvPr>
            <p:ph idx="1"/>
          </p:nvPr>
        </p:nvSpPr>
        <p:spPr>
          <a:xfrm>
            <a:off x="2042160" y="3661172"/>
            <a:ext cx="20299680" cy="5970508"/>
          </a:xfrm>
        </p:spPr>
        <p:txBody>
          <a:bodyPr/>
          <a:lstStyle/>
          <a:p>
            <a:pPr lvl="0"/>
            <a:r>
              <a:rPr dirty="0"/>
              <a:t>An enormous amount of critical software is C/C++: Linux kernel, network stacks, browser engines, embedded firmware</a:t>
            </a:r>
          </a:p>
          <a:p>
            <a:pPr lvl="0"/>
            <a:r>
              <a:rPr dirty="0"/>
              <a:t>Complete rewrites are </a:t>
            </a:r>
            <a:r>
              <a:rPr b="1" dirty="0"/>
              <a:t>expensive, risky</a:t>
            </a:r>
            <a:r>
              <a:rPr dirty="0"/>
              <a:t>, and can introduce new bugs</a:t>
            </a:r>
          </a:p>
          <a:p>
            <a:pPr lvl="0"/>
            <a:r>
              <a:rPr dirty="0"/>
              <a:t>Example: </a:t>
            </a:r>
            <a:r>
              <a:rPr i="1" dirty="0" err="1"/>
              <a:t>gitoxide</a:t>
            </a:r>
            <a:r>
              <a:rPr dirty="0"/>
              <a:t> (Rust reimplementation of git) — multi-year effort, still working toward feature parity</a:t>
            </a:r>
          </a:p>
        </p:txBody>
      </p:sp>
    </p:spTree>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073" y="625078"/>
            <a:ext cx="22111854" cy="3036094"/>
          </a:xfrm>
        </p:spPr>
        <p:txBody>
          <a:bodyPr>
            <a:normAutofit/>
          </a:bodyPr>
          <a:lstStyle/>
          <a:p>
            <a:r>
              <a:rPr dirty="0"/>
              <a:t>The Interoperability </a:t>
            </a:r>
            <a:r>
              <a:rPr lang="en-US" dirty="0"/>
              <a:t>p</a:t>
            </a:r>
            <a:r>
              <a:rPr dirty="0"/>
              <a:t>roblem</a:t>
            </a:r>
          </a:p>
        </p:txBody>
      </p:sp>
      <p:sp>
        <p:nvSpPr>
          <p:cNvPr id="3" name="Content Placeholder 2"/>
          <p:cNvSpPr>
            <a:spLocks noGrp="1"/>
          </p:cNvSpPr>
          <p:nvPr>
            <p:ph idx="1"/>
          </p:nvPr>
        </p:nvSpPr>
        <p:spPr>
          <a:xfrm>
            <a:off x="2834640" y="3661172"/>
            <a:ext cx="19354799" cy="6823948"/>
          </a:xfrm>
        </p:spPr>
        <p:txBody>
          <a:bodyPr/>
          <a:lstStyle/>
          <a:p>
            <a:pPr lvl="0"/>
            <a:r>
              <a:rPr dirty="0"/>
              <a:t>Memory-safe and memory-unsafe code must coexist</a:t>
            </a:r>
          </a:p>
          <a:p>
            <a:pPr lvl="0"/>
            <a:r>
              <a:rPr b="1" dirty="0"/>
              <a:t>FFI (Foreign Function Interface)</a:t>
            </a:r>
            <a:r>
              <a:rPr dirty="0"/>
              <a:t> calls cross language boundaries</a:t>
            </a:r>
          </a:p>
          <a:p>
            <a:pPr lvl="0"/>
            <a:r>
              <a:rPr dirty="0"/>
              <a:t>A Rust program calling C via FFI requires </a:t>
            </a:r>
            <a:r>
              <a:rPr dirty="0">
                <a:latin typeface="Courier"/>
              </a:rPr>
              <a:t>unsafe</a:t>
            </a:r>
            <a:r>
              <a:rPr dirty="0"/>
              <a:t> blocks</a:t>
            </a:r>
          </a:p>
          <a:p>
            <a:pPr lvl="0"/>
            <a:r>
              <a:rPr dirty="0"/>
              <a:t>The safety boundary is only as strong as its unsafe perimeter</a:t>
            </a:r>
          </a:p>
        </p:txBody>
      </p:sp>
    </p:spTree>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072" y="625078"/>
            <a:ext cx="22084145" cy="3036094"/>
          </a:xfrm>
        </p:spPr>
        <p:txBody>
          <a:bodyPr>
            <a:normAutofit fontScale="90000"/>
          </a:bodyPr>
          <a:lstStyle/>
          <a:p>
            <a:r>
              <a:rPr dirty="0"/>
              <a:t>Ergonomics and </a:t>
            </a:r>
            <a:r>
              <a:rPr lang="en-US" dirty="0"/>
              <a:t>e</a:t>
            </a:r>
            <a:r>
              <a:rPr dirty="0"/>
              <a:t>cosystem </a:t>
            </a:r>
            <a:r>
              <a:rPr lang="en-US" dirty="0"/>
              <a:t>m</a:t>
            </a:r>
            <a:r>
              <a:rPr dirty="0"/>
              <a:t>aturity</a:t>
            </a:r>
          </a:p>
        </p:txBody>
      </p:sp>
      <p:sp>
        <p:nvSpPr>
          <p:cNvPr id="3" name="Content Placeholder 2"/>
          <p:cNvSpPr>
            <a:spLocks noGrp="1"/>
          </p:cNvSpPr>
          <p:nvPr>
            <p:ph idx="1"/>
          </p:nvPr>
        </p:nvSpPr>
        <p:spPr>
          <a:xfrm>
            <a:off x="2727960" y="3661172"/>
            <a:ext cx="18928080" cy="6915388"/>
          </a:xfrm>
        </p:spPr>
        <p:txBody>
          <a:bodyPr/>
          <a:lstStyle/>
          <a:p>
            <a:pPr lvl="0"/>
            <a:r>
              <a:rPr dirty="0"/>
              <a:t>Early memory-safe languages (Java, Go) weren’t suited for systems programming</a:t>
            </a:r>
          </a:p>
          <a:p>
            <a:pPr lvl="0"/>
            <a:r>
              <a:rPr lang="en-US" dirty="0"/>
              <a:t>Claim: </a:t>
            </a:r>
            <a:r>
              <a:rPr dirty="0"/>
              <a:t>Rust has a </a:t>
            </a:r>
            <a:r>
              <a:rPr b="1" dirty="0"/>
              <a:t>steep learning curve</a:t>
            </a:r>
            <a:r>
              <a:rPr dirty="0"/>
              <a:t> (the borrow checker takes time)</a:t>
            </a:r>
          </a:p>
          <a:p>
            <a:pPr lvl="0"/>
            <a:r>
              <a:rPr dirty="0"/>
              <a:t>Tooling, libraries, and developer familiarity take years to mature</a:t>
            </a:r>
          </a:p>
        </p:txBody>
      </p:sp>
    </p:spTree>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3782" y="625078"/>
            <a:ext cx="22111854" cy="3036094"/>
          </a:xfrm>
        </p:spPr>
        <p:txBody>
          <a:bodyPr>
            <a:normAutofit fontScale="90000"/>
          </a:bodyPr>
          <a:lstStyle/>
          <a:p>
            <a:r>
              <a:rPr dirty="0"/>
              <a:t>The “Just </a:t>
            </a:r>
            <a:r>
              <a:rPr lang="en-US" dirty="0"/>
              <a:t>w</a:t>
            </a:r>
            <a:r>
              <a:rPr dirty="0"/>
              <a:t>rite </a:t>
            </a:r>
            <a:r>
              <a:rPr lang="en-US" dirty="0"/>
              <a:t>b</a:t>
            </a:r>
            <a:r>
              <a:rPr dirty="0"/>
              <a:t>etter </a:t>
            </a:r>
            <a:r>
              <a:rPr lang="en-US" dirty="0"/>
              <a:t>c</a:t>
            </a:r>
            <a:r>
              <a:rPr dirty="0"/>
              <a:t>ode” </a:t>
            </a:r>
            <a:r>
              <a:rPr lang="en-US" dirty="0"/>
              <a:t>f</a:t>
            </a:r>
            <a:r>
              <a:rPr dirty="0"/>
              <a:t>allacy</a:t>
            </a:r>
          </a:p>
        </p:txBody>
      </p:sp>
      <p:sp>
        <p:nvSpPr>
          <p:cNvPr id="3" name="Content Placeholder 2"/>
          <p:cNvSpPr>
            <a:spLocks noGrp="1"/>
          </p:cNvSpPr>
          <p:nvPr>
            <p:ph idx="1"/>
          </p:nvPr>
        </p:nvSpPr>
        <p:spPr>
          <a:xfrm>
            <a:off x="3505200" y="3692453"/>
            <a:ext cx="17429017" cy="7554667"/>
          </a:xfrm>
        </p:spPr>
        <p:txBody>
          <a:bodyPr>
            <a:normAutofit/>
          </a:bodyPr>
          <a:lstStyle/>
          <a:p>
            <a:pPr marL="0" indent="0">
              <a:buNone/>
            </a:pPr>
            <a:r>
              <a:rPr sz="5333" i="1" dirty="0"/>
              <a:t>“Skilled programmers should not need safety guardrails”</a:t>
            </a:r>
          </a:p>
          <a:p>
            <a:pPr lvl="0"/>
            <a:r>
              <a:rPr dirty="0"/>
              <a:t>No historical precedent for a step-function improvement in human error rates from deciding to “try harder”</a:t>
            </a:r>
          </a:p>
          <a:p>
            <a:pPr lvl="0"/>
            <a:r>
              <a:rPr dirty="0"/>
              <a:t>Improvements come from </a:t>
            </a:r>
            <a:r>
              <a:rPr b="1" dirty="0"/>
              <a:t>better tools and processes</a:t>
            </a:r>
          </a:p>
          <a:p>
            <a:pPr lvl="0"/>
            <a:r>
              <a:rPr dirty="0"/>
              <a:t>We do not rely on pilots to “just be more careful” — we build checklists, automation, and redundant systems</a:t>
            </a:r>
          </a:p>
        </p:txBody>
      </p:sp>
    </p:spTree>
  </p:cSld>
  <p:clrMapOvr>
    <a:masterClrMapping/>
  </p:clrMapOvr>
  <p:transition spd="slow">
    <p:cove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DA019-4D32-DDCE-A1B5-6E61FDB852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E539F3-6ACE-6860-0729-1A5CD77E11D9}"/>
              </a:ext>
            </a:extLst>
          </p:cNvPr>
          <p:cNvSpPr>
            <a:spLocks noGrp="1"/>
          </p:cNvSpPr>
          <p:nvPr>
            <p:ph type="title"/>
          </p:nvPr>
        </p:nvSpPr>
        <p:spPr>
          <a:xfrm>
            <a:off x="1163782" y="625078"/>
            <a:ext cx="22111854" cy="3036094"/>
          </a:xfrm>
        </p:spPr>
        <p:txBody>
          <a:bodyPr>
            <a:normAutofit/>
          </a:bodyPr>
          <a:lstStyle/>
          <a:p>
            <a:r>
              <a:rPr lang="en-US" dirty="0"/>
              <a:t>Is Rust the answer?</a:t>
            </a:r>
            <a:endParaRPr dirty="0"/>
          </a:p>
        </p:txBody>
      </p:sp>
      <p:sp>
        <p:nvSpPr>
          <p:cNvPr id="3" name="Content Placeholder 2">
            <a:extLst>
              <a:ext uri="{FF2B5EF4-FFF2-40B4-BE49-F238E27FC236}">
                <a16:creationId xmlns:a16="http://schemas.microsoft.com/office/drawing/2014/main" id="{F38CEF37-F51E-C666-5422-7A1B478E0148}"/>
              </a:ext>
            </a:extLst>
          </p:cNvPr>
          <p:cNvSpPr>
            <a:spLocks noGrp="1"/>
          </p:cNvSpPr>
          <p:nvPr>
            <p:ph idx="1"/>
          </p:nvPr>
        </p:nvSpPr>
        <p:spPr>
          <a:xfrm>
            <a:off x="3505200" y="3692453"/>
            <a:ext cx="17429017" cy="8560507"/>
          </a:xfrm>
        </p:spPr>
        <p:txBody>
          <a:bodyPr>
            <a:normAutofit/>
          </a:bodyPr>
          <a:lstStyle/>
          <a:p>
            <a:r>
              <a:rPr lang="en-US" dirty="0"/>
              <a:t>Performance: Rust provides low-level control and good performance</a:t>
            </a:r>
          </a:p>
          <a:p>
            <a:r>
              <a:rPr lang="en-US" dirty="0"/>
              <a:t>Legacy code: There are paths between “accept unsafety forever” and “rewrite everything immediately”</a:t>
            </a:r>
          </a:p>
          <a:p>
            <a:r>
              <a:rPr lang="en-US" dirty="0"/>
              <a:t>Interoperability: Rust tools help with this</a:t>
            </a:r>
          </a:p>
          <a:p>
            <a:r>
              <a:rPr lang="en-US" dirty="0"/>
              <a:t>Ergonomics and maturity: Rust tools, ecosystem are excellent, and LLMs provide further help</a:t>
            </a:r>
            <a:endParaRPr dirty="0"/>
          </a:p>
        </p:txBody>
      </p:sp>
      <p:pic>
        <p:nvPicPr>
          <p:cNvPr id="4" name="Picture 4" descr="Rustacean.net: Home of Ferris the Crab">
            <a:extLst>
              <a:ext uri="{FF2B5EF4-FFF2-40B4-BE49-F238E27FC236}">
                <a16:creationId xmlns:a16="http://schemas.microsoft.com/office/drawing/2014/main" id="{C93D44C8-4320-5B52-5E60-951FED92B8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449566"/>
            <a:ext cx="1854866" cy="1387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93315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7BFF9E-41CE-A345-9240-24F6C41177D6}"/>
            </a:ext>
          </a:extLst>
        </p:cNvPr>
        <p:cNvGrpSpPr/>
        <p:nvPr/>
      </p:nvGrpSpPr>
      <p:grpSpPr>
        <a:xfrm>
          <a:off x="0" y="0"/>
          <a:ext cx="0" cy="0"/>
          <a:chOff x="0" y="0"/>
          <a:chExt cx="0" cy="0"/>
        </a:xfrm>
      </p:grpSpPr>
      <p:sp>
        <p:nvSpPr>
          <p:cNvPr id="224" name="Avoiding exploitation">
            <a:extLst>
              <a:ext uri="{FF2B5EF4-FFF2-40B4-BE49-F238E27FC236}">
                <a16:creationId xmlns:a16="http://schemas.microsoft.com/office/drawing/2014/main" id="{8EC3F854-FB19-A93E-F2D1-82B1621066BD}"/>
              </a:ext>
            </a:extLst>
          </p:cNvPr>
          <p:cNvSpPr txBox="1">
            <a:spLocks noGrp="1"/>
          </p:cNvSpPr>
          <p:nvPr>
            <p:ph type="title"/>
          </p:nvPr>
        </p:nvSpPr>
        <p:spPr>
          <a:prstGeom prst="rect">
            <a:avLst/>
          </a:prstGeom>
        </p:spPr>
        <p:txBody>
          <a:bodyPr/>
          <a:lstStyle/>
          <a:p>
            <a:r>
              <a:rPr lang="en-US" dirty="0"/>
              <a:t>Type- and Memory- Safety in Rust</a:t>
            </a:r>
            <a:endParaRPr dirty="0"/>
          </a:p>
        </p:txBody>
      </p:sp>
    </p:spTree>
    <p:extLst>
      <p:ext uri="{BB962C8B-B14F-4D97-AF65-F5344CB8AC3E}">
        <p14:creationId xmlns:p14="http://schemas.microsoft.com/office/powerpoint/2010/main" val="972170412"/>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The </a:t>
            </a:r>
            <a:r>
              <a:rPr lang="en-US" dirty="0"/>
              <a:t>c</a:t>
            </a:r>
            <a:r>
              <a:rPr dirty="0"/>
              <a:t>ore </a:t>
            </a:r>
            <a:r>
              <a:rPr lang="en-US" dirty="0"/>
              <a:t>i</a:t>
            </a:r>
            <a:r>
              <a:rPr dirty="0"/>
              <a:t>nsight</a:t>
            </a:r>
          </a:p>
        </p:txBody>
      </p:sp>
      <p:sp>
        <p:nvSpPr>
          <p:cNvPr id="3" name="Content Placeholder 2"/>
          <p:cNvSpPr>
            <a:spLocks noGrp="1"/>
          </p:cNvSpPr>
          <p:nvPr>
            <p:ph idx="1"/>
          </p:nvPr>
        </p:nvSpPr>
        <p:spPr>
          <a:xfrm>
            <a:off x="3688080" y="3661171"/>
            <a:ext cx="17190719" cy="5879069"/>
          </a:xfrm>
        </p:spPr>
        <p:txBody>
          <a:bodyPr>
            <a:normAutofit/>
          </a:bodyPr>
          <a:lstStyle/>
          <a:p>
            <a:pPr marL="0" indent="0">
              <a:buNone/>
            </a:pPr>
            <a:r>
              <a:rPr lang="en-US" dirty="0"/>
              <a:t>M</a:t>
            </a:r>
            <a:r>
              <a:rPr dirty="0"/>
              <a:t>ake unsafe programs </a:t>
            </a:r>
            <a:r>
              <a:rPr b="1" dirty="0"/>
              <a:t>inexpressible in the type system</a:t>
            </a:r>
          </a:p>
          <a:p>
            <a:pPr lvl="0"/>
            <a:r>
              <a:rPr lang="en-US" dirty="0"/>
              <a:t>Bounds checks often removed (access proved safe)</a:t>
            </a:r>
            <a:endParaRPr dirty="0"/>
          </a:p>
          <a:p>
            <a:pPr lvl="0"/>
            <a:r>
              <a:rPr dirty="0"/>
              <a:t>Zero runtime overhead for ownership/borrowing</a:t>
            </a:r>
          </a:p>
          <a:p>
            <a:pPr lvl="0"/>
            <a:r>
              <a:rPr dirty="0"/>
              <a:t>No garbage collector</a:t>
            </a:r>
          </a:p>
        </p:txBody>
      </p:sp>
      <p:sp>
        <p:nvSpPr>
          <p:cNvPr id="4" name="TextBox 3">
            <a:extLst>
              <a:ext uri="{FF2B5EF4-FFF2-40B4-BE49-F238E27FC236}">
                <a16:creationId xmlns:a16="http://schemas.microsoft.com/office/drawing/2014/main" id="{1EA57F0E-383F-13D9-526F-E9E24F480E1A}"/>
              </a:ext>
            </a:extLst>
          </p:cNvPr>
          <p:cNvSpPr txBox="1"/>
          <p:nvPr/>
        </p:nvSpPr>
        <p:spPr>
          <a:xfrm>
            <a:off x="15255206" y="8936254"/>
            <a:ext cx="5928394" cy="2237150"/>
          </a:xfrm>
          <a:prstGeom prst="rect">
            <a:avLst/>
          </a:prstGeom>
          <a:solidFill>
            <a:schemeClr val="accent4">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6800" b="0" i="0" u="none" strike="noStrike" cap="none" spc="0" normalizeH="0" baseline="0" dirty="0">
                <a:ln>
                  <a:noFill/>
                </a:ln>
                <a:solidFill>
                  <a:srgbClr val="000000"/>
                </a:solidFill>
                <a:effectLst/>
                <a:uFillTx/>
                <a:latin typeface="+mn-lt"/>
                <a:ea typeface="+mn-ea"/>
                <a:cs typeface="+mn-cs"/>
                <a:sym typeface="Helvetica Light"/>
              </a:rPr>
              <a:t>Concurrency safety too!</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Ownership: Every </a:t>
            </a:r>
            <a:r>
              <a:rPr lang="en-US" dirty="0"/>
              <a:t>v</a:t>
            </a:r>
            <a:r>
              <a:rPr dirty="0"/>
              <a:t>alue </a:t>
            </a:r>
            <a:r>
              <a:rPr lang="en-US" dirty="0"/>
              <a:t>h</a:t>
            </a:r>
            <a:r>
              <a:rPr dirty="0"/>
              <a:t>as </a:t>
            </a:r>
            <a:r>
              <a:rPr lang="en-US" dirty="0"/>
              <a:t>o</a:t>
            </a:r>
            <a:r>
              <a:rPr dirty="0"/>
              <a:t>ne </a:t>
            </a:r>
            <a:r>
              <a:rPr lang="en-US" dirty="0"/>
              <a:t>o</a:t>
            </a:r>
            <a:r>
              <a:rPr dirty="0"/>
              <a:t>wner</a:t>
            </a:r>
          </a:p>
        </p:txBody>
      </p:sp>
      <p:sp>
        <p:nvSpPr>
          <p:cNvPr id="3" name="Content Placeholder 2"/>
          <p:cNvSpPr>
            <a:spLocks noGrp="1"/>
          </p:cNvSpPr>
          <p:nvPr>
            <p:ph idx="1"/>
          </p:nvPr>
        </p:nvSpPr>
        <p:spPr>
          <a:xfrm>
            <a:off x="1997408" y="3664744"/>
            <a:ext cx="20389183" cy="8840392"/>
          </a:xfrm>
        </p:spPr>
        <p:txBody>
          <a:bodyPr>
            <a:normAutofit/>
          </a:bodyPr>
          <a:lstStyle/>
          <a:p>
            <a:pPr indent="0">
              <a:buNone/>
            </a:pPr>
            <a:r>
              <a:rPr b="1" dirty="0" err="1">
                <a:solidFill>
                  <a:srgbClr val="007020"/>
                </a:solidFill>
                <a:latin typeface="Courier"/>
              </a:rPr>
              <a:t>fn</a:t>
            </a:r>
            <a:r>
              <a:rPr dirty="0">
                <a:latin typeface="Courier"/>
              </a:rPr>
              <a:t> main() </a:t>
            </a:r>
            <a:r>
              <a:rPr dirty="0">
                <a:solidFill>
                  <a:srgbClr val="666666"/>
                </a:solidFill>
                <a:latin typeface="Courier"/>
              </a:rPr>
              <a:t>{</a:t>
            </a:r>
            <a:br>
              <a:rPr dirty="0"/>
            </a:br>
            <a:r>
              <a:rPr dirty="0">
                <a:latin typeface="Courier"/>
              </a:rPr>
              <a:t>    </a:t>
            </a:r>
            <a:r>
              <a:rPr b="1" dirty="0">
                <a:solidFill>
                  <a:srgbClr val="007020"/>
                </a:solidFill>
                <a:latin typeface="Courier"/>
              </a:rPr>
              <a:t>let</a:t>
            </a:r>
            <a:r>
              <a:rPr dirty="0">
                <a:latin typeface="Courier"/>
              </a:rPr>
              <a:t> s1 </a:t>
            </a:r>
            <a:r>
              <a:rPr dirty="0">
                <a:solidFill>
                  <a:srgbClr val="666666"/>
                </a:solidFill>
                <a:latin typeface="Courier"/>
              </a:rPr>
              <a:t>=</a:t>
            </a:r>
            <a:r>
              <a:rPr dirty="0">
                <a:latin typeface="Courier"/>
              </a:rPr>
              <a:t> </a:t>
            </a:r>
            <a:r>
              <a:rPr dirty="0">
                <a:solidFill>
                  <a:srgbClr val="902000"/>
                </a:solidFill>
                <a:latin typeface="Courier"/>
              </a:rPr>
              <a:t>String</a:t>
            </a:r>
            <a:r>
              <a:rPr dirty="0">
                <a:solidFill>
                  <a:srgbClr val="BC7A00"/>
                </a:solidFill>
                <a:latin typeface="Courier"/>
              </a:rPr>
              <a:t>::</a:t>
            </a:r>
            <a:r>
              <a:rPr dirty="0">
                <a:latin typeface="Courier"/>
              </a:rPr>
              <a:t>from(</a:t>
            </a:r>
            <a:r>
              <a:rPr dirty="0">
                <a:solidFill>
                  <a:srgbClr val="4070A0"/>
                </a:solidFill>
                <a:latin typeface="Courier"/>
              </a:rPr>
              <a:t>"hello"</a:t>
            </a:r>
            <a:r>
              <a:rPr dirty="0">
                <a:latin typeface="Courier"/>
              </a:rPr>
              <a:t>)</a:t>
            </a:r>
            <a:r>
              <a:rPr dirty="0">
                <a:solidFill>
                  <a:srgbClr val="666666"/>
                </a:solidFill>
                <a:latin typeface="Courier"/>
              </a:rPr>
              <a:t>;</a:t>
            </a:r>
            <a:br>
              <a:rPr dirty="0"/>
            </a:br>
            <a:r>
              <a:rPr dirty="0">
                <a:latin typeface="Courier"/>
              </a:rPr>
              <a:t>    </a:t>
            </a:r>
            <a:r>
              <a:rPr b="1" dirty="0">
                <a:solidFill>
                  <a:srgbClr val="007020"/>
                </a:solidFill>
                <a:latin typeface="Courier"/>
              </a:rPr>
              <a:t>let</a:t>
            </a:r>
            <a:r>
              <a:rPr dirty="0">
                <a:latin typeface="Courier"/>
              </a:rPr>
              <a:t> s2 </a:t>
            </a:r>
            <a:r>
              <a:rPr dirty="0">
                <a:solidFill>
                  <a:srgbClr val="666666"/>
                </a:solidFill>
                <a:latin typeface="Courier"/>
              </a:rPr>
              <a:t>=</a:t>
            </a:r>
            <a:r>
              <a:rPr dirty="0">
                <a:latin typeface="Courier"/>
              </a:rPr>
              <a:t> s1</a:t>
            </a:r>
            <a:r>
              <a:rPr dirty="0">
                <a:solidFill>
                  <a:srgbClr val="666666"/>
                </a:solidFill>
                <a:latin typeface="Courier"/>
              </a:rPr>
              <a:t>;</a:t>
            </a:r>
            <a:r>
              <a:rPr dirty="0">
                <a:latin typeface="Courier"/>
              </a:rPr>
              <a:t>  </a:t>
            </a:r>
            <a:r>
              <a:rPr i="1" dirty="0">
                <a:solidFill>
                  <a:srgbClr val="60A0B0"/>
                </a:solidFill>
                <a:latin typeface="Courier"/>
              </a:rPr>
              <a:t>// ownership moves to s2</a:t>
            </a:r>
            <a:br>
              <a:rPr dirty="0"/>
            </a:br>
            <a:br>
              <a:rPr dirty="0"/>
            </a:br>
            <a:r>
              <a:rPr dirty="0">
                <a:latin typeface="Courier"/>
              </a:rPr>
              <a:t>    </a:t>
            </a:r>
            <a:r>
              <a:rPr i="1" dirty="0">
                <a:solidFill>
                  <a:srgbClr val="60A0B0"/>
                </a:solidFill>
                <a:latin typeface="Courier"/>
              </a:rPr>
              <a:t>// </a:t>
            </a:r>
            <a:r>
              <a:rPr i="1" dirty="0" err="1">
                <a:solidFill>
                  <a:srgbClr val="60A0B0"/>
                </a:solidFill>
                <a:latin typeface="Courier"/>
              </a:rPr>
              <a:t>println</a:t>
            </a:r>
            <a:r>
              <a:rPr i="1" dirty="0">
                <a:solidFill>
                  <a:srgbClr val="60A0B0"/>
                </a:solidFill>
                <a:latin typeface="Courier"/>
              </a:rPr>
              <a:t>!("{}", s1);  // COMPILE ERROR:</a:t>
            </a:r>
            <a:br>
              <a:rPr dirty="0"/>
            </a:br>
            <a:r>
              <a:rPr dirty="0">
                <a:latin typeface="Courier"/>
              </a:rPr>
              <a:t>    </a:t>
            </a:r>
            <a:r>
              <a:rPr i="1" dirty="0">
                <a:solidFill>
                  <a:srgbClr val="60A0B0"/>
                </a:solidFill>
                <a:latin typeface="Courier"/>
              </a:rPr>
              <a:t>//   value borrowed here after move</a:t>
            </a:r>
            <a:br>
              <a:rPr dirty="0"/>
            </a:br>
            <a:br>
              <a:rPr dirty="0"/>
            </a:br>
            <a:r>
              <a:rPr dirty="0">
                <a:latin typeface="Courier"/>
              </a:rPr>
              <a:t>    </a:t>
            </a:r>
            <a:r>
              <a:rPr dirty="0" err="1">
                <a:solidFill>
                  <a:srgbClr val="BC7A00"/>
                </a:solidFill>
                <a:latin typeface="Courier"/>
              </a:rPr>
              <a:t>println</a:t>
            </a:r>
            <a:r>
              <a:rPr dirty="0">
                <a:solidFill>
                  <a:srgbClr val="BC7A00"/>
                </a:solidFill>
                <a:latin typeface="Courier"/>
              </a:rPr>
              <a:t>!</a:t>
            </a:r>
            <a:r>
              <a:rPr dirty="0">
                <a:latin typeface="Courier"/>
              </a:rPr>
              <a:t>(</a:t>
            </a:r>
            <a:r>
              <a:rPr dirty="0">
                <a:solidFill>
                  <a:srgbClr val="4070A0"/>
                </a:solidFill>
                <a:latin typeface="Courier"/>
              </a:rPr>
              <a:t>"{}"</a:t>
            </a:r>
            <a:r>
              <a:rPr dirty="0">
                <a:solidFill>
                  <a:srgbClr val="666666"/>
                </a:solidFill>
                <a:latin typeface="Courier"/>
              </a:rPr>
              <a:t>,</a:t>
            </a:r>
            <a:r>
              <a:rPr dirty="0">
                <a:latin typeface="Courier"/>
              </a:rPr>
              <a:t> s2)</a:t>
            </a:r>
            <a:r>
              <a:rPr dirty="0">
                <a:solidFill>
                  <a:srgbClr val="666666"/>
                </a:solidFill>
                <a:latin typeface="Courier"/>
              </a:rPr>
              <a:t>;</a:t>
            </a:r>
            <a:r>
              <a:rPr dirty="0">
                <a:latin typeface="Courier"/>
              </a:rPr>
              <a:t>  </a:t>
            </a:r>
            <a:r>
              <a:rPr i="1" dirty="0">
                <a:solidFill>
                  <a:srgbClr val="60A0B0"/>
                </a:solidFill>
                <a:latin typeface="Courier"/>
              </a:rPr>
              <a:t>// OK — s2 owns the data</a:t>
            </a:r>
            <a:br>
              <a:rPr dirty="0"/>
            </a:br>
            <a:r>
              <a:rPr dirty="0">
                <a:solidFill>
                  <a:srgbClr val="666666"/>
                </a:solidFill>
                <a:latin typeface="Courier"/>
              </a:rPr>
              <a:t>}</a:t>
            </a:r>
          </a:p>
        </p:txBody>
      </p:sp>
    </p:spTree>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patial safety"/>
          <p:cNvSpPr txBox="1">
            <a:spLocks noGrp="1"/>
          </p:cNvSpPr>
          <p:nvPr>
            <p:ph type="title"/>
          </p:nvPr>
        </p:nvSpPr>
        <p:spPr>
          <a:prstGeom prst="rect">
            <a:avLst/>
          </a:prstGeom>
        </p:spPr>
        <p:txBody>
          <a:bodyPr/>
          <a:lstStyle/>
          <a:p>
            <a:r>
              <a:t>Spatial safety</a:t>
            </a:r>
          </a:p>
        </p:txBody>
      </p:sp>
      <p:sp>
        <p:nvSpPr>
          <p:cNvPr id="143" name="View pointers as triples (p,b,e)…"/>
          <p:cNvSpPr txBox="1">
            <a:spLocks noGrp="1"/>
          </p:cNvSpPr>
          <p:nvPr>
            <p:ph type="body" idx="1"/>
          </p:nvPr>
        </p:nvSpPr>
        <p:spPr>
          <a:prstGeom prst="rect">
            <a:avLst/>
          </a:prstGeom>
        </p:spPr>
        <p:txBody>
          <a:bodyPr/>
          <a:lstStyle/>
          <a:p>
            <a:r>
              <a:t>View pointers as triples (</a:t>
            </a:r>
            <a:r>
              <a:rPr b="1">
                <a:latin typeface="Helvetica"/>
                <a:ea typeface="Helvetica"/>
                <a:cs typeface="Helvetica"/>
                <a:sym typeface="Helvetica"/>
              </a:rPr>
              <a:t>p</a:t>
            </a:r>
            <a:r>
              <a:t>,</a:t>
            </a:r>
            <a:r>
              <a:rPr b="1" i="1">
                <a:latin typeface="Helvetica"/>
                <a:ea typeface="Helvetica"/>
                <a:cs typeface="Helvetica"/>
                <a:sym typeface="Helvetica"/>
              </a:rPr>
              <a:t>b</a:t>
            </a:r>
            <a:r>
              <a:t>,</a:t>
            </a:r>
            <a:r>
              <a:rPr b="1" i="1">
                <a:latin typeface="Helvetica"/>
                <a:ea typeface="Helvetica"/>
                <a:cs typeface="Helvetica"/>
                <a:sym typeface="Helvetica"/>
              </a:rPr>
              <a:t>e</a:t>
            </a:r>
            <a:r>
              <a:t>)</a:t>
            </a:r>
          </a:p>
          <a:p>
            <a:pPr lvl="1"/>
            <a:r>
              <a:rPr b="1">
                <a:latin typeface="Helvetica"/>
                <a:ea typeface="Helvetica"/>
                <a:cs typeface="Helvetica"/>
                <a:sym typeface="Helvetica"/>
              </a:rPr>
              <a:t>p</a:t>
            </a:r>
            <a:r>
              <a:t> is the actual pointer</a:t>
            </a:r>
          </a:p>
          <a:p>
            <a:pPr lvl="1"/>
            <a:r>
              <a:rPr b="1" i="1">
                <a:latin typeface="Helvetica"/>
                <a:ea typeface="Helvetica"/>
                <a:cs typeface="Helvetica"/>
                <a:sym typeface="Helvetica"/>
              </a:rPr>
              <a:t>b</a:t>
            </a:r>
            <a:r>
              <a:t> is the base of the memory region it may access</a:t>
            </a:r>
          </a:p>
          <a:p>
            <a:pPr lvl="1"/>
            <a:r>
              <a:rPr b="1" i="1">
                <a:latin typeface="Helvetica"/>
                <a:ea typeface="Helvetica"/>
                <a:cs typeface="Helvetica"/>
                <a:sym typeface="Helvetica"/>
              </a:rPr>
              <a:t>e</a:t>
            </a:r>
            <a:r>
              <a:t> is the extent (bounds) of that region</a:t>
            </a:r>
          </a:p>
          <a:p>
            <a:r>
              <a:rPr b="1">
                <a:latin typeface="Helvetica"/>
                <a:ea typeface="Helvetica"/>
                <a:cs typeface="Helvetica"/>
                <a:sym typeface="Helvetica"/>
              </a:rPr>
              <a:t>Access allowed</a:t>
            </a:r>
            <a:r>
              <a:t> </a:t>
            </a:r>
            <a:r>
              <a:rPr i="1">
                <a:latin typeface="Helvetica"/>
                <a:ea typeface="Helvetica"/>
                <a:cs typeface="Helvetica"/>
                <a:sym typeface="Helvetica"/>
              </a:rPr>
              <a:t>iff</a:t>
            </a:r>
            <a:r>
              <a:t> </a:t>
            </a:r>
            <a:r>
              <a:rPr b="1" i="1">
                <a:latin typeface="Helvetica"/>
                <a:ea typeface="Helvetica"/>
                <a:cs typeface="Helvetica"/>
                <a:sym typeface="Helvetica"/>
              </a:rPr>
              <a:t>b</a:t>
            </a:r>
            <a:r>
              <a:t> ≤ </a:t>
            </a:r>
            <a:r>
              <a:rPr b="1">
                <a:latin typeface="Helvetica"/>
                <a:ea typeface="Helvetica"/>
                <a:cs typeface="Helvetica"/>
                <a:sym typeface="Helvetica"/>
              </a:rPr>
              <a:t>p</a:t>
            </a:r>
            <a:r>
              <a:t> ≤ </a:t>
            </a:r>
            <a:r>
              <a:rPr b="1">
                <a:latin typeface="Helvetica"/>
                <a:ea typeface="Helvetica"/>
                <a:cs typeface="Helvetica"/>
                <a:sym typeface="Helvetica"/>
              </a:rPr>
              <a:t>e</a:t>
            </a:r>
            <a:r>
              <a:t>-</a:t>
            </a:r>
            <a:r>
              <a:rPr>
                <a:latin typeface="Courier"/>
                <a:ea typeface="Courier"/>
                <a:cs typeface="Courier"/>
                <a:sym typeface="Courier"/>
              </a:rPr>
              <a:t>sizeof</a:t>
            </a:r>
            <a:r>
              <a:t>(</a:t>
            </a:r>
            <a:r>
              <a:rPr>
                <a:latin typeface="Courier"/>
                <a:ea typeface="Courier"/>
                <a:cs typeface="Courier"/>
                <a:sym typeface="Courier"/>
              </a:rPr>
              <a:t>typeof</a:t>
            </a:r>
            <a:r>
              <a:t>(</a:t>
            </a:r>
            <a:r>
              <a:rPr b="1">
                <a:latin typeface="Helvetica"/>
                <a:ea typeface="Helvetica"/>
                <a:cs typeface="Helvetica"/>
                <a:sym typeface="Helvetica"/>
              </a:rPr>
              <a:t>p</a:t>
            </a:r>
            <a:r>
              <a:t>))</a:t>
            </a:r>
          </a:p>
          <a:p>
            <a:r>
              <a:t>Operations:</a:t>
            </a:r>
          </a:p>
          <a:p>
            <a:pPr lvl="1"/>
            <a:r>
              <a:t>Pointer arithmetic increments </a:t>
            </a:r>
            <a:r>
              <a:rPr b="1">
                <a:latin typeface="Helvetica"/>
                <a:ea typeface="Helvetica"/>
                <a:cs typeface="Helvetica"/>
                <a:sym typeface="Helvetica"/>
              </a:rPr>
              <a:t>p</a:t>
            </a:r>
            <a:r>
              <a:t>, leaves </a:t>
            </a:r>
            <a:r>
              <a:rPr b="1" i="1">
                <a:latin typeface="Helvetica"/>
                <a:ea typeface="Helvetica"/>
                <a:cs typeface="Helvetica"/>
                <a:sym typeface="Helvetica"/>
              </a:rPr>
              <a:t>b</a:t>
            </a:r>
            <a:r>
              <a:t> and </a:t>
            </a:r>
            <a:r>
              <a:rPr b="1" i="1">
                <a:latin typeface="Helvetica"/>
                <a:ea typeface="Helvetica"/>
                <a:cs typeface="Helvetica"/>
                <a:sym typeface="Helvetica"/>
              </a:rPr>
              <a:t>e</a:t>
            </a:r>
            <a:r>
              <a:t> alone</a:t>
            </a:r>
          </a:p>
          <a:p>
            <a:pPr lvl="1"/>
            <a:r>
              <a:t>Using </a:t>
            </a:r>
            <a:r>
              <a:rPr>
                <a:latin typeface="Courier"/>
                <a:ea typeface="Courier"/>
                <a:cs typeface="Courier"/>
                <a:sym typeface="Courier"/>
              </a:rPr>
              <a:t>&amp;</a:t>
            </a:r>
            <a:r>
              <a:t>: </a:t>
            </a:r>
            <a:r>
              <a:rPr b="1" i="1">
                <a:latin typeface="Helvetica"/>
                <a:ea typeface="Helvetica"/>
                <a:cs typeface="Helvetica"/>
                <a:sym typeface="Helvetica"/>
              </a:rPr>
              <a:t>e</a:t>
            </a:r>
            <a:r>
              <a:t> determined by size of original type</a:t>
            </a:r>
          </a:p>
        </p:txBody>
      </p:sp>
    </p:spTree>
  </p:cSld>
  <p:clrMapOvr>
    <a:masterClrMapping/>
  </p:clrMapOvr>
  <p:transition spd="med">
    <p:pull/>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43">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43">
                                            <p:txEl>
                                              <p:pRg st="0" end="0"/>
                                            </p:txEl>
                                          </p:spTgt>
                                        </p:tgtEl>
                                        <p:attrNameLst>
                                          <p:attrName>style.visibility</p:attrName>
                                        </p:attrNameLst>
                                      </p:cBhvr>
                                      <p:to>
                                        <p:strVal val="visible"/>
                                      </p:to>
                                    </p:set>
                                  </p:childTnLst>
                                </p:cTn>
                              </p:par>
                              <p:par>
                                <p:cTn id="9" presetID="1" presetClass="entr" presetSubtype="0" fill="hold" grpId="1" nodeType="withEffect">
                                  <p:stCondLst>
                                    <p:cond delay="0"/>
                                  </p:stCondLst>
                                  <p:iterate>
                                    <p:tmAbs val="0"/>
                                  </p:iterate>
                                  <p:childTnLst>
                                    <p:set>
                                      <p:cBhvr>
                                        <p:cTn id="10" fill="hold"/>
                                        <p:tgtEl>
                                          <p:spTgt spid="143">
                                            <p:txEl>
                                              <p:pRg st="1" end="1"/>
                                            </p:txEl>
                                          </p:spTgt>
                                        </p:tgtEl>
                                        <p:attrNameLst>
                                          <p:attrName>style.visibility</p:attrName>
                                        </p:attrNameLst>
                                      </p:cBhvr>
                                      <p:to>
                                        <p:strVal val="visible"/>
                                      </p:to>
                                    </p:set>
                                  </p:childTnLst>
                                </p:cTn>
                              </p:par>
                              <p:par>
                                <p:cTn id="11" presetID="1" presetClass="entr" presetSubtype="0" fill="hold" grpId="1" nodeType="withEffect">
                                  <p:stCondLst>
                                    <p:cond delay="0"/>
                                  </p:stCondLst>
                                  <p:iterate>
                                    <p:tmAbs val="0"/>
                                  </p:iterate>
                                  <p:childTnLst>
                                    <p:set>
                                      <p:cBhvr>
                                        <p:cTn id="12" fill="hold"/>
                                        <p:tgtEl>
                                          <p:spTgt spid="143">
                                            <p:txEl>
                                              <p:pRg st="2" end="2"/>
                                            </p:txEl>
                                          </p:spTgt>
                                        </p:tgtEl>
                                        <p:attrNameLst>
                                          <p:attrName>style.visibility</p:attrName>
                                        </p:attrNameLst>
                                      </p:cBhvr>
                                      <p:to>
                                        <p:strVal val="visible"/>
                                      </p:to>
                                    </p:set>
                                  </p:childTnLst>
                                </p:cTn>
                              </p:par>
                              <p:par>
                                <p:cTn id="13" presetID="1" presetClass="entr" presetSubtype="0" fill="hold" grpId="1" nodeType="withEffect">
                                  <p:stCondLst>
                                    <p:cond delay="0"/>
                                  </p:stCondLst>
                                  <p:iterate>
                                    <p:tmAbs val="0"/>
                                  </p:iterate>
                                  <p:childTnLst>
                                    <p:set>
                                      <p:cBhvr>
                                        <p:cTn id="14" fill="hold"/>
                                        <p:tgtEl>
                                          <p:spTgt spid="14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iterate>
                                    <p:tmAbs val="0"/>
                                  </p:iterate>
                                  <p:childTnLst>
                                    <p:set>
                                      <p:cBhvr>
                                        <p:cTn id="18" fill="hold"/>
                                        <p:tgtEl>
                                          <p:spTgt spid="14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iterate>
                                    <p:tmAbs val="0"/>
                                  </p:iterate>
                                  <p:childTnLst>
                                    <p:set>
                                      <p:cBhvr>
                                        <p:cTn id="22" fill="hold"/>
                                        <p:tgtEl>
                                          <p:spTgt spid="143">
                                            <p:txEl>
                                              <p:pRg st="5" end="5"/>
                                            </p:txEl>
                                          </p:spTgt>
                                        </p:tgtEl>
                                        <p:attrNameLst>
                                          <p:attrName>style.visibility</p:attrName>
                                        </p:attrNameLst>
                                      </p:cBhvr>
                                      <p:to>
                                        <p:strVal val="visible"/>
                                      </p:to>
                                    </p:set>
                                  </p:childTnLst>
                                </p:cTn>
                              </p:par>
                              <p:par>
                                <p:cTn id="23" presetID="1" presetClass="entr" presetSubtype="0" fill="hold" grpId="1" nodeType="withEffect">
                                  <p:stCondLst>
                                    <p:cond delay="0"/>
                                  </p:stCondLst>
                                  <p:iterate>
                                    <p:tmAbs val="0"/>
                                  </p:iterate>
                                  <p:childTnLst>
                                    <p:set>
                                      <p:cBhvr>
                                        <p:cTn id="24" fill="hold"/>
                                        <p:tgtEl>
                                          <p:spTgt spid="143">
                                            <p:txEl>
                                              <p:pRg st="6" end="6"/>
                                            </p:txEl>
                                          </p:spTgt>
                                        </p:tgtEl>
                                        <p:attrNameLst>
                                          <p:attrName>style.visibility</p:attrName>
                                        </p:attrNameLst>
                                      </p:cBhvr>
                                      <p:to>
                                        <p:strVal val="visible"/>
                                      </p:to>
                                    </p:set>
                                  </p:childTnLst>
                                </p:cTn>
                              </p:par>
                              <p:par>
                                <p:cTn id="25" presetID="1" presetClass="entr" presetSubtype="0" fill="hold" grpId="1" nodeType="withEffect">
                                  <p:stCondLst>
                                    <p:cond delay="0"/>
                                  </p:stCondLst>
                                  <p:iterate>
                                    <p:tmAbs val="0"/>
                                  </p:iterate>
                                  <p:childTnLst>
                                    <p:set>
                                      <p:cBhvr>
                                        <p:cTn id="26" fill="hold"/>
                                        <p:tgtEl>
                                          <p:spTgt spid="1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1" build="p" animBg="1" advAuto="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Ownership: Automatic </a:t>
            </a:r>
            <a:r>
              <a:rPr lang="en-US" dirty="0"/>
              <a:t>d</a:t>
            </a:r>
            <a:r>
              <a:rPr dirty="0"/>
              <a:t>eallocation (RAII)</a:t>
            </a:r>
          </a:p>
        </p:txBody>
      </p:sp>
      <p:sp>
        <p:nvSpPr>
          <p:cNvPr id="3" name="Content Placeholder 2"/>
          <p:cNvSpPr>
            <a:spLocks noGrp="1"/>
          </p:cNvSpPr>
          <p:nvPr>
            <p:ph idx="1"/>
          </p:nvPr>
        </p:nvSpPr>
        <p:spPr>
          <a:xfrm>
            <a:off x="1094509" y="3664744"/>
            <a:ext cx="22194981" cy="7585147"/>
          </a:xfrm>
        </p:spPr>
        <p:txBody>
          <a:bodyPr>
            <a:normAutofit/>
          </a:bodyPr>
          <a:lstStyle/>
          <a:p>
            <a:pPr indent="0">
              <a:buNone/>
            </a:pPr>
            <a:r>
              <a:rPr b="1" dirty="0" err="1">
                <a:solidFill>
                  <a:srgbClr val="007020"/>
                </a:solidFill>
                <a:latin typeface="Courier"/>
              </a:rPr>
              <a:t>fn</a:t>
            </a:r>
            <a:r>
              <a:rPr dirty="0">
                <a:latin typeface="Courier"/>
              </a:rPr>
              <a:t> main() </a:t>
            </a:r>
            <a:r>
              <a:rPr dirty="0">
                <a:solidFill>
                  <a:srgbClr val="666666"/>
                </a:solidFill>
                <a:latin typeface="Courier"/>
              </a:rPr>
              <a:t>{</a:t>
            </a:r>
            <a:br>
              <a:rPr dirty="0"/>
            </a:br>
            <a:r>
              <a:rPr dirty="0">
                <a:latin typeface="Courier"/>
              </a:rPr>
              <a:t>    </a:t>
            </a:r>
            <a:r>
              <a:rPr dirty="0">
                <a:solidFill>
                  <a:srgbClr val="666666"/>
                </a:solidFill>
                <a:latin typeface="Courier"/>
              </a:rPr>
              <a:t>{</a:t>
            </a:r>
            <a:br>
              <a:rPr dirty="0"/>
            </a:br>
            <a:r>
              <a:rPr dirty="0">
                <a:latin typeface="Courier"/>
              </a:rPr>
              <a:t>        </a:t>
            </a:r>
            <a:r>
              <a:rPr b="1" dirty="0">
                <a:solidFill>
                  <a:srgbClr val="007020"/>
                </a:solidFill>
                <a:latin typeface="Courier"/>
              </a:rPr>
              <a:t>let</a:t>
            </a:r>
            <a:r>
              <a:rPr dirty="0">
                <a:latin typeface="Courier"/>
              </a:rPr>
              <a:t> s </a:t>
            </a:r>
            <a:r>
              <a:rPr dirty="0">
                <a:solidFill>
                  <a:srgbClr val="666666"/>
                </a:solidFill>
                <a:latin typeface="Courier"/>
              </a:rPr>
              <a:t>=</a:t>
            </a:r>
            <a:r>
              <a:rPr dirty="0">
                <a:latin typeface="Courier"/>
              </a:rPr>
              <a:t> </a:t>
            </a:r>
            <a:r>
              <a:rPr dirty="0">
                <a:solidFill>
                  <a:srgbClr val="902000"/>
                </a:solidFill>
                <a:latin typeface="Courier"/>
              </a:rPr>
              <a:t>String</a:t>
            </a:r>
            <a:r>
              <a:rPr dirty="0">
                <a:solidFill>
                  <a:srgbClr val="BC7A00"/>
                </a:solidFill>
                <a:latin typeface="Courier"/>
              </a:rPr>
              <a:t>::</a:t>
            </a:r>
            <a:r>
              <a:rPr dirty="0">
                <a:latin typeface="Courier"/>
              </a:rPr>
              <a:t>from(</a:t>
            </a:r>
            <a:r>
              <a:rPr dirty="0">
                <a:solidFill>
                  <a:srgbClr val="4070A0"/>
                </a:solidFill>
                <a:latin typeface="Courier"/>
              </a:rPr>
              <a:t>"hello"</a:t>
            </a:r>
            <a:r>
              <a:rPr dirty="0">
                <a:latin typeface="Courier"/>
              </a:rPr>
              <a:t>)</a:t>
            </a:r>
            <a:r>
              <a:rPr dirty="0">
                <a:solidFill>
                  <a:srgbClr val="666666"/>
                </a:solidFill>
                <a:latin typeface="Courier"/>
              </a:rPr>
              <a:t>;</a:t>
            </a:r>
            <a:br>
              <a:rPr dirty="0"/>
            </a:br>
            <a:r>
              <a:rPr dirty="0">
                <a:latin typeface="Courier"/>
              </a:rPr>
              <a:t>        </a:t>
            </a:r>
            <a:r>
              <a:rPr dirty="0" err="1">
                <a:solidFill>
                  <a:srgbClr val="BC7A00"/>
                </a:solidFill>
                <a:latin typeface="Courier"/>
              </a:rPr>
              <a:t>println</a:t>
            </a:r>
            <a:r>
              <a:rPr dirty="0">
                <a:solidFill>
                  <a:srgbClr val="BC7A00"/>
                </a:solidFill>
                <a:latin typeface="Courier"/>
              </a:rPr>
              <a:t>!</a:t>
            </a:r>
            <a:r>
              <a:rPr dirty="0">
                <a:latin typeface="Courier"/>
              </a:rPr>
              <a:t>(</a:t>
            </a:r>
            <a:r>
              <a:rPr dirty="0">
                <a:solidFill>
                  <a:srgbClr val="4070A0"/>
                </a:solidFill>
                <a:latin typeface="Courier"/>
              </a:rPr>
              <a:t>"{}"</a:t>
            </a:r>
            <a:r>
              <a:rPr dirty="0">
                <a:solidFill>
                  <a:srgbClr val="666666"/>
                </a:solidFill>
                <a:latin typeface="Courier"/>
              </a:rPr>
              <a:t>,</a:t>
            </a:r>
            <a:r>
              <a:rPr dirty="0">
                <a:latin typeface="Courier"/>
              </a:rPr>
              <a:t> s)</a:t>
            </a:r>
            <a:r>
              <a:rPr dirty="0">
                <a:solidFill>
                  <a:srgbClr val="666666"/>
                </a:solidFill>
                <a:latin typeface="Courier"/>
              </a:rPr>
              <a:t>;</a:t>
            </a:r>
            <a:br>
              <a:rPr dirty="0"/>
            </a:br>
            <a:r>
              <a:rPr dirty="0">
                <a:latin typeface="Courier"/>
              </a:rPr>
              <a:t>    </a:t>
            </a:r>
            <a:r>
              <a:rPr dirty="0">
                <a:solidFill>
                  <a:srgbClr val="666666"/>
                </a:solidFill>
                <a:latin typeface="Courier"/>
              </a:rPr>
              <a:t>}</a:t>
            </a:r>
            <a:r>
              <a:rPr dirty="0">
                <a:latin typeface="Courier"/>
              </a:rPr>
              <a:t> </a:t>
            </a:r>
            <a:r>
              <a:rPr i="1" dirty="0">
                <a:solidFill>
                  <a:srgbClr val="60A0B0"/>
                </a:solidFill>
                <a:latin typeface="Courier"/>
              </a:rPr>
              <a:t>// s is dropped here — memory freed automatically</a:t>
            </a:r>
            <a:br>
              <a:rPr dirty="0"/>
            </a:br>
            <a:br>
              <a:rPr dirty="0"/>
            </a:br>
            <a:r>
              <a:rPr dirty="0">
                <a:latin typeface="Courier"/>
              </a:rPr>
              <a:t>    </a:t>
            </a:r>
            <a:r>
              <a:rPr i="1" dirty="0">
                <a:solidFill>
                  <a:srgbClr val="60A0B0"/>
                </a:solidFill>
                <a:latin typeface="Courier"/>
              </a:rPr>
              <a:t>// </a:t>
            </a:r>
            <a:r>
              <a:rPr i="1" dirty="0" err="1">
                <a:solidFill>
                  <a:srgbClr val="60A0B0"/>
                </a:solidFill>
                <a:latin typeface="Courier"/>
              </a:rPr>
              <a:t>println</a:t>
            </a:r>
            <a:r>
              <a:rPr i="1" dirty="0">
                <a:solidFill>
                  <a:srgbClr val="60A0B0"/>
                </a:solidFill>
                <a:latin typeface="Courier"/>
              </a:rPr>
              <a:t>!("{}", s);  // COMPILE ERROR:</a:t>
            </a:r>
            <a:br>
              <a:rPr dirty="0"/>
            </a:br>
            <a:r>
              <a:rPr dirty="0">
                <a:latin typeface="Courier"/>
              </a:rPr>
              <a:t>    </a:t>
            </a:r>
            <a:r>
              <a:rPr i="1" dirty="0">
                <a:solidFill>
                  <a:srgbClr val="60A0B0"/>
                </a:solidFill>
                <a:latin typeface="Courier"/>
              </a:rPr>
              <a:t>//   not found in this scope</a:t>
            </a:r>
            <a:br>
              <a:rPr dirty="0"/>
            </a:br>
            <a:r>
              <a:rPr dirty="0">
                <a:solidFill>
                  <a:srgbClr val="666666"/>
                </a:solidFill>
                <a:latin typeface="Courier"/>
              </a:rPr>
              <a:t>}</a:t>
            </a:r>
          </a:p>
        </p:txBody>
      </p:sp>
      <p:sp>
        <p:nvSpPr>
          <p:cNvPr id="5" name="TextBox 4">
            <a:extLst>
              <a:ext uri="{FF2B5EF4-FFF2-40B4-BE49-F238E27FC236}">
                <a16:creationId xmlns:a16="http://schemas.microsoft.com/office/drawing/2014/main" id="{690EBF81-1CE3-F895-77BD-BB675014902C}"/>
              </a:ext>
            </a:extLst>
          </p:cNvPr>
          <p:cNvSpPr txBox="1"/>
          <p:nvPr/>
        </p:nvSpPr>
        <p:spPr>
          <a:xfrm>
            <a:off x="3435926" y="11499273"/>
            <a:ext cx="17512146" cy="8617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indent="0">
              <a:buNone/>
            </a:pPr>
            <a:r>
              <a:rPr lang="en-US" dirty="0"/>
              <a:t>Manual </a:t>
            </a:r>
            <a:r>
              <a:rPr lang="en-US" dirty="0">
                <a:latin typeface="Courier"/>
              </a:rPr>
              <a:t>drop()</a:t>
            </a:r>
            <a:r>
              <a:rPr lang="en-US" dirty="0"/>
              <a:t> ok in some cases, as checked by compiler</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1709" y="625078"/>
            <a:ext cx="21225164" cy="3036094"/>
          </a:xfrm>
        </p:spPr>
        <p:txBody>
          <a:bodyPr>
            <a:normAutofit fontScale="90000"/>
          </a:bodyPr>
          <a:lstStyle/>
          <a:p>
            <a:r>
              <a:rPr dirty="0"/>
              <a:t>Borrowing: The </a:t>
            </a:r>
            <a:r>
              <a:rPr lang="en-US" dirty="0"/>
              <a:t>e</a:t>
            </a:r>
            <a:r>
              <a:rPr dirty="0"/>
              <a:t>xclusivity </a:t>
            </a:r>
            <a:r>
              <a:rPr lang="en-US" dirty="0"/>
              <a:t>i</a:t>
            </a:r>
            <a:r>
              <a:rPr dirty="0"/>
              <a:t>nvariant</a:t>
            </a:r>
          </a:p>
        </p:txBody>
      </p:sp>
      <p:sp>
        <p:nvSpPr>
          <p:cNvPr id="3" name="Content Placeholder 2"/>
          <p:cNvSpPr>
            <a:spLocks noGrp="1"/>
          </p:cNvSpPr>
          <p:nvPr>
            <p:ph idx="1"/>
          </p:nvPr>
        </p:nvSpPr>
        <p:spPr/>
        <p:txBody>
          <a:bodyPr/>
          <a:lstStyle/>
          <a:p>
            <a:pPr marL="0" indent="0">
              <a:buNone/>
            </a:pPr>
            <a:r>
              <a:rPr dirty="0"/>
              <a:t>At any point, you may have </a:t>
            </a:r>
            <a:r>
              <a:rPr b="1" dirty="0"/>
              <a:t>either:</a:t>
            </a:r>
          </a:p>
          <a:p>
            <a:pPr lvl="0"/>
            <a:r>
              <a:rPr dirty="0"/>
              <a:t>Any number of </a:t>
            </a:r>
            <a:r>
              <a:rPr b="1" dirty="0"/>
              <a:t>immutable references</a:t>
            </a:r>
            <a:r>
              <a:rPr dirty="0"/>
              <a:t> (</a:t>
            </a:r>
            <a:r>
              <a:rPr dirty="0">
                <a:latin typeface="Courier"/>
              </a:rPr>
              <a:t>&amp;T</a:t>
            </a:r>
            <a:r>
              <a:rPr dirty="0"/>
              <a:t>), OR</a:t>
            </a:r>
          </a:p>
          <a:p>
            <a:pPr lvl="0"/>
            <a:r>
              <a:rPr dirty="0"/>
              <a:t>Exactly </a:t>
            </a:r>
            <a:r>
              <a:rPr b="1" dirty="0"/>
              <a:t>one mutable reference</a:t>
            </a:r>
            <a:r>
              <a:rPr dirty="0"/>
              <a:t> (</a:t>
            </a:r>
            <a:r>
              <a:rPr dirty="0">
                <a:latin typeface="Courier"/>
              </a:rPr>
              <a:t>&amp;mut T</a:t>
            </a:r>
            <a:r>
              <a:rPr dirty="0"/>
              <a:t>)</a:t>
            </a:r>
          </a:p>
          <a:p>
            <a:pPr marL="0" indent="0">
              <a:buNone/>
            </a:pPr>
            <a:r>
              <a:rPr b="1" dirty="0"/>
              <a:t>Never both simultaneously</a:t>
            </a:r>
          </a:p>
        </p:txBody>
      </p:sp>
    </p:spTree>
  </p:cSld>
  <p:clrMapOvr>
    <a:masterClrMapping/>
  </p:clrMapOvr>
  <p:transition spd="med">
    <p:pull/>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Borrowing in </a:t>
            </a:r>
            <a:r>
              <a:rPr lang="en-US" dirty="0"/>
              <a:t>a</a:t>
            </a:r>
            <a:r>
              <a:rPr dirty="0"/>
              <a:t>ction</a:t>
            </a:r>
          </a:p>
        </p:txBody>
      </p:sp>
      <p:sp>
        <p:nvSpPr>
          <p:cNvPr id="3" name="Content Placeholder 2"/>
          <p:cNvSpPr>
            <a:spLocks noGrp="1"/>
          </p:cNvSpPr>
          <p:nvPr>
            <p:ph idx="1"/>
          </p:nvPr>
        </p:nvSpPr>
        <p:spPr>
          <a:xfrm>
            <a:off x="249382" y="3661172"/>
            <a:ext cx="23885236" cy="8840392"/>
          </a:xfrm>
        </p:spPr>
        <p:txBody>
          <a:bodyPr>
            <a:normAutofit/>
          </a:bodyPr>
          <a:lstStyle/>
          <a:p>
            <a:pPr indent="0">
              <a:buNone/>
            </a:pPr>
            <a:r>
              <a:rPr b="1" dirty="0" err="1">
                <a:solidFill>
                  <a:srgbClr val="007020"/>
                </a:solidFill>
                <a:latin typeface="Courier"/>
              </a:rPr>
              <a:t>fn</a:t>
            </a:r>
            <a:r>
              <a:rPr dirty="0">
                <a:latin typeface="Courier"/>
              </a:rPr>
              <a:t> main() </a:t>
            </a:r>
            <a:r>
              <a:rPr dirty="0">
                <a:solidFill>
                  <a:srgbClr val="666666"/>
                </a:solidFill>
                <a:latin typeface="Courier"/>
              </a:rPr>
              <a:t>{</a:t>
            </a:r>
            <a:br>
              <a:rPr dirty="0"/>
            </a:br>
            <a:r>
              <a:rPr dirty="0">
                <a:latin typeface="Courier"/>
              </a:rPr>
              <a:t>    </a:t>
            </a:r>
            <a:r>
              <a:rPr b="1" dirty="0">
                <a:solidFill>
                  <a:srgbClr val="007020"/>
                </a:solidFill>
                <a:latin typeface="Courier"/>
              </a:rPr>
              <a:t>let</a:t>
            </a:r>
            <a:r>
              <a:rPr dirty="0">
                <a:latin typeface="Courier"/>
              </a:rPr>
              <a:t> </a:t>
            </a:r>
            <a:r>
              <a:rPr b="1" dirty="0">
                <a:solidFill>
                  <a:srgbClr val="007020"/>
                </a:solidFill>
                <a:latin typeface="Courier"/>
              </a:rPr>
              <a:t>mut</a:t>
            </a:r>
            <a:r>
              <a:rPr dirty="0">
                <a:latin typeface="Courier"/>
              </a:rPr>
              <a:t> data </a:t>
            </a:r>
            <a:r>
              <a:rPr dirty="0">
                <a:solidFill>
                  <a:srgbClr val="666666"/>
                </a:solidFill>
                <a:latin typeface="Courier"/>
              </a:rPr>
              <a:t>=</a:t>
            </a:r>
            <a:r>
              <a:rPr dirty="0">
                <a:latin typeface="Courier"/>
              </a:rPr>
              <a:t> </a:t>
            </a:r>
            <a:r>
              <a:rPr dirty="0" err="1">
                <a:solidFill>
                  <a:srgbClr val="BC7A00"/>
                </a:solidFill>
                <a:latin typeface="Courier"/>
              </a:rPr>
              <a:t>vec</a:t>
            </a:r>
            <a:r>
              <a:rPr dirty="0">
                <a:solidFill>
                  <a:srgbClr val="BC7A00"/>
                </a:solidFill>
                <a:latin typeface="Courier"/>
              </a:rPr>
              <a:t>!</a:t>
            </a:r>
            <a:r>
              <a:rPr dirty="0">
                <a:latin typeface="Courier"/>
              </a:rPr>
              <a:t>[</a:t>
            </a:r>
            <a:r>
              <a:rPr dirty="0">
                <a:solidFill>
                  <a:srgbClr val="40A070"/>
                </a:solidFill>
                <a:latin typeface="Courier"/>
              </a:rPr>
              <a:t>1</a:t>
            </a:r>
            <a:r>
              <a:rPr dirty="0">
                <a:solidFill>
                  <a:srgbClr val="666666"/>
                </a:solidFill>
                <a:latin typeface="Courier"/>
              </a:rPr>
              <a:t>,</a:t>
            </a:r>
            <a:r>
              <a:rPr dirty="0">
                <a:latin typeface="Courier"/>
              </a:rPr>
              <a:t> </a:t>
            </a:r>
            <a:r>
              <a:rPr dirty="0">
                <a:solidFill>
                  <a:srgbClr val="40A070"/>
                </a:solidFill>
                <a:latin typeface="Courier"/>
              </a:rPr>
              <a:t>2</a:t>
            </a:r>
            <a:r>
              <a:rPr dirty="0">
                <a:solidFill>
                  <a:srgbClr val="666666"/>
                </a:solidFill>
                <a:latin typeface="Courier"/>
              </a:rPr>
              <a:t>,</a:t>
            </a:r>
            <a:r>
              <a:rPr dirty="0">
                <a:latin typeface="Courier"/>
              </a:rPr>
              <a:t> </a:t>
            </a:r>
            <a:r>
              <a:rPr dirty="0">
                <a:solidFill>
                  <a:srgbClr val="40A070"/>
                </a:solidFill>
                <a:latin typeface="Courier"/>
              </a:rPr>
              <a:t>3</a:t>
            </a:r>
            <a:r>
              <a:rPr dirty="0">
                <a:latin typeface="Courier"/>
              </a:rPr>
              <a:t>]</a:t>
            </a:r>
            <a:r>
              <a:rPr dirty="0">
                <a:solidFill>
                  <a:srgbClr val="666666"/>
                </a:solidFill>
                <a:latin typeface="Courier"/>
              </a:rPr>
              <a:t>;</a:t>
            </a:r>
            <a:br>
              <a:rPr dirty="0"/>
            </a:br>
            <a:br>
              <a:rPr dirty="0"/>
            </a:br>
            <a:r>
              <a:rPr dirty="0">
                <a:latin typeface="Courier"/>
              </a:rPr>
              <a:t>    </a:t>
            </a:r>
            <a:r>
              <a:rPr b="1" dirty="0">
                <a:solidFill>
                  <a:srgbClr val="007020"/>
                </a:solidFill>
                <a:latin typeface="Courier"/>
              </a:rPr>
              <a:t>let</a:t>
            </a:r>
            <a:r>
              <a:rPr dirty="0">
                <a:latin typeface="Courier"/>
              </a:rPr>
              <a:t> r1 </a:t>
            </a:r>
            <a:r>
              <a:rPr dirty="0">
                <a:solidFill>
                  <a:srgbClr val="666666"/>
                </a:solidFill>
                <a:latin typeface="Courier"/>
              </a:rPr>
              <a:t>=</a:t>
            </a:r>
            <a:r>
              <a:rPr dirty="0">
                <a:latin typeface="Courier"/>
              </a:rPr>
              <a:t> </a:t>
            </a:r>
            <a:r>
              <a:rPr dirty="0">
                <a:solidFill>
                  <a:srgbClr val="666666"/>
                </a:solidFill>
                <a:latin typeface="Courier"/>
              </a:rPr>
              <a:t>&amp;</a:t>
            </a:r>
            <a:r>
              <a:rPr dirty="0">
                <a:latin typeface="Courier"/>
              </a:rPr>
              <a:t>data</a:t>
            </a:r>
            <a:r>
              <a:rPr dirty="0">
                <a:solidFill>
                  <a:srgbClr val="666666"/>
                </a:solidFill>
                <a:latin typeface="Courier"/>
              </a:rPr>
              <a:t>;</a:t>
            </a:r>
            <a:r>
              <a:rPr dirty="0">
                <a:latin typeface="Courier"/>
              </a:rPr>
              <a:t>      </a:t>
            </a:r>
            <a:r>
              <a:rPr i="1" dirty="0">
                <a:solidFill>
                  <a:srgbClr val="60A0B0"/>
                </a:solidFill>
                <a:latin typeface="Courier"/>
              </a:rPr>
              <a:t>// immutable borrow — OK</a:t>
            </a:r>
            <a:br>
              <a:rPr dirty="0"/>
            </a:br>
            <a:r>
              <a:rPr dirty="0">
                <a:latin typeface="Courier"/>
              </a:rPr>
              <a:t>    </a:t>
            </a:r>
            <a:r>
              <a:rPr b="1" dirty="0">
                <a:solidFill>
                  <a:srgbClr val="007020"/>
                </a:solidFill>
                <a:latin typeface="Courier"/>
              </a:rPr>
              <a:t>let</a:t>
            </a:r>
            <a:r>
              <a:rPr dirty="0">
                <a:latin typeface="Courier"/>
              </a:rPr>
              <a:t> r2 </a:t>
            </a:r>
            <a:r>
              <a:rPr dirty="0">
                <a:solidFill>
                  <a:srgbClr val="666666"/>
                </a:solidFill>
                <a:latin typeface="Courier"/>
              </a:rPr>
              <a:t>=</a:t>
            </a:r>
            <a:r>
              <a:rPr dirty="0">
                <a:latin typeface="Courier"/>
              </a:rPr>
              <a:t> </a:t>
            </a:r>
            <a:r>
              <a:rPr dirty="0">
                <a:solidFill>
                  <a:srgbClr val="666666"/>
                </a:solidFill>
                <a:latin typeface="Courier"/>
              </a:rPr>
              <a:t>&amp;</a:t>
            </a:r>
            <a:r>
              <a:rPr dirty="0">
                <a:latin typeface="Courier"/>
              </a:rPr>
              <a:t>data</a:t>
            </a:r>
            <a:r>
              <a:rPr dirty="0">
                <a:solidFill>
                  <a:srgbClr val="666666"/>
                </a:solidFill>
                <a:latin typeface="Courier"/>
              </a:rPr>
              <a:t>;</a:t>
            </a:r>
            <a:r>
              <a:rPr dirty="0">
                <a:latin typeface="Courier"/>
              </a:rPr>
              <a:t>      </a:t>
            </a:r>
            <a:r>
              <a:rPr i="1" dirty="0">
                <a:solidFill>
                  <a:srgbClr val="60A0B0"/>
                </a:solidFill>
                <a:latin typeface="Courier"/>
              </a:rPr>
              <a:t>// another immutable borrow — OK</a:t>
            </a:r>
            <a:br>
              <a:rPr dirty="0"/>
            </a:br>
            <a:r>
              <a:rPr dirty="0">
                <a:latin typeface="Courier"/>
              </a:rPr>
              <a:t>    </a:t>
            </a:r>
            <a:r>
              <a:rPr dirty="0" err="1">
                <a:solidFill>
                  <a:srgbClr val="BC7A00"/>
                </a:solidFill>
                <a:latin typeface="Courier"/>
              </a:rPr>
              <a:t>println</a:t>
            </a:r>
            <a:r>
              <a:rPr dirty="0">
                <a:solidFill>
                  <a:srgbClr val="BC7A00"/>
                </a:solidFill>
                <a:latin typeface="Courier"/>
              </a:rPr>
              <a:t>!</a:t>
            </a:r>
            <a:r>
              <a:rPr dirty="0">
                <a:latin typeface="Courier"/>
              </a:rPr>
              <a:t>(</a:t>
            </a:r>
            <a:r>
              <a:rPr dirty="0">
                <a:solidFill>
                  <a:srgbClr val="4070A0"/>
                </a:solidFill>
                <a:latin typeface="Courier"/>
              </a:rPr>
              <a:t>"{:?} {:?}"</a:t>
            </a:r>
            <a:r>
              <a:rPr dirty="0">
                <a:solidFill>
                  <a:srgbClr val="666666"/>
                </a:solidFill>
                <a:latin typeface="Courier"/>
              </a:rPr>
              <a:t>,</a:t>
            </a:r>
            <a:r>
              <a:rPr dirty="0">
                <a:latin typeface="Courier"/>
              </a:rPr>
              <a:t> r1</a:t>
            </a:r>
            <a:r>
              <a:rPr dirty="0">
                <a:solidFill>
                  <a:srgbClr val="666666"/>
                </a:solidFill>
                <a:latin typeface="Courier"/>
              </a:rPr>
              <a:t>,</a:t>
            </a:r>
            <a:r>
              <a:rPr dirty="0">
                <a:latin typeface="Courier"/>
              </a:rPr>
              <a:t> r2)</a:t>
            </a:r>
            <a:r>
              <a:rPr dirty="0">
                <a:solidFill>
                  <a:srgbClr val="666666"/>
                </a:solidFill>
                <a:latin typeface="Courier"/>
              </a:rPr>
              <a:t>;</a:t>
            </a:r>
            <a:br>
              <a:rPr dirty="0"/>
            </a:br>
            <a:br>
              <a:rPr dirty="0"/>
            </a:br>
            <a:r>
              <a:rPr dirty="0">
                <a:latin typeface="Courier"/>
              </a:rPr>
              <a:t>    </a:t>
            </a:r>
            <a:r>
              <a:rPr b="1" dirty="0">
                <a:solidFill>
                  <a:srgbClr val="007020"/>
                </a:solidFill>
                <a:latin typeface="Courier"/>
              </a:rPr>
              <a:t>let</a:t>
            </a:r>
            <a:r>
              <a:rPr dirty="0">
                <a:latin typeface="Courier"/>
              </a:rPr>
              <a:t> r3 </a:t>
            </a:r>
            <a:r>
              <a:rPr dirty="0">
                <a:solidFill>
                  <a:srgbClr val="666666"/>
                </a:solidFill>
                <a:latin typeface="Courier"/>
              </a:rPr>
              <a:t>=</a:t>
            </a:r>
            <a:r>
              <a:rPr dirty="0">
                <a:latin typeface="Courier"/>
              </a:rPr>
              <a:t> </a:t>
            </a:r>
            <a:r>
              <a:rPr dirty="0">
                <a:solidFill>
                  <a:srgbClr val="666666"/>
                </a:solidFill>
                <a:latin typeface="Courier"/>
              </a:rPr>
              <a:t>&amp;</a:t>
            </a:r>
            <a:r>
              <a:rPr b="1" dirty="0">
                <a:solidFill>
                  <a:srgbClr val="007020"/>
                </a:solidFill>
                <a:latin typeface="Courier"/>
              </a:rPr>
              <a:t>mut</a:t>
            </a:r>
            <a:r>
              <a:rPr dirty="0">
                <a:latin typeface="Courier"/>
              </a:rPr>
              <a:t> data</a:t>
            </a:r>
            <a:r>
              <a:rPr dirty="0">
                <a:solidFill>
                  <a:srgbClr val="666666"/>
                </a:solidFill>
                <a:latin typeface="Courier"/>
              </a:rPr>
              <a:t>;</a:t>
            </a:r>
            <a:r>
              <a:rPr dirty="0">
                <a:latin typeface="Courier"/>
              </a:rPr>
              <a:t>  </a:t>
            </a:r>
            <a:r>
              <a:rPr i="1" dirty="0">
                <a:solidFill>
                  <a:srgbClr val="60A0B0"/>
                </a:solidFill>
                <a:latin typeface="Courier"/>
              </a:rPr>
              <a:t>// mutable borrow — OK (r1,r2 done)</a:t>
            </a:r>
            <a:br>
              <a:rPr dirty="0"/>
            </a:br>
            <a:r>
              <a:rPr dirty="0">
                <a:latin typeface="Courier"/>
              </a:rPr>
              <a:t>    r3</a:t>
            </a:r>
            <a:r>
              <a:rPr dirty="0">
                <a:solidFill>
                  <a:srgbClr val="666666"/>
                </a:solidFill>
                <a:latin typeface="Courier"/>
              </a:rPr>
              <a:t>.</a:t>
            </a:r>
            <a:r>
              <a:rPr dirty="0">
                <a:latin typeface="Courier"/>
              </a:rPr>
              <a:t>push(</a:t>
            </a:r>
            <a:r>
              <a:rPr dirty="0">
                <a:solidFill>
                  <a:srgbClr val="40A070"/>
                </a:solidFill>
                <a:latin typeface="Courier"/>
              </a:rPr>
              <a:t>4</a:t>
            </a:r>
            <a:r>
              <a:rPr dirty="0">
                <a:latin typeface="Courier"/>
              </a:rPr>
              <a:t>)</a:t>
            </a:r>
            <a:r>
              <a:rPr dirty="0">
                <a:solidFill>
                  <a:srgbClr val="666666"/>
                </a:solidFill>
                <a:latin typeface="Courier"/>
              </a:rPr>
              <a:t>;</a:t>
            </a:r>
            <a:br>
              <a:rPr dirty="0"/>
            </a:br>
            <a:r>
              <a:rPr dirty="0">
                <a:latin typeface="Courier"/>
              </a:rPr>
              <a:t>    </a:t>
            </a:r>
            <a:r>
              <a:rPr dirty="0" err="1">
                <a:solidFill>
                  <a:srgbClr val="BC7A00"/>
                </a:solidFill>
                <a:latin typeface="Courier"/>
              </a:rPr>
              <a:t>println</a:t>
            </a:r>
            <a:r>
              <a:rPr dirty="0">
                <a:solidFill>
                  <a:srgbClr val="BC7A00"/>
                </a:solidFill>
                <a:latin typeface="Courier"/>
              </a:rPr>
              <a:t>!</a:t>
            </a:r>
            <a:r>
              <a:rPr dirty="0">
                <a:latin typeface="Courier"/>
              </a:rPr>
              <a:t>(</a:t>
            </a:r>
            <a:r>
              <a:rPr dirty="0">
                <a:solidFill>
                  <a:srgbClr val="4070A0"/>
                </a:solidFill>
                <a:latin typeface="Courier"/>
              </a:rPr>
              <a:t>"{:?}"</a:t>
            </a:r>
            <a:r>
              <a:rPr dirty="0">
                <a:solidFill>
                  <a:srgbClr val="666666"/>
                </a:solidFill>
                <a:latin typeface="Courier"/>
              </a:rPr>
              <a:t>,</a:t>
            </a:r>
            <a:r>
              <a:rPr dirty="0">
                <a:latin typeface="Courier"/>
              </a:rPr>
              <a:t> r3)</a:t>
            </a:r>
            <a:r>
              <a:rPr dirty="0">
                <a:solidFill>
                  <a:srgbClr val="666666"/>
                </a:solidFill>
                <a:latin typeface="Courier"/>
              </a:rPr>
              <a:t>;</a:t>
            </a:r>
            <a:br>
              <a:rPr dirty="0"/>
            </a:br>
            <a:r>
              <a:rPr dirty="0">
                <a:solidFill>
                  <a:srgbClr val="666666"/>
                </a:solidFill>
                <a:latin typeface="Courier"/>
              </a:rPr>
              <a:t>}</a:t>
            </a: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Borrowing </a:t>
            </a:r>
            <a:r>
              <a:rPr lang="en-US" dirty="0"/>
              <a:t>p</a:t>
            </a:r>
            <a:r>
              <a:rPr dirty="0"/>
              <a:t>revents Iterator </a:t>
            </a:r>
            <a:r>
              <a:rPr lang="en-US" dirty="0"/>
              <a:t>i</a:t>
            </a:r>
            <a:r>
              <a:rPr dirty="0"/>
              <a:t>nvalidation</a:t>
            </a:r>
          </a:p>
        </p:txBody>
      </p:sp>
      <p:sp>
        <p:nvSpPr>
          <p:cNvPr id="3" name="Content Placeholder 2"/>
          <p:cNvSpPr>
            <a:spLocks noGrp="1"/>
          </p:cNvSpPr>
          <p:nvPr>
            <p:ph idx="1"/>
          </p:nvPr>
        </p:nvSpPr>
        <p:spPr>
          <a:xfrm>
            <a:off x="1510145" y="3664744"/>
            <a:ext cx="21363709" cy="8840392"/>
          </a:xfrm>
        </p:spPr>
        <p:txBody>
          <a:bodyPr>
            <a:normAutofit/>
          </a:bodyPr>
          <a:lstStyle/>
          <a:p>
            <a:pPr indent="0">
              <a:buNone/>
            </a:pPr>
            <a:r>
              <a:rPr b="1" dirty="0" err="1">
                <a:solidFill>
                  <a:srgbClr val="007020"/>
                </a:solidFill>
                <a:latin typeface="Courier"/>
              </a:rPr>
              <a:t>fn</a:t>
            </a:r>
            <a:r>
              <a:rPr dirty="0">
                <a:latin typeface="Courier"/>
              </a:rPr>
              <a:t> main() </a:t>
            </a:r>
            <a:r>
              <a:rPr dirty="0">
                <a:solidFill>
                  <a:srgbClr val="666666"/>
                </a:solidFill>
                <a:latin typeface="Courier"/>
              </a:rPr>
              <a:t>{</a:t>
            </a:r>
            <a:br>
              <a:rPr dirty="0"/>
            </a:br>
            <a:r>
              <a:rPr dirty="0">
                <a:latin typeface="Courier"/>
              </a:rPr>
              <a:t>    </a:t>
            </a:r>
            <a:r>
              <a:rPr b="1" dirty="0">
                <a:solidFill>
                  <a:srgbClr val="007020"/>
                </a:solidFill>
                <a:latin typeface="Courier"/>
              </a:rPr>
              <a:t>let</a:t>
            </a:r>
            <a:r>
              <a:rPr dirty="0">
                <a:latin typeface="Courier"/>
              </a:rPr>
              <a:t> </a:t>
            </a:r>
            <a:r>
              <a:rPr b="1" dirty="0">
                <a:solidFill>
                  <a:srgbClr val="007020"/>
                </a:solidFill>
                <a:latin typeface="Courier"/>
              </a:rPr>
              <a:t>mut</a:t>
            </a:r>
            <a:r>
              <a:rPr dirty="0">
                <a:latin typeface="Courier"/>
              </a:rPr>
              <a:t> numbers </a:t>
            </a:r>
            <a:r>
              <a:rPr dirty="0">
                <a:solidFill>
                  <a:srgbClr val="666666"/>
                </a:solidFill>
                <a:latin typeface="Courier"/>
              </a:rPr>
              <a:t>=</a:t>
            </a:r>
            <a:r>
              <a:rPr dirty="0">
                <a:latin typeface="Courier"/>
              </a:rPr>
              <a:t> </a:t>
            </a:r>
            <a:r>
              <a:rPr dirty="0" err="1">
                <a:solidFill>
                  <a:srgbClr val="BC7A00"/>
                </a:solidFill>
                <a:latin typeface="Courier"/>
              </a:rPr>
              <a:t>vec</a:t>
            </a:r>
            <a:r>
              <a:rPr dirty="0">
                <a:solidFill>
                  <a:srgbClr val="BC7A00"/>
                </a:solidFill>
                <a:latin typeface="Courier"/>
              </a:rPr>
              <a:t>!</a:t>
            </a:r>
            <a:r>
              <a:rPr dirty="0">
                <a:latin typeface="Courier"/>
              </a:rPr>
              <a:t>[</a:t>
            </a:r>
            <a:r>
              <a:rPr dirty="0">
                <a:solidFill>
                  <a:srgbClr val="40A070"/>
                </a:solidFill>
                <a:latin typeface="Courier"/>
              </a:rPr>
              <a:t>1</a:t>
            </a:r>
            <a:r>
              <a:rPr dirty="0">
                <a:solidFill>
                  <a:srgbClr val="666666"/>
                </a:solidFill>
                <a:latin typeface="Courier"/>
              </a:rPr>
              <a:t>,</a:t>
            </a:r>
            <a:r>
              <a:rPr dirty="0">
                <a:latin typeface="Courier"/>
              </a:rPr>
              <a:t> </a:t>
            </a:r>
            <a:r>
              <a:rPr dirty="0">
                <a:solidFill>
                  <a:srgbClr val="40A070"/>
                </a:solidFill>
                <a:latin typeface="Courier"/>
              </a:rPr>
              <a:t>2</a:t>
            </a:r>
            <a:r>
              <a:rPr dirty="0">
                <a:solidFill>
                  <a:srgbClr val="666666"/>
                </a:solidFill>
                <a:latin typeface="Courier"/>
              </a:rPr>
              <a:t>,</a:t>
            </a:r>
            <a:r>
              <a:rPr dirty="0">
                <a:latin typeface="Courier"/>
              </a:rPr>
              <a:t> </a:t>
            </a:r>
            <a:r>
              <a:rPr dirty="0">
                <a:solidFill>
                  <a:srgbClr val="40A070"/>
                </a:solidFill>
                <a:latin typeface="Courier"/>
              </a:rPr>
              <a:t>3</a:t>
            </a:r>
            <a:r>
              <a:rPr dirty="0">
                <a:latin typeface="Courier"/>
              </a:rPr>
              <a:t>]</a:t>
            </a:r>
            <a:r>
              <a:rPr dirty="0">
                <a:solidFill>
                  <a:srgbClr val="666666"/>
                </a:solidFill>
                <a:latin typeface="Courier"/>
              </a:rPr>
              <a:t>;</a:t>
            </a:r>
            <a:br>
              <a:rPr dirty="0"/>
            </a:br>
            <a:br>
              <a:rPr dirty="0"/>
            </a:br>
            <a:r>
              <a:rPr dirty="0">
                <a:latin typeface="Courier"/>
              </a:rPr>
              <a:t>    </a:t>
            </a:r>
            <a:r>
              <a:rPr b="1" dirty="0">
                <a:solidFill>
                  <a:srgbClr val="007020"/>
                </a:solidFill>
                <a:latin typeface="Courier"/>
              </a:rPr>
              <a:t>for</a:t>
            </a:r>
            <a:r>
              <a:rPr dirty="0">
                <a:latin typeface="Courier"/>
              </a:rPr>
              <a:t> n </a:t>
            </a:r>
            <a:r>
              <a:rPr b="1" dirty="0">
                <a:solidFill>
                  <a:srgbClr val="007020"/>
                </a:solidFill>
                <a:latin typeface="Courier"/>
              </a:rPr>
              <a:t>in</a:t>
            </a:r>
            <a:r>
              <a:rPr dirty="0">
                <a:latin typeface="Courier"/>
              </a:rPr>
              <a:t> </a:t>
            </a:r>
            <a:r>
              <a:rPr dirty="0">
                <a:solidFill>
                  <a:srgbClr val="666666"/>
                </a:solidFill>
                <a:latin typeface="Courier"/>
              </a:rPr>
              <a:t>&amp;</a:t>
            </a:r>
            <a:r>
              <a:rPr dirty="0">
                <a:latin typeface="Courier"/>
              </a:rPr>
              <a:t>numbers </a:t>
            </a:r>
            <a:r>
              <a:rPr dirty="0">
                <a:solidFill>
                  <a:srgbClr val="666666"/>
                </a:solidFill>
                <a:latin typeface="Courier"/>
              </a:rPr>
              <a:t>{</a:t>
            </a:r>
            <a:br>
              <a:rPr dirty="0"/>
            </a:br>
            <a:r>
              <a:rPr dirty="0">
                <a:latin typeface="Courier"/>
              </a:rPr>
              <a:t>        </a:t>
            </a:r>
            <a:r>
              <a:rPr i="1" dirty="0">
                <a:solidFill>
                  <a:srgbClr val="60A0B0"/>
                </a:solidFill>
                <a:latin typeface="Courier"/>
              </a:rPr>
              <a:t>// </a:t>
            </a:r>
            <a:r>
              <a:rPr i="1" dirty="0" err="1">
                <a:solidFill>
                  <a:srgbClr val="60A0B0"/>
                </a:solidFill>
                <a:latin typeface="Courier"/>
              </a:rPr>
              <a:t>numbers.push</a:t>
            </a:r>
            <a:r>
              <a:rPr i="1" dirty="0">
                <a:solidFill>
                  <a:srgbClr val="60A0B0"/>
                </a:solidFill>
                <a:latin typeface="Courier"/>
              </a:rPr>
              <a:t>(42);  // COMPILE ERROR:</a:t>
            </a:r>
            <a:br>
              <a:rPr dirty="0"/>
            </a:br>
            <a:r>
              <a:rPr dirty="0">
                <a:latin typeface="Courier"/>
              </a:rPr>
              <a:t>        </a:t>
            </a:r>
            <a:r>
              <a:rPr i="1" dirty="0">
                <a:solidFill>
                  <a:srgbClr val="60A0B0"/>
                </a:solidFill>
                <a:latin typeface="Courier"/>
              </a:rPr>
              <a:t>//   cannot borrow `numbers` as mutable</a:t>
            </a:r>
            <a:br>
              <a:rPr dirty="0"/>
            </a:br>
            <a:r>
              <a:rPr dirty="0">
                <a:latin typeface="Courier"/>
              </a:rPr>
              <a:t>        </a:t>
            </a:r>
            <a:r>
              <a:rPr i="1" dirty="0">
                <a:solidFill>
                  <a:srgbClr val="60A0B0"/>
                </a:solidFill>
                <a:latin typeface="Courier"/>
              </a:rPr>
              <a:t>//   because it is also borrowed as immutable</a:t>
            </a:r>
            <a:br>
              <a:rPr dirty="0"/>
            </a:br>
            <a:r>
              <a:rPr dirty="0">
                <a:latin typeface="Courier"/>
              </a:rPr>
              <a:t>        </a:t>
            </a:r>
            <a:r>
              <a:rPr dirty="0" err="1">
                <a:solidFill>
                  <a:srgbClr val="BC7A00"/>
                </a:solidFill>
                <a:latin typeface="Courier"/>
              </a:rPr>
              <a:t>println</a:t>
            </a:r>
            <a:r>
              <a:rPr dirty="0">
                <a:solidFill>
                  <a:srgbClr val="BC7A00"/>
                </a:solidFill>
                <a:latin typeface="Courier"/>
              </a:rPr>
              <a:t>!</a:t>
            </a:r>
            <a:r>
              <a:rPr dirty="0">
                <a:latin typeface="Courier"/>
              </a:rPr>
              <a:t>(</a:t>
            </a:r>
            <a:r>
              <a:rPr dirty="0">
                <a:solidFill>
                  <a:srgbClr val="4070A0"/>
                </a:solidFill>
                <a:latin typeface="Courier"/>
              </a:rPr>
              <a:t>"{}"</a:t>
            </a:r>
            <a:r>
              <a:rPr dirty="0">
                <a:solidFill>
                  <a:srgbClr val="666666"/>
                </a:solidFill>
                <a:latin typeface="Courier"/>
              </a:rPr>
              <a:t>,</a:t>
            </a:r>
            <a:r>
              <a:rPr dirty="0">
                <a:latin typeface="Courier"/>
              </a:rPr>
              <a:t> n)</a:t>
            </a:r>
            <a:r>
              <a:rPr dirty="0">
                <a:solidFill>
                  <a:srgbClr val="666666"/>
                </a:solidFill>
                <a:latin typeface="Courier"/>
              </a:rPr>
              <a:t>;</a:t>
            </a:r>
            <a:br>
              <a:rPr dirty="0"/>
            </a:br>
            <a:r>
              <a:rPr dirty="0">
                <a:latin typeface="Courier"/>
              </a:rPr>
              <a:t>    </a:t>
            </a:r>
            <a:r>
              <a:rPr dirty="0">
                <a:solidFill>
                  <a:srgbClr val="666666"/>
                </a:solidFill>
                <a:latin typeface="Courier"/>
              </a:rPr>
              <a:t>}</a:t>
            </a:r>
            <a:br>
              <a:rPr dirty="0"/>
            </a:br>
            <a:r>
              <a:rPr dirty="0">
                <a:solidFill>
                  <a:srgbClr val="666666"/>
                </a:solidFill>
                <a:latin typeface="Courier"/>
              </a:rPr>
              <a:t>}</a:t>
            </a:r>
          </a:p>
        </p:txBody>
      </p:sp>
    </p:spTree>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454" y="625078"/>
            <a:ext cx="21834763" cy="3036094"/>
          </a:xfrm>
        </p:spPr>
        <p:txBody>
          <a:bodyPr>
            <a:normAutofit/>
          </a:bodyPr>
          <a:lstStyle/>
          <a:p>
            <a:r>
              <a:rPr dirty="0"/>
              <a:t>Lifetimes: No </a:t>
            </a:r>
            <a:r>
              <a:rPr lang="en-US" dirty="0"/>
              <a:t>d</a:t>
            </a:r>
            <a:r>
              <a:rPr dirty="0"/>
              <a:t>angling </a:t>
            </a:r>
            <a:r>
              <a:rPr lang="en-US" dirty="0"/>
              <a:t>r</a:t>
            </a:r>
            <a:r>
              <a:rPr dirty="0"/>
              <a:t>eferences</a:t>
            </a:r>
          </a:p>
        </p:txBody>
      </p:sp>
      <p:sp>
        <p:nvSpPr>
          <p:cNvPr id="3" name="Content Placeholder 2"/>
          <p:cNvSpPr>
            <a:spLocks noGrp="1"/>
          </p:cNvSpPr>
          <p:nvPr>
            <p:ph idx="1"/>
          </p:nvPr>
        </p:nvSpPr>
        <p:spPr>
          <a:xfrm>
            <a:off x="3020291" y="3664744"/>
            <a:ext cx="18343418" cy="8840392"/>
          </a:xfrm>
        </p:spPr>
        <p:txBody>
          <a:bodyPr>
            <a:normAutofit/>
          </a:bodyPr>
          <a:lstStyle/>
          <a:p>
            <a:pPr indent="0">
              <a:buNone/>
            </a:pPr>
            <a:r>
              <a:rPr i="1" dirty="0">
                <a:solidFill>
                  <a:schemeClr val="accent5">
                    <a:lumMod val="60000"/>
                    <a:lumOff val="40000"/>
                  </a:schemeClr>
                </a:solidFill>
                <a:latin typeface="Courier"/>
              </a:rPr>
              <a:t>// This does NOT compile:</a:t>
            </a:r>
            <a:br>
              <a:rPr dirty="0">
                <a:solidFill>
                  <a:schemeClr val="accent4">
                    <a:lumMod val="40000"/>
                    <a:lumOff val="60000"/>
                  </a:schemeClr>
                </a:solidFill>
              </a:rPr>
            </a:br>
            <a:r>
              <a:rPr b="1" dirty="0" err="1">
                <a:solidFill>
                  <a:srgbClr val="007020"/>
                </a:solidFill>
                <a:latin typeface="Courier"/>
              </a:rPr>
              <a:t>fn</a:t>
            </a:r>
            <a:r>
              <a:rPr dirty="0">
                <a:latin typeface="Courier"/>
              </a:rPr>
              <a:t> dangling() </a:t>
            </a:r>
            <a:r>
              <a:rPr dirty="0">
                <a:solidFill>
                  <a:srgbClr val="666666"/>
                </a:solidFill>
                <a:latin typeface="Courier"/>
              </a:rPr>
              <a:t>-&gt;</a:t>
            </a:r>
            <a:r>
              <a:rPr dirty="0">
                <a:latin typeface="Courier"/>
              </a:rPr>
              <a:t> </a:t>
            </a:r>
            <a:r>
              <a:rPr dirty="0">
                <a:solidFill>
                  <a:srgbClr val="666666"/>
                </a:solidFill>
                <a:latin typeface="Courier"/>
              </a:rPr>
              <a:t>&amp;</a:t>
            </a:r>
            <a:r>
              <a:rPr dirty="0">
                <a:solidFill>
                  <a:srgbClr val="902000"/>
                </a:solidFill>
                <a:latin typeface="Courier"/>
              </a:rPr>
              <a:t>String</a:t>
            </a:r>
            <a:r>
              <a:rPr dirty="0">
                <a:latin typeface="Courier"/>
              </a:rPr>
              <a:t> </a:t>
            </a:r>
            <a:r>
              <a:rPr dirty="0">
                <a:solidFill>
                  <a:srgbClr val="666666"/>
                </a:solidFill>
                <a:latin typeface="Courier"/>
              </a:rPr>
              <a:t>{</a:t>
            </a:r>
            <a:br>
              <a:rPr dirty="0"/>
            </a:br>
            <a:r>
              <a:rPr dirty="0">
                <a:latin typeface="Courier"/>
              </a:rPr>
              <a:t>    </a:t>
            </a:r>
            <a:r>
              <a:rPr b="1" dirty="0">
                <a:solidFill>
                  <a:srgbClr val="007020"/>
                </a:solidFill>
                <a:latin typeface="Courier"/>
              </a:rPr>
              <a:t>let</a:t>
            </a:r>
            <a:r>
              <a:rPr dirty="0">
                <a:latin typeface="Courier"/>
              </a:rPr>
              <a:t> s </a:t>
            </a:r>
            <a:r>
              <a:rPr dirty="0">
                <a:solidFill>
                  <a:srgbClr val="666666"/>
                </a:solidFill>
                <a:latin typeface="Courier"/>
              </a:rPr>
              <a:t>=</a:t>
            </a:r>
            <a:r>
              <a:rPr dirty="0">
                <a:latin typeface="Courier"/>
              </a:rPr>
              <a:t> </a:t>
            </a:r>
            <a:r>
              <a:rPr dirty="0">
                <a:solidFill>
                  <a:srgbClr val="902000"/>
                </a:solidFill>
                <a:latin typeface="Courier"/>
              </a:rPr>
              <a:t>String</a:t>
            </a:r>
            <a:r>
              <a:rPr dirty="0">
                <a:solidFill>
                  <a:srgbClr val="BC7A00"/>
                </a:solidFill>
                <a:latin typeface="Courier"/>
              </a:rPr>
              <a:t>::</a:t>
            </a:r>
            <a:r>
              <a:rPr dirty="0">
                <a:latin typeface="Courier"/>
              </a:rPr>
              <a:t>from(</a:t>
            </a:r>
            <a:r>
              <a:rPr dirty="0">
                <a:solidFill>
                  <a:srgbClr val="4070A0"/>
                </a:solidFill>
                <a:latin typeface="Courier"/>
              </a:rPr>
              <a:t>"hello"</a:t>
            </a:r>
            <a:r>
              <a:rPr dirty="0">
                <a:latin typeface="Courier"/>
              </a:rPr>
              <a:t>)</a:t>
            </a:r>
            <a:r>
              <a:rPr dirty="0">
                <a:solidFill>
                  <a:srgbClr val="666666"/>
                </a:solidFill>
                <a:latin typeface="Courier"/>
              </a:rPr>
              <a:t>;</a:t>
            </a:r>
            <a:br>
              <a:rPr dirty="0"/>
            </a:br>
            <a:r>
              <a:rPr dirty="0">
                <a:latin typeface="Courier"/>
              </a:rPr>
              <a:t>    </a:t>
            </a:r>
            <a:r>
              <a:rPr dirty="0">
                <a:solidFill>
                  <a:srgbClr val="666666"/>
                </a:solidFill>
                <a:latin typeface="Courier"/>
              </a:rPr>
              <a:t>&amp;</a:t>
            </a:r>
            <a:r>
              <a:rPr dirty="0">
                <a:latin typeface="Courier"/>
              </a:rPr>
              <a:t>s   </a:t>
            </a:r>
            <a:r>
              <a:rPr i="1" dirty="0">
                <a:solidFill>
                  <a:srgbClr val="60A0B0"/>
                </a:solidFill>
                <a:latin typeface="Courier"/>
              </a:rPr>
              <a:t>// ERROR: s is dropped here,</a:t>
            </a:r>
            <a:br>
              <a:rPr dirty="0"/>
            </a:br>
            <a:r>
              <a:rPr dirty="0">
                <a:solidFill>
                  <a:srgbClr val="666666"/>
                </a:solidFill>
                <a:latin typeface="Courier"/>
              </a:rPr>
              <a:t>}</a:t>
            </a:r>
            <a:r>
              <a:rPr dirty="0">
                <a:latin typeface="Courier"/>
              </a:rPr>
              <a:t>        </a:t>
            </a:r>
            <a:r>
              <a:rPr i="1" dirty="0">
                <a:solidFill>
                  <a:srgbClr val="60A0B0"/>
                </a:solidFill>
                <a:latin typeface="Courier"/>
              </a:rPr>
              <a:t>//   reference would dangle!</a:t>
            </a:r>
            <a:br>
              <a:rPr dirty="0"/>
            </a:br>
            <a:br>
              <a:rPr dirty="0"/>
            </a:br>
            <a:r>
              <a:rPr i="1" dirty="0">
                <a:solidFill>
                  <a:srgbClr val="60A0B0"/>
                </a:solidFill>
                <a:latin typeface="Courier"/>
              </a:rPr>
              <a:t>// The safe version — return the owned value:</a:t>
            </a:r>
            <a:br>
              <a:rPr dirty="0"/>
            </a:br>
            <a:r>
              <a:rPr b="1" dirty="0" err="1">
                <a:solidFill>
                  <a:srgbClr val="007020"/>
                </a:solidFill>
                <a:latin typeface="Courier"/>
              </a:rPr>
              <a:t>fn</a:t>
            </a:r>
            <a:r>
              <a:rPr dirty="0">
                <a:latin typeface="Courier"/>
              </a:rPr>
              <a:t> </a:t>
            </a:r>
            <a:r>
              <a:rPr dirty="0" err="1">
                <a:latin typeface="Courier"/>
              </a:rPr>
              <a:t>not_dangling</a:t>
            </a:r>
            <a:r>
              <a:rPr dirty="0">
                <a:latin typeface="Courier"/>
              </a:rPr>
              <a:t>() </a:t>
            </a:r>
            <a:r>
              <a:rPr dirty="0">
                <a:solidFill>
                  <a:srgbClr val="666666"/>
                </a:solidFill>
                <a:latin typeface="Courier"/>
              </a:rPr>
              <a:t>-&gt;</a:t>
            </a:r>
            <a:r>
              <a:rPr dirty="0">
                <a:latin typeface="Courier"/>
              </a:rPr>
              <a:t> </a:t>
            </a:r>
            <a:r>
              <a:rPr dirty="0">
                <a:solidFill>
                  <a:srgbClr val="902000"/>
                </a:solidFill>
                <a:latin typeface="Courier"/>
              </a:rPr>
              <a:t>String</a:t>
            </a:r>
            <a:r>
              <a:rPr dirty="0">
                <a:latin typeface="Courier"/>
              </a:rPr>
              <a:t> </a:t>
            </a:r>
            <a:r>
              <a:rPr dirty="0">
                <a:solidFill>
                  <a:srgbClr val="666666"/>
                </a:solidFill>
                <a:latin typeface="Courier"/>
              </a:rPr>
              <a:t>{</a:t>
            </a:r>
            <a:br>
              <a:rPr dirty="0"/>
            </a:br>
            <a:r>
              <a:rPr dirty="0">
                <a:latin typeface="Courier"/>
              </a:rPr>
              <a:t>    </a:t>
            </a:r>
            <a:r>
              <a:rPr b="1" dirty="0">
                <a:solidFill>
                  <a:srgbClr val="007020"/>
                </a:solidFill>
                <a:latin typeface="Courier"/>
              </a:rPr>
              <a:t>let</a:t>
            </a:r>
            <a:r>
              <a:rPr dirty="0">
                <a:latin typeface="Courier"/>
              </a:rPr>
              <a:t> s </a:t>
            </a:r>
            <a:r>
              <a:rPr dirty="0">
                <a:solidFill>
                  <a:srgbClr val="666666"/>
                </a:solidFill>
                <a:latin typeface="Courier"/>
              </a:rPr>
              <a:t>=</a:t>
            </a:r>
            <a:r>
              <a:rPr dirty="0">
                <a:latin typeface="Courier"/>
              </a:rPr>
              <a:t> </a:t>
            </a:r>
            <a:r>
              <a:rPr dirty="0">
                <a:solidFill>
                  <a:srgbClr val="902000"/>
                </a:solidFill>
                <a:latin typeface="Courier"/>
              </a:rPr>
              <a:t>String</a:t>
            </a:r>
            <a:r>
              <a:rPr dirty="0">
                <a:solidFill>
                  <a:srgbClr val="BC7A00"/>
                </a:solidFill>
                <a:latin typeface="Courier"/>
              </a:rPr>
              <a:t>::</a:t>
            </a:r>
            <a:r>
              <a:rPr dirty="0">
                <a:latin typeface="Courier"/>
              </a:rPr>
              <a:t>from(</a:t>
            </a:r>
            <a:r>
              <a:rPr dirty="0">
                <a:solidFill>
                  <a:srgbClr val="4070A0"/>
                </a:solidFill>
                <a:latin typeface="Courier"/>
              </a:rPr>
              <a:t>"hello"</a:t>
            </a:r>
            <a:r>
              <a:rPr dirty="0">
                <a:latin typeface="Courier"/>
              </a:rPr>
              <a:t>)</a:t>
            </a:r>
            <a:r>
              <a:rPr dirty="0">
                <a:solidFill>
                  <a:srgbClr val="666666"/>
                </a:solidFill>
                <a:latin typeface="Courier"/>
              </a:rPr>
              <a:t>;</a:t>
            </a:r>
            <a:br>
              <a:rPr dirty="0"/>
            </a:br>
            <a:r>
              <a:rPr dirty="0">
                <a:latin typeface="Courier"/>
              </a:rPr>
              <a:t>    s    </a:t>
            </a:r>
            <a:r>
              <a:rPr i="1" dirty="0">
                <a:solidFill>
                  <a:srgbClr val="60A0B0"/>
                </a:solidFill>
                <a:latin typeface="Courier"/>
              </a:rPr>
              <a:t>// ownership moves to caller</a:t>
            </a:r>
            <a:br>
              <a:rPr dirty="0"/>
            </a:br>
            <a:r>
              <a:rPr dirty="0">
                <a:solidFill>
                  <a:srgbClr val="666666"/>
                </a:solidFill>
                <a:latin typeface="Courier"/>
              </a:rPr>
              <a:t>}</a:t>
            </a:r>
          </a:p>
        </p:txBody>
      </p:sp>
    </p:spTree>
  </p:cSld>
  <p:clrMapOvr>
    <a:masterClrMapping/>
  </p:clrMapOvr>
  <p:transition spd="med">
    <p:pull/>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9164" y="625078"/>
            <a:ext cx="21705635" cy="3036094"/>
          </a:xfrm>
        </p:spPr>
        <p:txBody>
          <a:bodyPr>
            <a:normAutofit/>
          </a:bodyPr>
          <a:lstStyle/>
          <a:p>
            <a:r>
              <a:rPr dirty="0"/>
              <a:t>Spatial </a:t>
            </a:r>
            <a:r>
              <a:rPr lang="en-US" dirty="0"/>
              <a:t>s</a:t>
            </a:r>
            <a:r>
              <a:rPr dirty="0"/>
              <a:t>afety: Bounds </a:t>
            </a:r>
            <a:r>
              <a:rPr lang="en-US" dirty="0"/>
              <a:t>c</a:t>
            </a:r>
            <a:r>
              <a:rPr dirty="0"/>
              <a:t>hecking</a:t>
            </a:r>
          </a:p>
        </p:txBody>
      </p:sp>
      <p:sp>
        <p:nvSpPr>
          <p:cNvPr id="3" name="Content Placeholder 2"/>
          <p:cNvSpPr>
            <a:spLocks noGrp="1"/>
          </p:cNvSpPr>
          <p:nvPr>
            <p:ph idx="1"/>
          </p:nvPr>
        </p:nvSpPr>
        <p:spPr>
          <a:xfrm>
            <a:off x="2923309" y="3661172"/>
            <a:ext cx="18537382" cy="8840392"/>
          </a:xfrm>
        </p:spPr>
        <p:txBody>
          <a:bodyPr>
            <a:normAutofit fontScale="92500" lnSpcReduction="20000"/>
          </a:bodyPr>
          <a:lstStyle/>
          <a:p>
            <a:pPr indent="0">
              <a:buNone/>
            </a:pPr>
            <a:r>
              <a:rPr b="1" dirty="0" err="1">
                <a:solidFill>
                  <a:srgbClr val="007020"/>
                </a:solidFill>
                <a:latin typeface="Courier"/>
              </a:rPr>
              <a:t>fn</a:t>
            </a:r>
            <a:r>
              <a:rPr dirty="0">
                <a:latin typeface="Courier"/>
              </a:rPr>
              <a:t> main() </a:t>
            </a:r>
            <a:r>
              <a:rPr dirty="0">
                <a:solidFill>
                  <a:srgbClr val="666666"/>
                </a:solidFill>
                <a:latin typeface="Courier"/>
              </a:rPr>
              <a:t>{</a:t>
            </a:r>
            <a:br>
              <a:rPr dirty="0"/>
            </a:br>
            <a:r>
              <a:rPr dirty="0">
                <a:latin typeface="Courier"/>
              </a:rPr>
              <a:t>    </a:t>
            </a:r>
            <a:r>
              <a:rPr b="1" dirty="0">
                <a:solidFill>
                  <a:srgbClr val="007020"/>
                </a:solidFill>
                <a:latin typeface="Courier"/>
              </a:rPr>
              <a:t>let</a:t>
            </a:r>
            <a:r>
              <a:rPr dirty="0">
                <a:latin typeface="Courier"/>
              </a:rPr>
              <a:t> data </a:t>
            </a:r>
            <a:r>
              <a:rPr dirty="0">
                <a:solidFill>
                  <a:srgbClr val="666666"/>
                </a:solidFill>
                <a:latin typeface="Courier"/>
              </a:rPr>
              <a:t>=</a:t>
            </a:r>
            <a:r>
              <a:rPr dirty="0">
                <a:latin typeface="Courier"/>
              </a:rPr>
              <a:t> </a:t>
            </a:r>
            <a:r>
              <a:rPr dirty="0" err="1">
                <a:solidFill>
                  <a:srgbClr val="BC7A00"/>
                </a:solidFill>
                <a:latin typeface="Courier"/>
              </a:rPr>
              <a:t>vec</a:t>
            </a:r>
            <a:r>
              <a:rPr dirty="0">
                <a:solidFill>
                  <a:srgbClr val="BC7A00"/>
                </a:solidFill>
                <a:latin typeface="Courier"/>
              </a:rPr>
              <a:t>!</a:t>
            </a:r>
            <a:r>
              <a:rPr dirty="0">
                <a:latin typeface="Courier"/>
              </a:rPr>
              <a:t>[</a:t>
            </a:r>
            <a:r>
              <a:rPr dirty="0">
                <a:solidFill>
                  <a:srgbClr val="40A070"/>
                </a:solidFill>
                <a:latin typeface="Courier"/>
              </a:rPr>
              <a:t>10</a:t>
            </a:r>
            <a:r>
              <a:rPr dirty="0">
                <a:solidFill>
                  <a:srgbClr val="666666"/>
                </a:solidFill>
                <a:latin typeface="Courier"/>
              </a:rPr>
              <a:t>,</a:t>
            </a:r>
            <a:r>
              <a:rPr dirty="0">
                <a:latin typeface="Courier"/>
              </a:rPr>
              <a:t> </a:t>
            </a:r>
            <a:r>
              <a:rPr dirty="0">
                <a:solidFill>
                  <a:srgbClr val="40A070"/>
                </a:solidFill>
                <a:latin typeface="Courier"/>
              </a:rPr>
              <a:t>20</a:t>
            </a:r>
            <a:r>
              <a:rPr dirty="0">
                <a:solidFill>
                  <a:srgbClr val="666666"/>
                </a:solidFill>
                <a:latin typeface="Courier"/>
              </a:rPr>
              <a:t>,</a:t>
            </a:r>
            <a:r>
              <a:rPr dirty="0">
                <a:latin typeface="Courier"/>
              </a:rPr>
              <a:t> </a:t>
            </a:r>
            <a:r>
              <a:rPr dirty="0">
                <a:solidFill>
                  <a:srgbClr val="40A070"/>
                </a:solidFill>
                <a:latin typeface="Courier"/>
              </a:rPr>
              <a:t>30</a:t>
            </a:r>
            <a:r>
              <a:rPr dirty="0">
                <a:solidFill>
                  <a:srgbClr val="666666"/>
                </a:solidFill>
                <a:latin typeface="Courier"/>
              </a:rPr>
              <a:t>,</a:t>
            </a:r>
            <a:r>
              <a:rPr dirty="0">
                <a:latin typeface="Courier"/>
              </a:rPr>
              <a:t> </a:t>
            </a:r>
            <a:r>
              <a:rPr dirty="0">
                <a:solidFill>
                  <a:srgbClr val="40A070"/>
                </a:solidFill>
                <a:latin typeface="Courier"/>
              </a:rPr>
              <a:t>40</a:t>
            </a:r>
            <a:r>
              <a:rPr dirty="0">
                <a:solidFill>
                  <a:srgbClr val="666666"/>
                </a:solidFill>
                <a:latin typeface="Courier"/>
              </a:rPr>
              <a:t>,</a:t>
            </a:r>
            <a:r>
              <a:rPr dirty="0">
                <a:latin typeface="Courier"/>
              </a:rPr>
              <a:t> </a:t>
            </a:r>
            <a:r>
              <a:rPr dirty="0">
                <a:solidFill>
                  <a:srgbClr val="40A070"/>
                </a:solidFill>
                <a:latin typeface="Courier"/>
              </a:rPr>
              <a:t>50</a:t>
            </a:r>
            <a:r>
              <a:rPr dirty="0">
                <a:latin typeface="Courier"/>
              </a:rPr>
              <a:t>]</a:t>
            </a:r>
            <a:r>
              <a:rPr dirty="0">
                <a:solidFill>
                  <a:srgbClr val="666666"/>
                </a:solidFill>
                <a:latin typeface="Courier"/>
              </a:rPr>
              <a:t>;</a:t>
            </a:r>
            <a:br>
              <a:rPr dirty="0"/>
            </a:br>
            <a:br>
              <a:rPr dirty="0"/>
            </a:br>
            <a:r>
              <a:rPr dirty="0">
                <a:latin typeface="Courier"/>
              </a:rPr>
              <a:t>    </a:t>
            </a:r>
            <a:r>
              <a:rPr i="1" dirty="0">
                <a:solidFill>
                  <a:srgbClr val="60A0B0"/>
                </a:solidFill>
                <a:latin typeface="Courier"/>
              </a:rPr>
              <a:t>// Runtime panic — NOT undefined behavior:</a:t>
            </a:r>
            <a:br>
              <a:rPr dirty="0"/>
            </a:br>
            <a:r>
              <a:rPr dirty="0">
                <a:latin typeface="Courier"/>
              </a:rPr>
              <a:t>    </a:t>
            </a:r>
            <a:r>
              <a:rPr i="1" dirty="0">
                <a:solidFill>
                  <a:srgbClr val="60A0B0"/>
                </a:solidFill>
                <a:latin typeface="Courier"/>
              </a:rPr>
              <a:t>// </a:t>
            </a:r>
            <a:r>
              <a:rPr i="1" dirty="0" err="1">
                <a:solidFill>
                  <a:srgbClr val="60A0B0"/>
                </a:solidFill>
                <a:latin typeface="Courier"/>
              </a:rPr>
              <a:t>println</a:t>
            </a:r>
            <a:r>
              <a:rPr i="1" dirty="0">
                <a:solidFill>
                  <a:srgbClr val="60A0B0"/>
                </a:solidFill>
                <a:latin typeface="Courier"/>
              </a:rPr>
              <a:t>!("{}", data[10]);</a:t>
            </a:r>
            <a:br>
              <a:rPr dirty="0"/>
            </a:br>
            <a:r>
              <a:rPr dirty="0">
                <a:latin typeface="Courier"/>
              </a:rPr>
              <a:t>    </a:t>
            </a:r>
            <a:r>
              <a:rPr i="1" dirty="0">
                <a:solidFill>
                  <a:srgbClr val="60A0B0"/>
                </a:solidFill>
                <a:latin typeface="Courier"/>
              </a:rPr>
              <a:t>//   panicked at 'index out of bounds:</a:t>
            </a:r>
            <a:br>
              <a:rPr dirty="0"/>
            </a:br>
            <a:r>
              <a:rPr dirty="0">
                <a:latin typeface="Courier"/>
              </a:rPr>
              <a:t>    </a:t>
            </a:r>
            <a:r>
              <a:rPr i="1" dirty="0">
                <a:solidFill>
                  <a:srgbClr val="60A0B0"/>
                </a:solidFill>
                <a:latin typeface="Courier"/>
              </a:rPr>
              <a:t>//   the </a:t>
            </a:r>
            <a:r>
              <a:rPr i="1" dirty="0" err="1">
                <a:solidFill>
                  <a:srgbClr val="60A0B0"/>
                </a:solidFill>
                <a:latin typeface="Courier"/>
              </a:rPr>
              <a:t>len</a:t>
            </a:r>
            <a:r>
              <a:rPr i="1" dirty="0">
                <a:solidFill>
                  <a:srgbClr val="60A0B0"/>
                </a:solidFill>
                <a:latin typeface="Courier"/>
              </a:rPr>
              <a:t> is 5 but the index is 10'</a:t>
            </a:r>
            <a:br>
              <a:rPr dirty="0"/>
            </a:br>
            <a:br>
              <a:rPr dirty="0"/>
            </a:br>
            <a:r>
              <a:rPr dirty="0">
                <a:latin typeface="Courier"/>
              </a:rPr>
              <a:t>    </a:t>
            </a:r>
            <a:r>
              <a:rPr i="1" dirty="0">
                <a:solidFill>
                  <a:srgbClr val="60A0B0"/>
                </a:solidFill>
                <a:latin typeface="Courier"/>
              </a:rPr>
              <a:t>// Safe alternative with .get():</a:t>
            </a:r>
            <a:br>
              <a:rPr dirty="0"/>
            </a:br>
            <a:r>
              <a:rPr dirty="0">
                <a:latin typeface="Courier"/>
              </a:rPr>
              <a:t>    </a:t>
            </a:r>
            <a:r>
              <a:rPr b="1" dirty="0">
                <a:solidFill>
                  <a:srgbClr val="007020"/>
                </a:solidFill>
                <a:latin typeface="Courier"/>
              </a:rPr>
              <a:t>match</a:t>
            </a:r>
            <a:r>
              <a:rPr dirty="0">
                <a:latin typeface="Courier"/>
              </a:rPr>
              <a:t> </a:t>
            </a:r>
            <a:r>
              <a:rPr dirty="0" err="1">
                <a:latin typeface="Courier"/>
              </a:rPr>
              <a:t>data</a:t>
            </a:r>
            <a:r>
              <a:rPr dirty="0" err="1">
                <a:solidFill>
                  <a:srgbClr val="666666"/>
                </a:solidFill>
                <a:latin typeface="Courier"/>
              </a:rPr>
              <a:t>.</a:t>
            </a:r>
            <a:r>
              <a:rPr dirty="0" err="1">
                <a:latin typeface="Courier"/>
              </a:rPr>
              <a:t>get</a:t>
            </a:r>
            <a:r>
              <a:rPr dirty="0">
                <a:latin typeface="Courier"/>
              </a:rPr>
              <a:t>(</a:t>
            </a:r>
            <a:r>
              <a:rPr dirty="0">
                <a:solidFill>
                  <a:srgbClr val="40A070"/>
                </a:solidFill>
                <a:latin typeface="Courier"/>
              </a:rPr>
              <a:t>10</a:t>
            </a:r>
            <a:r>
              <a:rPr dirty="0">
                <a:latin typeface="Courier"/>
              </a:rPr>
              <a:t>) </a:t>
            </a:r>
            <a:r>
              <a:rPr dirty="0">
                <a:solidFill>
                  <a:srgbClr val="666666"/>
                </a:solidFill>
                <a:latin typeface="Courier"/>
              </a:rPr>
              <a:t>{</a:t>
            </a:r>
            <a:br>
              <a:rPr dirty="0"/>
            </a:br>
            <a:r>
              <a:rPr dirty="0">
                <a:latin typeface="Courier"/>
              </a:rPr>
              <a:t>        </a:t>
            </a:r>
            <a:r>
              <a:rPr dirty="0">
                <a:solidFill>
                  <a:srgbClr val="880000"/>
                </a:solidFill>
                <a:latin typeface="Courier"/>
              </a:rPr>
              <a:t>Some</a:t>
            </a:r>
            <a:r>
              <a:rPr dirty="0">
                <a:latin typeface="Courier"/>
              </a:rPr>
              <a:t>(</a:t>
            </a:r>
            <a:r>
              <a:rPr dirty="0" err="1">
                <a:latin typeface="Courier"/>
              </a:rPr>
              <a:t>val</a:t>
            </a:r>
            <a:r>
              <a:rPr dirty="0">
                <a:latin typeface="Courier"/>
              </a:rPr>
              <a:t>) </a:t>
            </a:r>
            <a:r>
              <a:rPr dirty="0">
                <a:solidFill>
                  <a:srgbClr val="666666"/>
                </a:solidFill>
                <a:latin typeface="Courier"/>
              </a:rPr>
              <a:t>=&gt;</a:t>
            </a:r>
            <a:r>
              <a:rPr dirty="0">
                <a:latin typeface="Courier"/>
              </a:rPr>
              <a:t> </a:t>
            </a:r>
            <a:r>
              <a:rPr dirty="0" err="1">
                <a:solidFill>
                  <a:srgbClr val="BC7A00"/>
                </a:solidFill>
                <a:latin typeface="Courier"/>
              </a:rPr>
              <a:t>println</a:t>
            </a:r>
            <a:r>
              <a:rPr dirty="0">
                <a:solidFill>
                  <a:srgbClr val="BC7A00"/>
                </a:solidFill>
                <a:latin typeface="Courier"/>
              </a:rPr>
              <a:t>!</a:t>
            </a:r>
            <a:r>
              <a:rPr dirty="0">
                <a:latin typeface="Courier"/>
              </a:rPr>
              <a:t>(</a:t>
            </a:r>
            <a:r>
              <a:rPr dirty="0">
                <a:solidFill>
                  <a:srgbClr val="4070A0"/>
                </a:solidFill>
                <a:latin typeface="Courier"/>
              </a:rPr>
              <a:t>"{}"</a:t>
            </a:r>
            <a:r>
              <a:rPr dirty="0">
                <a:solidFill>
                  <a:srgbClr val="666666"/>
                </a:solidFill>
                <a:latin typeface="Courier"/>
              </a:rPr>
              <a:t>,</a:t>
            </a:r>
            <a:r>
              <a:rPr dirty="0">
                <a:latin typeface="Courier"/>
              </a:rPr>
              <a:t> </a:t>
            </a:r>
            <a:r>
              <a:rPr dirty="0" err="1">
                <a:latin typeface="Courier"/>
              </a:rPr>
              <a:t>val</a:t>
            </a:r>
            <a:r>
              <a:rPr dirty="0">
                <a:latin typeface="Courier"/>
              </a:rPr>
              <a:t>)</a:t>
            </a:r>
            <a:r>
              <a:rPr dirty="0">
                <a:solidFill>
                  <a:srgbClr val="666666"/>
                </a:solidFill>
                <a:latin typeface="Courier"/>
              </a:rPr>
              <a:t>,</a:t>
            </a:r>
            <a:br>
              <a:rPr dirty="0"/>
            </a:br>
            <a:r>
              <a:rPr dirty="0">
                <a:latin typeface="Courier"/>
              </a:rPr>
              <a:t>        </a:t>
            </a:r>
            <a:r>
              <a:rPr dirty="0">
                <a:solidFill>
                  <a:srgbClr val="880000"/>
                </a:solidFill>
                <a:latin typeface="Courier"/>
              </a:rPr>
              <a:t>None</a:t>
            </a:r>
            <a:r>
              <a:rPr dirty="0">
                <a:latin typeface="Courier"/>
              </a:rPr>
              <a:t>      </a:t>
            </a:r>
            <a:r>
              <a:rPr dirty="0">
                <a:solidFill>
                  <a:srgbClr val="666666"/>
                </a:solidFill>
                <a:latin typeface="Courier"/>
              </a:rPr>
              <a:t>=&gt;</a:t>
            </a:r>
            <a:r>
              <a:rPr dirty="0">
                <a:latin typeface="Courier"/>
              </a:rPr>
              <a:t> </a:t>
            </a:r>
            <a:r>
              <a:rPr dirty="0" err="1">
                <a:solidFill>
                  <a:srgbClr val="BC7A00"/>
                </a:solidFill>
                <a:latin typeface="Courier"/>
              </a:rPr>
              <a:t>println</a:t>
            </a:r>
            <a:r>
              <a:rPr dirty="0">
                <a:solidFill>
                  <a:srgbClr val="BC7A00"/>
                </a:solidFill>
                <a:latin typeface="Courier"/>
              </a:rPr>
              <a:t>!</a:t>
            </a:r>
            <a:r>
              <a:rPr dirty="0">
                <a:latin typeface="Courier"/>
              </a:rPr>
              <a:t>(</a:t>
            </a:r>
            <a:r>
              <a:rPr dirty="0">
                <a:solidFill>
                  <a:srgbClr val="4070A0"/>
                </a:solidFill>
                <a:latin typeface="Courier"/>
              </a:rPr>
              <a:t>"Out of bounds!"</a:t>
            </a:r>
            <a:r>
              <a:rPr dirty="0">
                <a:latin typeface="Courier"/>
              </a:rPr>
              <a:t>)</a:t>
            </a:r>
            <a:r>
              <a:rPr dirty="0">
                <a:solidFill>
                  <a:srgbClr val="666666"/>
                </a:solidFill>
                <a:latin typeface="Courier"/>
              </a:rPr>
              <a:t>,</a:t>
            </a:r>
            <a:br>
              <a:rPr dirty="0"/>
            </a:br>
            <a:r>
              <a:rPr dirty="0">
                <a:latin typeface="Courier"/>
              </a:rPr>
              <a:t>    </a:t>
            </a:r>
            <a:r>
              <a:rPr dirty="0">
                <a:solidFill>
                  <a:srgbClr val="666666"/>
                </a:solidFill>
                <a:latin typeface="Courier"/>
              </a:rPr>
              <a:t>}</a:t>
            </a:r>
            <a:br>
              <a:rPr dirty="0"/>
            </a:br>
            <a:r>
              <a:rPr dirty="0">
                <a:solidFill>
                  <a:srgbClr val="666666"/>
                </a:solidFill>
                <a:latin typeface="Courier"/>
              </a:rPr>
              <a:t>}</a:t>
            </a:r>
          </a:p>
        </p:txBody>
      </p:sp>
    </p:spTree>
  </p:cSld>
  <p:clrMapOvr>
    <a:masterClrMapping/>
  </p:clrMapOvr>
  <p:transition spd="med">
    <p:pull/>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455" y="625078"/>
            <a:ext cx="21613090" cy="3036094"/>
          </a:xfrm>
        </p:spPr>
        <p:txBody>
          <a:bodyPr>
            <a:normAutofit/>
          </a:bodyPr>
          <a:lstStyle/>
          <a:p>
            <a:r>
              <a:rPr dirty="0"/>
              <a:t>The </a:t>
            </a:r>
            <a:r>
              <a:rPr dirty="0">
                <a:latin typeface="Courier"/>
              </a:rPr>
              <a:t>unsafe</a:t>
            </a:r>
            <a:r>
              <a:rPr dirty="0"/>
              <a:t> </a:t>
            </a:r>
            <a:r>
              <a:rPr lang="en-US" dirty="0"/>
              <a:t>e</a:t>
            </a:r>
            <a:r>
              <a:rPr dirty="0"/>
              <a:t>scape </a:t>
            </a:r>
            <a:r>
              <a:rPr lang="en-US" dirty="0"/>
              <a:t>h</a:t>
            </a:r>
            <a:r>
              <a:rPr dirty="0"/>
              <a:t>atch</a:t>
            </a:r>
          </a:p>
        </p:txBody>
      </p:sp>
      <p:sp>
        <p:nvSpPr>
          <p:cNvPr id="7" name="Content Placeholder 6">
            <a:extLst>
              <a:ext uri="{FF2B5EF4-FFF2-40B4-BE49-F238E27FC236}">
                <a16:creationId xmlns:a16="http://schemas.microsoft.com/office/drawing/2014/main" id="{C6695D39-CDA6-8E52-01D3-28BD5EEE16BC}"/>
              </a:ext>
            </a:extLst>
          </p:cNvPr>
          <p:cNvSpPr>
            <a:spLocks noGrp="1"/>
          </p:cNvSpPr>
          <p:nvPr>
            <p:ph idx="1"/>
          </p:nvPr>
        </p:nvSpPr>
        <p:spPr/>
        <p:txBody>
          <a:bodyPr/>
          <a:lstStyle/>
          <a:p>
            <a:pPr marL="0" indent="0">
              <a:spcBef>
                <a:spcPts val="1200"/>
              </a:spcBef>
              <a:buNone/>
            </a:pPr>
            <a:r>
              <a:rPr lang="en-US" dirty="0">
                <a:latin typeface="Courier"/>
              </a:rPr>
              <a:t>unsafe</a:t>
            </a:r>
            <a:r>
              <a:rPr lang="en-US" dirty="0"/>
              <a:t> allows:</a:t>
            </a:r>
          </a:p>
          <a:p>
            <a:pPr marL="685800" lvl="0" indent="-685800">
              <a:spcBef>
                <a:spcPts val="1200"/>
              </a:spcBef>
              <a:buFont typeface="Arial" panose="020B0604020202020204" pitchFamily="34" charset="0"/>
              <a:buChar char="•"/>
            </a:pPr>
            <a:r>
              <a:rPr lang="en-US" dirty="0"/>
              <a:t>Dereferencing raw pointers</a:t>
            </a:r>
          </a:p>
          <a:p>
            <a:pPr marL="685800" lvl="0" indent="-685800">
              <a:spcBef>
                <a:spcPts val="1200"/>
              </a:spcBef>
              <a:buFont typeface="Arial" panose="020B0604020202020204" pitchFamily="34" charset="0"/>
              <a:buChar char="•"/>
            </a:pPr>
            <a:r>
              <a:rPr lang="en-US" dirty="0"/>
              <a:t>Calling unsafe functions (e.g., FFI)</a:t>
            </a:r>
          </a:p>
          <a:p>
            <a:pPr marL="685800" lvl="0" indent="-685800">
              <a:spcBef>
                <a:spcPts val="1200"/>
              </a:spcBef>
              <a:buFont typeface="Arial" panose="020B0604020202020204" pitchFamily="34" charset="0"/>
              <a:buChar char="•"/>
            </a:pPr>
            <a:r>
              <a:rPr lang="en-US" dirty="0"/>
              <a:t>Accessing mutable </a:t>
            </a:r>
            <a:r>
              <a:rPr lang="en-US" dirty="0" err="1"/>
              <a:t>globals</a:t>
            </a:r>
            <a:endParaRPr lang="en-US" dirty="0"/>
          </a:p>
          <a:p>
            <a:pPr marL="685800" lvl="0" indent="-685800">
              <a:spcBef>
                <a:spcPts val="1200"/>
              </a:spcBef>
              <a:buFont typeface="Arial" panose="020B0604020202020204" pitchFamily="34" charset="0"/>
              <a:buChar char="•"/>
            </a:pPr>
            <a:r>
              <a:rPr lang="en-US" dirty="0"/>
              <a:t>Implementing unsafe traits</a:t>
            </a:r>
          </a:p>
          <a:p>
            <a:pPr marL="0" indent="0">
              <a:spcBef>
                <a:spcPts val="1200"/>
              </a:spcBef>
              <a:buNone/>
            </a:pPr>
            <a:br>
              <a:rPr lang="en-US" dirty="0">
                <a:latin typeface="Courier"/>
              </a:rPr>
            </a:br>
            <a:r>
              <a:rPr lang="en-US" dirty="0">
                <a:latin typeface="Courier"/>
              </a:rPr>
              <a:t>unsafe</a:t>
            </a:r>
            <a:r>
              <a:rPr lang="en-US" dirty="0"/>
              <a:t> does </a:t>
            </a:r>
            <a:r>
              <a:rPr lang="en-US" b="1" dirty="0"/>
              <a:t>not</a:t>
            </a:r>
            <a:r>
              <a:rPr lang="en-US" dirty="0"/>
              <a:t> disable the borrow checker for surrounding safe code</a:t>
            </a:r>
          </a:p>
        </p:txBody>
      </p:sp>
    </p:spTree>
  </p:cSld>
  <p:clrMapOvr>
    <a:masterClrMapping/>
  </p:clrMapOvr>
  <p:transition spd="slow">
    <p:cove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7D637B-C66E-74A3-1C5E-2D8D808AC7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EB2AD8-F3FD-1CB8-6BF0-06DB817E7F00}"/>
              </a:ext>
            </a:extLst>
          </p:cNvPr>
          <p:cNvSpPr>
            <a:spLocks noGrp="1"/>
          </p:cNvSpPr>
          <p:nvPr>
            <p:ph type="title"/>
          </p:nvPr>
        </p:nvSpPr>
        <p:spPr>
          <a:xfrm>
            <a:off x="1385455" y="625078"/>
            <a:ext cx="21613090" cy="3036094"/>
          </a:xfrm>
        </p:spPr>
        <p:txBody>
          <a:bodyPr>
            <a:normAutofit/>
          </a:bodyPr>
          <a:lstStyle/>
          <a:p>
            <a:r>
              <a:rPr dirty="0"/>
              <a:t>The </a:t>
            </a:r>
            <a:r>
              <a:rPr dirty="0">
                <a:latin typeface="Courier"/>
              </a:rPr>
              <a:t>unsafe</a:t>
            </a:r>
            <a:r>
              <a:rPr dirty="0"/>
              <a:t> </a:t>
            </a:r>
            <a:r>
              <a:rPr lang="en-US" dirty="0"/>
              <a:t>e</a:t>
            </a:r>
            <a:r>
              <a:rPr dirty="0"/>
              <a:t>scape </a:t>
            </a:r>
            <a:r>
              <a:rPr lang="en-US" dirty="0"/>
              <a:t>h</a:t>
            </a:r>
            <a:r>
              <a:rPr dirty="0"/>
              <a:t>atch</a:t>
            </a:r>
          </a:p>
        </p:txBody>
      </p:sp>
      <p:sp>
        <p:nvSpPr>
          <p:cNvPr id="3" name="Content Placeholder 2">
            <a:extLst>
              <a:ext uri="{FF2B5EF4-FFF2-40B4-BE49-F238E27FC236}">
                <a16:creationId xmlns:a16="http://schemas.microsoft.com/office/drawing/2014/main" id="{6F30CA6B-C8FB-795C-D86F-20F486D417AC}"/>
              </a:ext>
            </a:extLst>
          </p:cNvPr>
          <p:cNvSpPr>
            <a:spLocks noGrp="1"/>
          </p:cNvSpPr>
          <p:nvPr>
            <p:ph idx="1"/>
          </p:nvPr>
        </p:nvSpPr>
        <p:spPr>
          <a:xfrm>
            <a:off x="2549236" y="3661170"/>
            <a:ext cx="20449309" cy="8115193"/>
          </a:xfrm>
        </p:spPr>
        <p:txBody>
          <a:bodyPr>
            <a:normAutofit/>
          </a:bodyPr>
          <a:lstStyle/>
          <a:p>
            <a:pPr indent="0">
              <a:buNone/>
            </a:pPr>
            <a:r>
              <a:rPr lang="en-US" b="1" dirty="0">
                <a:solidFill>
                  <a:srgbClr val="007020"/>
                </a:solidFill>
                <a:latin typeface="Courier"/>
              </a:rPr>
              <a:t>let</a:t>
            </a:r>
            <a:r>
              <a:rPr lang="en-US" dirty="0">
                <a:solidFill>
                  <a:srgbClr val="60A0B0"/>
                </a:solidFill>
                <a:latin typeface="Courier"/>
              </a:rPr>
              <a:t> </a:t>
            </a:r>
            <a:r>
              <a:rPr lang="en-US" b="1" dirty="0">
                <a:solidFill>
                  <a:srgbClr val="007020"/>
                </a:solidFill>
                <a:latin typeface="Courier"/>
              </a:rPr>
              <a:t>mut</a:t>
            </a:r>
            <a:r>
              <a:rPr lang="en-US" dirty="0">
                <a:solidFill>
                  <a:srgbClr val="60A0B0"/>
                </a:solidFill>
                <a:latin typeface="Courier"/>
              </a:rPr>
              <a:t> </a:t>
            </a:r>
            <a:r>
              <a:rPr lang="en-US" dirty="0">
                <a:latin typeface="Courier"/>
              </a:rPr>
              <a:t>data</a:t>
            </a:r>
            <a:r>
              <a:rPr lang="en-US" dirty="0">
                <a:solidFill>
                  <a:srgbClr val="60A0B0"/>
                </a:solidFill>
                <a:latin typeface="Courier"/>
              </a:rPr>
              <a:t> = </a:t>
            </a:r>
            <a:r>
              <a:rPr lang="en-US" dirty="0" err="1">
                <a:solidFill>
                  <a:srgbClr val="BC7A00"/>
                </a:solidFill>
                <a:latin typeface="Courier"/>
              </a:rPr>
              <a:t>vec</a:t>
            </a:r>
            <a:r>
              <a:rPr lang="en-US" dirty="0">
                <a:solidFill>
                  <a:srgbClr val="BC7A00"/>
                </a:solidFill>
                <a:latin typeface="Courier"/>
              </a:rPr>
              <a:t>!</a:t>
            </a:r>
            <a:r>
              <a:rPr lang="en-US" dirty="0">
                <a:solidFill>
                  <a:schemeClr val="tx1"/>
                </a:solidFill>
                <a:latin typeface="Courier"/>
              </a:rPr>
              <a:t>[</a:t>
            </a:r>
            <a:r>
              <a:rPr lang="en-US" dirty="0">
                <a:solidFill>
                  <a:srgbClr val="40A070"/>
                </a:solidFill>
                <a:latin typeface="Courier"/>
              </a:rPr>
              <a:t>1</a:t>
            </a:r>
            <a:r>
              <a:rPr lang="en-US" dirty="0">
                <a:solidFill>
                  <a:schemeClr val="tx1"/>
                </a:solidFill>
                <a:latin typeface="Courier"/>
              </a:rPr>
              <a:t>,</a:t>
            </a:r>
            <a:r>
              <a:rPr lang="en-US" dirty="0">
                <a:latin typeface="Courier"/>
              </a:rPr>
              <a:t> </a:t>
            </a:r>
            <a:r>
              <a:rPr lang="en-US" dirty="0">
                <a:solidFill>
                  <a:srgbClr val="40A070"/>
                </a:solidFill>
                <a:latin typeface="Courier"/>
              </a:rPr>
              <a:t>2</a:t>
            </a:r>
            <a:r>
              <a:rPr lang="en-US" dirty="0">
                <a:solidFill>
                  <a:schemeClr val="tx1"/>
                </a:solidFill>
                <a:latin typeface="Courier"/>
              </a:rPr>
              <a:t>,</a:t>
            </a:r>
            <a:r>
              <a:rPr lang="en-US" dirty="0">
                <a:latin typeface="Courier"/>
              </a:rPr>
              <a:t> </a:t>
            </a:r>
            <a:r>
              <a:rPr lang="en-US" dirty="0">
                <a:solidFill>
                  <a:srgbClr val="40A070"/>
                </a:solidFill>
                <a:latin typeface="Courier"/>
              </a:rPr>
              <a:t>3</a:t>
            </a:r>
            <a:r>
              <a:rPr lang="en-US" dirty="0">
                <a:solidFill>
                  <a:schemeClr val="tx1"/>
                </a:solidFill>
                <a:latin typeface="Courier"/>
              </a:rPr>
              <a:t>,</a:t>
            </a:r>
            <a:r>
              <a:rPr lang="en-US" dirty="0">
                <a:latin typeface="Courier"/>
              </a:rPr>
              <a:t> </a:t>
            </a:r>
            <a:r>
              <a:rPr lang="en-US" dirty="0">
                <a:solidFill>
                  <a:srgbClr val="40A070"/>
                </a:solidFill>
                <a:latin typeface="Courier"/>
              </a:rPr>
              <a:t>4</a:t>
            </a:r>
            <a:r>
              <a:rPr lang="en-US" dirty="0">
                <a:solidFill>
                  <a:schemeClr val="tx1"/>
                </a:solidFill>
                <a:latin typeface="Courier"/>
              </a:rPr>
              <a:t>,</a:t>
            </a:r>
            <a:r>
              <a:rPr lang="en-US" dirty="0">
                <a:latin typeface="Courier"/>
              </a:rPr>
              <a:t> </a:t>
            </a:r>
            <a:r>
              <a:rPr lang="en-US" dirty="0">
                <a:solidFill>
                  <a:srgbClr val="40A070"/>
                </a:solidFill>
                <a:latin typeface="Courier"/>
              </a:rPr>
              <a:t>5</a:t>
            </a:r>
            <a:r>
              <a:rPr lang="en-US" dirty="0">
                <a:solidFill>
                  <a:schemeClr val="tx1"/>
                </a:solidFill>
                <a:latin typeface="Courier"/>
              </a:rPr>
              <a:t>];</a:t>
            </a:r>
            <a:br>
              <a:rPr lang="en-US" i="1" dirty="0">
                <a:solidFill>
                  <a:srgbClr val="60A0B0"/>
                </a:solidFill>
                <a:latin typeface="Courier"/>
              </a:rPr>
            </a:br>
            <a:r>
              <a:rPr i="1" dirty="0">
                <a:solidFill>
                  <a:srgbClr val="60A0B0"/>
                </a:solidFill>
                <a:latin typeface="Courier"/>
              </a:rPr>
              <a:t>// </a:t>
            </a:r>
            <a:r>
              <a:rPr i="1" dirty="0" err="1">
                <a:solidFill>
                  <a:srgbClr val="60A0B0"/>
                </a:solidFill>
                <a:latin typeface="Courier"/>
              </a:rPr>
              <a:t>split_at_mut</a:t>
            </a:r>
            <a:r>
              <a:rPr i="1" dirty="0">
                <a:solidFill>
                  <a:srgbClr val="60A0B0"/>
                </a:solidFill>
                <a:latin typeface="Courier"/>
              </a:rPr>
              <a:t> needs unsafe internally because</a:t>
            </a:r>
            <a:br>
              <a:rPr dirty="0"/>
            </a:br>
            <a:r>
              <a:rPr i="1" dirty="0">
                <a:solidFill>
                  <a:srgbClr val="60A0B0"/>
                </a:solidFill>
                <a:latin typeface="Courier"/>
              </a:rPr>
              <a:t>// the borrow checker can't verify non-overlapping</a:t>
            </a:r>
            <a:br>
              <a:rPr dirty="0"/>
            </a:br>
            <a:r>
              <a:rPr i="1" dirty="0">
                <a:solidFill>
                  <a:srgbClr val="60A0B0"/>
                </a:solidFill>
                <a:latin typeface="Courier"/>
              </a:rPr>
              <a:t>// mutable slices — but it presents a safe API:</a:t>
            </a:r>
            <a:br>
              <a:rPr dirty="0"/>
            </a:br>
            <a:r>
              <a:rPr b="1" dirty="0">
                <a:solidFill>
                  <a:srgbClr val="007020"/>
                </a:solidFill>
                <a:latin typeface="Courier"/>
              </a:rPr>
              <a:t>let</a:t>
            </a:r>
            <a:r>
              <a:rPr dirty="0">
                <a:latin typeface="Courier"/>
              </a:rPr>
              <a:t> (left</a:t>
            </a:r>
            <a:r>
              <a:rPr dirty="0">
                <a:solidFill>
                  <a:srgbClr val="666666"/>
                </a:solidFill>
                <a:latin typeface="Courier"/>
              </a:rPr>
              <a:t>,</a:t>
            </a:r>
            <a:r>
              <a:rPr dirty="0">
                <a:latin typeface="Courier"/>
              </a:rPr>
              <a:t> right) </a:t>
            </a:r>
            <a:r>
              <a:rPr dirty="0">
                <a:solidFill>
                  <a:srgbClr val="666666"/>
                </a:solidFill>
                <a:latin typeface="Courier"/>
              </a:rPr>
              <a:t>=</a:t>
            </a:r>
            <a:r>
              <a:rPr dirty="0">
                <a:latin typeface="Courier"/>
              </a:rPr>
              <a:t> </a:t>
            </a:r>
            <a:r>
              <a:rPr dirty="0" err="1">
                <a:latin typeface="Courier"/>
              </a:rPr>
              <a:t>data</a:t>
            </a:r>
            <a:r>
              <a:rPr dirty="0" err="1">
                <a:solidFill>
                  <a:srgbClr val="666666"/>
                </a:solidFill>
                <a:latin typeface="Courier"/>
              </a:rPr>
              <a:t>.</a:t>
            </a:r>
            <a:r>
              <a:rPr dirty="0" err="1">
                <a:latin typeface="Courier"/>
              </a:rPr>
              <a:t>split_at_mut</a:t>
            </a:r>
            <a:r>
              <a:rPr dirty="0">
                <a:latin typeface="Courier"/>
              </a:rPr>
              <a:t>(</a:t>
            </a:r>
            <a:r>
              <a:rPr dirty="0">
                <a:solidFill>
                  <a:srgbClr val="40A070"/>
                </a:solidFill>
                <a:latin typeface="Courier"/>
              </a:rPr>
              <a:t>3</a:t>
            </a:r>
            <a:r>
              <a:rPr dirty="0">
                <a:latin typeface="Courier"/>
              </a:rPr>
              <a:t>)</a:t>
            </a:r>
            <a:r>
              <a:rPr dirty="0">
                <a:solidFill>
                  <a:srgbClr val="666666"/>
                </a:solidFill>
                <a:latin typeface="Courier"/>
              </a:rPr>
              <a:t>;</a:t>
            </a:r>
            <a:br>
              <a:rPr lang="en-US" dirty="0">
                <a:solidFill>
                  <a:srgbClr val="666666"/>
                </a:solidFill>
                <a:latin typeface="Courier"/>
              </a:rPr>
            </a:br>
            <a:r>
              <a:rPr lang="en-US" dirty="0">
                <a:latin typeface="Courier"/>
              </a:rPr>
              <a:t>left</a:t>
            </a:r>
            <a:r>
              <a:rPr lang="en-US" dirty="0">
                <a:solidFill>
                  <a:schemeClr val="tx1"/>
                </a:solidFill>
                <a:latin typeface="Courier"/>
              </a:rPr>
              <a:t>[</a:t>
            </a:r>
            <a:r>
              <a:rPr lang="en-US" dirty="0">
                <a:solidFill>
                  <a:srgbClr val="40A070"/>
                </a:solidFill>
                <a:latin typeface="Courier"/>
              </a:rPr>
              <a:t>0</a:t>
            </a:r>
            <a:r>
              <a:rPr lang="en-US" dirty="0">
                <a:solidFill>
                  <a:schemeClr val="tx1"/>
                </a:solidFill>
                <a:latin typeface="Courier"/>
              </a:rPr>
              <a:t>]</a:t>
            </a:r>
            <a:r>
              <a:rPr lang="en-US" dirty="0">
                <a:solidFill>
                  <a:srgbClr val="666666"/>
                </a:solidFill>
                <a:latin typeface="Courier"/>
              </a:rPr>
              <a:t> </a:t>
            </a:r>
            <a:r>
              <a:rPr lang="en-US" dirty="0">
                <a:solidFill>
                  <a:schemeClr val="tx1"/>
                </a:solidFill>
                <a:latin typeface="Courier"/>
              </a:rPr>
              <a:t>=</a:t>
            </a:r>
            <a:r>
              <a:rPr lang="en-US" dirty="0">
                <a:solidFill>
                  <a:srgbClr val="666666"/>
                </a:solidFill>
                <a:latin typeface="Courier"/>
              </a:rPr>
              <a:t> </a:t>
            </a:r>
            <a:r>
              <a:rPr lang="en-US" dirty="0">
                <a:solidFill>
                  <a:srgbClr val="40A070"/>
                </a:solidFill>
                <a:latin typeface="Courier"/>
              </a:rPr>
              <a:t>10</a:t>
            </a:r>
            <a:r>
              <a:rPr lang="en-US" dirty="0">
                <a:solidFill>
                  <a:srgbClr val="666666"/>
                </a:solidFill>
                <a:latin typeface="Courier"/>
              </a:rPr>
              <a:t>;</a:t>
            </a:r>
            <a:br>
              <a:rPr lang="en-US" dirty="0">
                <a:solidFill>
                  <a:srgbClr val="666666"/>
                </a:solidFill>
                <a:latin typeface="Courier"/>
              </a:rPr>
            </a:br>
            <a:r>
              <a:rPr lang="en-US" dirty="0">
                <a:latin typeface="Courier"/>
              </a:rPr>
              <a:t>right</a:t>
            </a:r>
            <a:r>
              <a:rPr lang="en-US" dirty="0">
                <a:solidFill>
                  <a:schemeClr val="tx1"/>
                </a:solidFill>
                <a:latin typeface="Courier"/>
              </a:rPr>
              <a:t>[</a:t>
            </a:r>
            <a:r>
              <a:rPr lang="en-US" dirty="0">
                <a:solidFill>
                  <a:srgbClr val="40A070"/>
                </a:solidFill>
                <a:latin typeface="Courier"/>
              </a:rPr>
              <a:t>0</a:t>
            </a:r>
            <a:r>
              <a:rPr lang="en-US" dirty="0">
                <a:solidFill>
                  <a:schemeClr val="tx1"/>
                </a:solidFill>
                <a:latin typeface="Courier"/>
              </a:rPr>
              <a:t>]</a:t>
            </a:r>
            <a:r>
              <a:rPr lang="en-US" dirty="0">
                <a:solidFill>
                  <a:srgbClr val="666666"/>
                </a:solidFill>
                <a:latin typeface="Courier"/>
              </a:rPr>
              <a:t> = </a:t>
            </a:r>
            <a:r>
              <a:rPr lang="en-US" dirty="0">
                <a:solidFill>
                  <a:srgbClr val="40A070"/>
                </a:solidFill>
                <a:latin typeface="Courier"/>
              </a:rPr>
              <a:t>40</a:t>
            </a:r>
            <a:r>
              <a:rPr lang="en-US" dirty="0">
                <a:solidFill>
                  <a:srgbClr val="666666"/>
                </a:solidFill>
                <a:latin typeface="Courier"/>
              </a:rPr>
              <a:t>;</a:t>
            </a:r>
            <a:br>
              <a:rPr lang="en-US" dirty="0">
                <a:solidFill>
                  <a:srgbClr val="666666"/>
                </a:solidFill>
                <a:latin typeface="Courier"/>
              </a:rPr>
            </a:br>
            <a:r>
              <a:rPr lang="en-US" dirty="0" err="1">
                <a:solidFill>
                  <a:srgbClr val="BC7A00"/>
                </a:solidFill>
                <a:latin typeface="Courier"/>
              </a:rPr>
              <a:t>println</a:t>
            </a:r>
            <a:r>
              <a:rPr lang="en-US" dirty="0">
                <a:solidFill>
                  <a:srgbClr val="BC7A00"/>
                </a:solidFill>
                <a:latin typeface="Courier"/>
              </a:rPr>
              <a:t>!</a:t>
            </a:r>
            <a:r>
              <a:rPr lang="en-US" dirty="0">
                <a:latin typeface="Courier"/>
              </a:rPr>
              <a:t>(</a:t>
            </a:r>
            <a:r>
              <a:rPr lang="en-US" dirty="0">
                <a:solidFill>
                  <a:srgbClr val="4070A0"/>
                </a:solidFill>
                <a:latin typeface="Courier"/>
              </a:rPr>
              <a:t>"After </a:t>
            </a:r>
            <a:r>
              <a:rPr lang="en-US" dirty="0" err="1">
                <a:solidFill>
                  <a:srgbClr val="4070A0"/>
                </a:solidFill>
                <a:latin typeface="Courier"/>
              </a:rPr>
              <a:t>split_at_mut</a:t>
            </a:r>
            <a:r>
              <a:rPr lang="en-US" dirty="0">
                <a:solidFill>
                  <a:srgbClr val="4070A0"/>
                </a:solidFill>
                <a:latin typeface="Courier"/>
              </a:rPr>
              <a:t>: {:?}"</a:t>
            </a:r>
            <a:r>
              <a:rPr lang="en-US" dirty="0">
                <a:solidFill>
                  <a:schemeClr val="tx1"/>
                </a:solidFill>
                <a:latin typeface="Courier"/>
              </a:rPr>
              <a:t>,</a:t>
            </a:r>
            <a:r>
              <a:rPr lang="en-US" dirty="0">
                <a:solidFill>
                  <a:srgbClr val="666666"/>
                </a:solidFill>
                <a:latin typeface="Courier"/>
              </a:rPr>
              <a:t> </a:t>
            </a:r>
            <a:r>
              <a:rPr lang="en-US" dirty="0">
                <a:latin typeface="Courier"/>
              </a:rPr>
              <a:t>data</a:t>
            </a:r>
            <a:r>
              <a:rPr lang="en-US" dirty="0">
                <a:solidFill>
                  <a:srgbClr val="666666"/>
                </a:solidFill>
                <a:latin typeface="Courier"/>
              </a:rPr>
              <a:t>);</a:t>
            </a:r>
            <a:br>
              <a:rPr lang="en-US" dirty="0">
                <a:solidFill>
                  <a:srgbClr val="666666"/>
                </a:solidFill>
                <a:latin typeface="Courier"/>
              </a:rPr>
            </a:br>
            <a:r>
              <a:rPr lang="en-US" i="1" dirty="0">
                <a:solidFill>
                  <a:srgbClr val="60A0B0"/>
                </a:solidFill>
                <a:latin typeface="Courier"/>
              </a:rPr>
              <a:t>// prints [10, 2, 3, 40, 5]</a:t>
            </a:r>
            <a:br>
              <a:rPr lang="en-US" dirty="0"/>
            </a:br>
            <a:endParaRPr dirty="0">
              <a:solidFill>
                <a:srgbClr val="666666"/>
              </a:solidFill>
              <a:latin typeface="Courier"/>
            </a:endParaRPr>
          </a:p>
        </p:txBody>
      </p:sp>
    </p:spTree>
    <p:extLst>
      <p:ext uri="{BB962C8B-B14F-4D97-AF65-F5344CB8AC3E}">
        <p14:creationId xmlns:p14="http://schemas.microsoft.com/office/powerpoint/2010/main" val="3538529687"/>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25078"/>
            <a:ext cx="21945600" cy="3036094"/>
          </a:xfrm>
        </p:spPr>
        <p:txBody>
          <a:bodyPr>
            <a:normAutofit fontScale="90000"/>
          </a:bodyPr>
          <a:lstStyle/>
          <a:p>
            <a:r>
              <a:rPr dirty="0"/>
              <a:t>Rust vs. </a:t>
            </a:r>
            <a:r>
              <a:rPr lang="en-US" dirty="0"/>
              <a:t>p</a:t>
            </a:r>
            <a:r>
              <a:rPr dirty="0"/>
              <a:t>rior </a:t>
            </a:r>
            <a:r>
              <a:rPr lang="en-US" dirty="0"/>
              <a:t>o</a:t>
            </a:r>
            <a:r>
              <a:rPr dirty="0"/>
              <a:t>bjections: Scorecard</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67365235"/>
              </p:ext>
            </p:extLst>
          </p:nvPr>
        </p:nvGraphicFramePr>
        <p:xfrm>
          <a:off x="1219200" y="4347249"/>
          <a:ext cx="21945600" cy="8094133"/>
        </p:xfrm>
        <a:graphic>
          <a:graphicData uri="http://schemas.openxmlformats.org/drawingml/2006/table">
            <a:tbl>
              <a:tblPr firstRow="1" bandRow="1">
                <a:tableStyleId>{5C22544A-7EE6-4342-B048-85BDC9FD1C3A}</a:tableStyleId>
              </a:tblPr>
              <a:tblGrid>
                <a:gridCol w="7315200">
                  <a:extLst>
                    <a:ext uri="{9D8B030D-6E8A-4147-A177-3AD203B41FA5}">
                      <a16:colId xmlns:a16="http://schemas.microsoft.com/office/drawing/2014/main" val="20000"/>
                    </a:ext>
                  </a:extLst>
                </a:gridCol>
                <a:gridCol w="7315200">
                  <a:extLst>
                    <a:ext uri="{9D8B030D-6E8A-4147-A177-3AD203B41FA5}">
                      <a16:colId xmlns:a16="http://schemas.microsoft.com/office/drawing/2014/main" val="20001"/>
                    </a:ext>
                  </a:extLst>
                </a:gridCol>
                <a:gridCol w="7315200">
                  <a:extLst>
                    <a:ext uri="{9D8B030D-6E8A-4147-A177-3AD203B41FA5}">
                      <a16:colId xmlns:a16="http://schemas.microsoft.com/office/drawing/2014/main" val="20002"/>
                    </a:ext>
                  </a:extLst>
                </a:gridCol>
              </a:tblGrid>
              <a:tr h="1219200">
                <a:tc>
                  <a:txBody>
                    <a:bodyPr/>
                    <a:lstStyle/>
                    <a:p>
                      <a:pPr marL="0" lvl="0" indent="0" algn="l">
                        <a:buNone/>
                      </a:pPr>
                      <a:r>
                        <a:rPr sz="5200" dirty="0"/>
                        <a:t>Objection</a:t>
                      </a:r>
                    </a:p>
                  </a:txBody>
                  <a:tcPr marL="243840" marR="243840" marT="121920" marB="121920"/>
                </a:tc>
                <a:tc>
                  <a:txBody>
                    <a:bodyPr/>
                    <a:lstStyle/>
                    <a:p>
                      <a:pPr marL="0" lvl="0" indent="0" algn="l">
                        <a:buNone/>
                      </a:pPr>
                      <a:r>
                        <a:rPr sz="5200"/>
                        <a:t>Before Rust</a:t>
                      </a:r>
                    </a:p>
                  </a:txBody>
                  <a:tcPr marL="243840" marR="243840" marT="121920" marB="121920"/>
                </a:tc>
                <a:tc>
                  <a:txBody>
                    <a:bodyPr/>
                    <a:lstStyle/>
                    <a:p>
                      <a:pPr marL="0" lvl="0" indent="0" algn="l">
                        <a:buNone/>
                      </a:pPr>
                      <a:r>
                        <a:rPr sz="5200" dirty="0"/>
                        <a:t>Rust</a:t>
                      </a:r>
                    </a:p>
                  </a:txBody>
                  <a:tcPr marL="243840" marR="243840" marT="121920" marB="121920"/>
                </a:tc>
                <a:extLst>
                  <a:ext uri="{0D108BD9-81ED-4DB2-BD59-A6C34878D82A}">
                    <a16:rowId xmlns:a16="http://schemas.microsoft.com/office/drawing/2014/main" val="10000"/>
                  </a:ext>
                </a:extLst>
              </a:tr>
              <a:tr h="1915006">
                <a:tc>
                  <a:txBody>
                    <a:bodyPr/>
                    <a:lstStyle/>
                    <a:p>
                      <a:pPr marL="0" lvl="0" indent="0" algn="l">
                        <a:buNone/>
                      </a:pPr>
                      <a:r>
                        <a:rPr sz="5200" dirty="0"/>
                        <a:t>GC pauses</a:t>
                      </a:r>
                    </a:p>
                  </a:txBody>
                  <a:tcPr marL="243840" marR="243840" marT="121920" marB="121920"/>
                </a:tc>
                <a:tc>
                  <a:txBody>
                    <a:bodyPr/>
                    <a:lstStyle/>
                    <a:p>
                      <a:pPr marL="0" lvl="0" indent="0" algn="l">
                        <a:buNone/>
                      </a:pPr>
                      <a:r>
                        <a:rPr sz="5200"/>
                        <a:t>Java, Go</a:t>
                      </a:r>
                    </a:p>
                  </a:txBody>
                  <a:tcPr marL="243840" marR="243840" marT="121920" marB="121920"/>
                </a:tc>
                <a:tc>
                  <a:txBody>
                    <a:bodyPr/>
                    <a:lstStyle/>
                    <a:p>
                      <a:pPr marL="0" lvl="0" indent="0" algn="l">
                        <a:buNone/>
                      </a:pPr>
                      <a:r>
                        <a:rPr sz="5200"/>
                        <a:t>No GC; RAII deallocation</a:t>
                      </a:r>
                    </a:p>
                  </a:txBody>
                  <a:tcPr marL="243840" marR="243840" marT="121920" marB="121920"/>
                </a:tc>
                <a:extLst>
                  <a:ext uri="{0D108BD9-81ED-4DB2-BD59-A6C34878D82A}">
                    <a16:rowId xmlns:a16="http://schemas.microsoft.com/office/drawing/2014/main" val="10001"/>
                  </a:ext>
                </a:extLst>
              </a:tr>
              <a:tr h="1050482">
                <a:tc>
                  <a:txBody>
                    <a:bodyPr/>
                    <a:lstStyle/>
                    <a:p>
                      <a:pPr marL="0" lvl="0" indent="0" algn="l">
                        <a:buNone/>
                      </a:pPr>
                      <a:r>
                        <a:rPr sz="5200" dirty="0"/>
                        <a:t>Runtime overhead</a:t>
                      </a:r>
                    </a:p>
                  </a:txBody>
                  <a:tcPr marL="243840" marR="243840" marT="121920" marB="121920"/>
                </a:tc>
                <a:tc>
                  <a:txBody>
                    <a:bodyPr/>
                    <a:lstStyle/>
                    <a:p>
                      <a:pPr marL="0" lvl="0" indent="0" algn="l">
                        <a:buNone/>
                      </a:pPr>
                      <a:r>
                        <a:rPr sz="5200"/>
                        <a:t>Bounds-checked C</a:t>
                      </a:r>
                    </a:p>
                  </a:txBody>
                  <a:tcPr marL="243840" marR="243840" marT="121920" marB="121920"/>
                </a:tc>
                <a:tc>
                  <a:txBody>
                    <a:bodyPr/>
                    <a:lstStyle/>
                    <a:p>
                      <a:pPr marL="0" lvl="0" indent="0" algn="l">
                        <a:buNone/>
                      </a:pPr>
                      <a:r>
                        <a:rPr sz="5200" dirty="0"/>
                        <a:t>Elided where proven</a:t>
                      </a:r>
                    </a:p>
                  </a:txBody>
                  <a:tcPr marL="243840" marR="243840" marT="121920" marB="121920"/>
                </a:tc>
                <a:extLst>
                  <a:ext uri="{0D108BD9-81ED-4DB2-BD59-A6C34878D82A}">
                    <a16:rowId xmlns:a16="http://schemas.microsoft.com/office/drawing/2014/main" val="10002"/>
                  </a:ext>
                </a:extLst>
              </a:tr>
              <a:tr h="1027700">
                <a:tc>
                  <a:txBody>
                    <a:bodyPr/>
                    <a:lstStyle/>
                    <a:p>
                      <a:pPr marL="0" lvl="0" indent="0" algn="l">
                        <a:buNone/>
                      </a:pPr>
                      <a:r>
                        <a:rPr sz="5200"/>
                        <a:t>Performance</a:t>
                      </a:r>
                    </a:p>
                  </a:txBody>
                  <a:tcPr marL="243840" marR="243840" marT="121920" marB="121920"/>
                </a:tc>
                <a:tc>
                  <a:txBody>
                    <a:bodyPr/>
                    <a:lstStyle/>
                    <a:p>
                      <a:pPr marL="0" lvl="0" indent="0" algn="l">
                        <a:buNone/>
                      </a:pPr>
                      <a:r>
                        <a:rPr sz="5200"/>
                        <a:t>“Use C/C++”</a:t>
                      </a:r>
                    </a:p>
                  </a:txBody>
                  <a:tcPr marL="243840" marR="243840" marT="121920" marB="121920"/>
                </a:tc>
                <a:tc>
                  <a:txBody>
                    <a:bodyPr/>
                    <a:lstStyle/>
                    <a:p>
                      <a:pPr marL="0" lvl="0" indent="0" algn="l">
                        <a:buNone/>
                      </a:pPr>
                      <a:r>
                        <a:rPr sz="5200"/>
                        <a:t>Comparable to C/C++</a:t>
                      </a:r>
                    </a:p>
                  </a:txBody>
                  <a:tcPr marL="243840" marR="243840" marT="121920" marB="121920"/>
                </a:tc>
                <a:extLst>
                  <a:ext uri="{0D108BD9-81ED-4DB2-BD59-A6C34878D82A}">
                    <a16:rowId xmlns:a16="http://schemas.microsoft.com/office/drawing/2014/main" val="10003"/>
                  </a:ext>
                </a:extLst>
              </a:tr>
              <a:tr h="1044325">
                <a:tc>
                  <a:txBody>
                    <a:bodyPr/>
                    <a:lstStyle/>
                    <a:p>
                      <a:pPr marL="0" lvl="0" indent="0" algn="l">
                        <a:buNone/>
                      </a:pPr>
                      <a:r>
                        <a:rPr sz="5200"/>
                        <a:t>Systems programming</a:t>
                      </a:r>
                    </a:p>
                  </a:txBody>
                  <a:tcPr marL="243840" marR="243840" marT="121920" marB="121920"/>
                </a:tc>
                <a:tc>
                  <a:txBody>
                    <a:bodyPr/>
                    <a:lstStyle/>
                    <a:p>
                      <a:pPr marL="0" lvl="0" indent="0" algn="l">
                        <a:buNone/>
                      </a:pPr>
                      <a:r>
                        <a:rPr sz="5200"/>
                        <a:t>C only</a:t>
                      </a:r>
                    </a:p>
                  </a:txBody>
                  <a:tcPr marL="243840" marR="243840" marT="121920" marB="121920"/>
                </a:tc>
                <a:tc>
                  <a:txBody>
                    <a:bodyPr/>
                    <a:lstStyle/>
                    <a:p>
                      <a:pPr marL="0" lvl="0" indent="0" algn="l">
                        <a:buNone/>
                      </a:pPr>
                      <a:r>
                        <a:rPr sz="5200"/>
                        <a:t>Linux kernel, Android</a:t>
                      </a:r>
                    </a:p>
                  </a:txBody>
                  <a:tcPr marL="243840" marR="243840" marT="121920" marB="121920"/>
                </a:tc>
                <a:extLst>
                  <a:ext uri="{0D108BD9-81ED-4DB2-BD59-A6C34878D82A}">
                    <a16:rowId xmlns:a16="http://schemas.microsoft.com/office/drawing/2014/main" val="10004"/>
                  </a:ext>
                </a:extLst>
              </a:tr>
              <a:tr h="1801091">
                <a:tc>
                  <a:txBody>
                    <a:bodyPr/>
                    <a:lstStyle/>
                    <a:p>
                      <a:pPr marL="0" lvl="0" indent="0" algn="l">
                        <a:buNone/>
                      </a:pPr>
                      <a:r>
                        <a:rPr sz="5200"/>
                        <a:t>C interop</a:t>
                      </a:r>
                    </a:p>
                  </a:txBody>
                  <a:tcPr marL="243840" marR="243840" marT="121920" marB="121920"/>
                </a:tc>
                <a:tc>
                  <a:txBody>
                    <a:bodyPr/>
                    <a:lstStyle/>
                    <a:p>
                      <a:pPr marL="0" lvl="0" indent="0" algn="l">
                        <a:buNone/>
                      </a:pPr>
                      <a:r>
                        <a:rPr sz="5200" dirty="0"/>
                        <a:t>Hard (Java)</a:t>
                      </a:r>
                    </a:p>
                  </a:txBody>
                  <a:tcPr marL="243840" marR="243840" marT="121920" marB="121920"/>
                </a:tc>
                <a:tc>
                  <a:txBody>
                    <a:bodyPr/>
                    <a:lstStyle/>
                    <a:p>
                      <a:pPr marL="0" lvl="0" indent="0" algn="l">
                        <a:buNone/>
                      </a:pPr>
                      <a:r>
                        <a:rPr sz="5200" dirty="0"/>
                        <a:t>FFI with explicit </a:t>
                      </a:r>
                      <a:r>
                        <a:rPr sz="5200" dirty="0">
                          <a:latin typeface="Courier"/>
                        </a:rPr>
                        <a:t>unsafe</a:t>
                      </a:r>
                      <a:r>
                        <a:rPr sz="5200" dirty="0"/>
                        <a:t> boundary</a:t>
                      </a:r>
                    </a:p>
                  </a:txBody>
                  <a:tcPr marL="243840" marR="243840" marT="121920" marB="121920"/>
                </a:tc>
                <a:extLst>
                  <a:ext uri="{0D108BD9-81ED-4DB2-BD59-A6C34878D82A}">
                    <a16:rowId xmlns:a16="http://schemas.microsoft.com/office/drawing/2014/main" val="10005"/>
                  </a:ext>
                </a:extLst>
              </a:tr>
            </a:tbl>
          </a:graphicData>
        </a:graphic>
      </p:graphicFrame>
    </p:spTree>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95523-491D-6097-AC7C-605E1BDD662E}"/>
            </a:ext>
          </a:extLst>
        </p:cNvPr>
        <p:cNvGrpSpPr/>
        <p:nvPr/>
      </p:nvGrpSpPr>
      <p:grpSpPr>
        <a:xfrm>
          <a:off x="0" y="0"/>
          <a:ext cx="0" cy="0"/>
          <a:chOff x="0" y="0"/>
          <a:chExt cx="0" cy="0"/>
        </a:xfrm>
      </p:grpSpPr>
      <p:sp>
        <p:nvSpPr>
          <p:cNvPr id="224" name="Avoiding exploitation">
            <a:extLst>
              <a:ext uri="{FF2B5EF4-FFF2-40B4-BE49-F238E27FC236}">
                <a16:creationId xmlns:a16="http://schemas.microsoft.com/office/drawing/2014/main" id="{8A1594A8-272E-6A6E-1251-5C007785A0F5}"/>
              </a:ext>
            </a:extLst>
          </p:cNvPr>
          <p:cNvSpPr txBox="1">
            <a:spLocks noGrp="1"/>
          </p:cNvSpPr>
          <p:nvPr>
            <p:ph type="title"/>
          </p:nvPr>
        </p:nvSpPr>
        <p:spPr>
          <a:prstGeom prst="rect">
            <a:avLst/>
          </a:prstGeom>
        </p:spPr>
        <p:txBody>
          <a:bodyPr/>
          <a:lstStyle/>
          <a:p>
            <a:r>
              <a:rPr lang="en-US" dirty="0"/>
              <a:t>Making Memory Safety Mainstream</a:t>
            </a:r>
            <a:endParaRPr dirty="0"/>
          </a:p>
        </p:txBody>
      </p:sp>
    </p:spTree>
    <p:extLst>
      <p:ext uri="{BB962C8B-B14F-4D97-AF65-F5344CB8AC3E}">
        <p14:creationId xmlns:p14="http://schemas.microsoft.com/office/powerpoint/2010/main" val="177145589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Examples"/>
          <p:cNvSpPr txBox="1">
            <a:spLocks noGrp="1"/>
          </p:cNvSpPr>
          <p:nvPr>
            <p:ph type="title"/>
          </p:nvPr>
        </p:nvSpPr>
        <p:spPr>
          <a:prstGeom prst="rect">
            <a:avLst/>
          </a:prstGeom>
        </p:spPr>
        <p:txBody>
          <a:bodyPr/>
          <a:lstStyle/>
          <a:p>
            <a:r>
              <a:t>Examples</a:t>
            </a:r>
          </a:p>
        </p:txBody>
      </p:sp>
      <p:sp>
        <p:nvSpPr>
          <p:cNvPr id="146" name="int x;        // assume sizeof(int)=4…"/>
          <p:cNvSpPr txBox="1"/>
          <p:nvPr/>
        </p:nvSpPr>
        <p:spPr>
          <a:xfrm>
            <a:off x="4604531" y="3451974"/>
            <a:ext cx="15174937" cy="3386250"/>
          </a:xfrm>
          <a:prstGeom prst="rect">
            <a:avLst/>
          </a:prstGeom>
          <a:solidFill>
            <a:srgbClr val="FFFFFF"/>
          </a:solidFill>
          <a:ln w="254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algn="l" defTabSz="457200">
              <a:defRPr sz="4200">
                <a:latin typeface="Courier"/>
                <a:ea typeface="Courier"/>
                <a:cs typeface="Courier"/>
                <a:sym typeface="Courier"/>
              </a:defRPr>
            </a:pPr>
            <a:r>
              <a:rPr dirty="0"/>
              <a:t>int x;        // </a:t>
            </a:r>
            <a:r>
              <a:rPr i="1" dirty="0">
                <a:latin typeface="Helvetica"/>
                <a:ea typeface="Helvetica"/>
                <a:cs typeface="Helvetica"/>
                <a:sym typeface="Helvetica"/>
              </a:rPr>
              <a:t>assume</a:t>
            </a:r>
            <a:r>
              <a:rPr dirty="0">
                <a:latin typeface="Helvetica"/>
                <a:ea typeface="Helvetica"/>
                <a:cs typeface="Helvetica"/>
                <a:sym typeface="Helvetica"/>
              </a:rPr>
              <a:t> </a:t>
            </a:r>
            <a:r>
              <a:rPr dirty="0" err="1"/>
              <a:t>sizeof</a:t>
            </a:r>
            <a:r>
              <a:rPr dirty="0"/>
              <a:t>(int)=4</a:t>
            </a:r>
          </a:p>
          <a:p>
            <a:pPr algn="l" defTabSz="457200">
              <a:defRPr sz="4200">
                <a:latin typeface="Courier"/>
                <a:ea typeface="Courier"/>
                <a:cs typeface="Courier"/>
                <a:sym typeface="Courier"/>
              </a:defRPr>
            </a:pPr>
            <a:r>
              <a:rPr dirty="0"/>
              <a:t>int *y = &amp;x;  // </a:t>
            </a:r>
            <a:r>
              <a:rPr b="1" dirty="0">
                <a:latin typeface="Helvetica"/>
                <a:ea typeface="Helvetica"/>
                <a:cs typeface="Helvetica"/>
                <a:sym typeface="Helvetica"/>
              </a:rPr>
              <a:t>p</a:t>
            </a:r>
            <a:r>
              <a:rPr dirty="0">
                <a:latin typeface="Helvetica"/>
                <a:ea typeface="Helvetica"/>
                <a:cs typeface="Helvetica"/>
                <a:sym typeface="Helvetica"/>
              </a:rPr>
              <a:t> = </a:t>
            </a:r>
            <a:r>
              <a:rPr dirty="0"/>
              <a:t>&amp;x</a:t>
            </a:r>
            <a:r>
              <a:rPr dirty="0">
                <a:latin typeface="Helvetica"/>
                <a:ea typeface="Helvetica"/>
                <a:cs typeface="Helvetica"/>
                <a:sym typeface="Helvetica"/>
              </a:rPr>
              <a:t>, </a:t>
            </a:r>
            <a:r>
              <a:rPr b="1" i="1" dirty="0">
                <a:latin typeface="Helvetica"/>
                <a:ea typeface="Helvetica"/>
                <a:cs typeface="Helvetica"/>
                <a:sym typeface="Helvetica"/>
              </a:rPr>
              <a:t>b</a:t>
            </a:r>
            <a:r>
              <a:rPr dirty="0">
                <a:latin typeface="Helvetica"/>
                <a:ea typeface="Helvetica"/>
                <a:cs typeface="Helvetica"/>
                <a:sym typeface="Helvetica"/>
              </a:rPr>
              <a:t> = </a:t>
            </a:r>
            <a:r>
              <a:rPr dirty="0"/>
              <a:t>&amp;x</a:t>
            </a:r>
            <a:r>
              <a:rPr dirty="0">
                <a:latin typeface="Helvetica"/>
                <a:ea typeface="Helvetica"/>
                <a:cs typeface="Helvetica"/>
                <a:sym typeface="Helvetica"/>
              </a:rPr>
              <a:t>, </a:t>
            </a:r>
            <a:r>
              <a:rPr b="1" i="1" dirty="0">
                <a:latin typeface="Helvetica"/>
                <a:ea typeface="Helvetica"/>
                <a:cs typeface="Helvetica"/>
                <a:sym typeface="Helvetica"/>
              </a:rPr>
              <a:t>e</a:t>
            </a:r>
            <a:r>
              <a:rPr dirty="0">
                <a:latin typeface="Helvetica"/>
                <a:ea typeface="Helvetica"/>
                <a:cs typeface="Helvetica"/>
                <a:sym typeface="Helvetica"/>
              </a:rPr>
              <a:t> = </a:t>
            </a:r>
            <a:r>
              <a:rPr dirty="0"/>
              <a:t>&amp;x+4</a:t>
            </a:r>
          </a:p>
          <a:p>
            <a:pPr algn="l" defTabSz="457200">
              <a:defRPr sz="4200">
                <a:latin typeface="Courier"/>
                <a:ea typeface="Courier"/>
                <a:cs typeface="Courier"/>
                <a:sym typeface="Courier"/>
              </a:defRPr>
            </a:pPr>
            <a:r>
              <a:rPr dirty="0"/>
              <a:t>int *z = y+1; // </a:t>
            </a:r>
            <a:r>
              <a:rPr b="1" dirty="0">
                <a:latin typeface="Helvetica"/>
                <a:ea typeface="Helvetica"/>
                <a:cs typeface="Helvetica"/>
                <a:sym typeface="Helvetica"/>
              </a:rPr>
              <a:t>p</a:t>
            </a:r>
            <a:r>
              <a:rPr dirty="0">
                <a:latin typeface="Helvetica"/>
                <a:ea typeface="Helvetica"/>
                <a:cs typeface="Helvetica"/>
                <a:sym typeface="Helvetica"/>
              </a:rPr>
              <a:t> = </a:t>
            </a:r>
            <a:r>
              <a:rPr dirty="0"/>
              <a:t>&amp;x</a:t>
            </a:r>
            <a:r>
              <a:rPr dirty="0">
                <a:solidFill>
                  <a:schemeClr val="accent1"/>
                </a:solidFill>
              </a:rPr>
              <a:t>+4</a:t>
            </a:r>
            <a:r>
              <a:rPr dirty="0">
                <a:latin typeface="Helvetica"/>
                <a:ea typeface="Helvetica"/>
                <a:cs typeface="Helvetica"/>
                <a:sym typeface="Helvetica"/>
              </a:rPr>
              <a:t>, </a:t>
            </a:r>
            <a:r>
              <a:rPr b="1" i="1" dirty="0">
                <a:latin typeface="Helvetica"/>
                <a:ea typeface="Helvetica"/>
                <a:cs typeface="Helvetica"/>
                <a:sym typeface="Helvetica"/>
              </a:rPr>
              <a:t>b</a:t>
            </a:r>
            <a:r>
              <a:rPr dirty="0">
                <a:latin typeface="Helvetica"/>
                <a:ea typeface="Helvetica"/>
                <a:cs typeface="Helvetica"/>
                <a:sym typeface="Helvetica"/>
              </a:rPr>
              <a:t> = </a:t>
            </a:r>
            <a:r>
              <a:rPr dirty="0"/>
              <a:t>&amp;x</a:t>
            </a:r>
            <a:r>
              <a:rPr dirty="0">
                <a:latin typeface="Helvetica"/>
                <a:ea typeface="Helvetica"/>
                <a:cs typeface="Helvetica"/>
                <a:sym typeface="Helvetica"/>
              </a:rPr>
              <a:t>, </a:t>
            </a:r>
            <a:r>
              <a:rPr b="1" i="1" dirty="0">
                <a:latin typeface="Helvetica"/>
                <a:ea typeface="Helvetica"/>
                <a:cs typeface="Helvetica"/>
                <a:sym typeface="Helvetica"/>
              </a:rPr>
              <a:t>e</a:t>
            </a:r>
            <a:r>
              <a:rPr dirty="0">
                <a:latin typeface="Helvetica"/>
                <a:ea typeface="Helvetica"/>
                <a:cs typeface="Helvetica"/>
                <a:sym typeface="Helvetica"/>
              </a:rPr>
              <a:t> = </a:t>
            </a:r>
            <a:r>
              <a:rPr dirty="0"/>
              <a:t>&amp;x+4</a:t>
            </a:r>
          </a:p>
          <a:p>
            <a:pPr algn="l" defTabSz="457200">
              <a:defRPr sz="4200">
                <a:latin typeface="Courier"/>
                <a:ea typeface="Courier"/>
                <a:cs typeface="Courier"/>
                <a:sym typeface="Courier"/>
              </a:defRPr>
            </a:pPr>
            <a:r>
              <a:rPr dirty="0"/>
              <a:t>*y = 3;       // </a:t>
            </a:r>
            <a:r>
              <a:rPr i="1" dirty="0">
                <a:solidFill>
                  <a:schemeClr val="accent2"/>
                </a:solidFill>
                <a:latin typeface="Helvetica"/>
                <a:ea typeface="Helvetica"/>
                <a:cs typeface="Helvetica"/>
                <a:sym typeface="Helvetica"/>
              </a:rPr>
              <a:t>OK</a:t>
            </a:r>
            <a:r>
              <a:rPr i="1" dirty="0">
                <a:latin typeface="Helvetica"/>
                <a:ea typeface="Helvetica"/>
                <a:cs typeface="Helvetica"/>
                <a:sym typeface="Helvetica"/>
              </a:rPr>
              <a:t>: </a:t>
            </a:r>
            <a:r>
              <a:rPr dirty="0"/>
              <a:t>&amp;x ≤ &amp;x ≤ (&amp;x+4)-4</a:t>
            </a:r>
          </a:p>
          <a:p>
            <a:pPr algn="l" defTabSz="457200">
              <a:defRPr sz="4200">
                <a:latin typeface="Courier"/>
                <a:ea typeface="Courier"/>
                <a:cs typeface="Courier"/>
                <a:sym typeface="Courier"/>
              </a:defRPr>
            </a:pPr>
            <a:r>
              <a:rPr dirty="0"/>
              <a:t>*z = 3;       // </a:t>
            </a:r>
            <a:r>
              <a:rPr i="1" dirty="0">
                <a:solidFill>
                  <a:schemeClr val="accent5"/>
                </a:solidFill>
                <a:latin typeface="Helvetica"/>
                <a:ea typeface="Helvetica"/>
                <a:cs typeface="Helvetica"/>
                <a:sym typeface="Helvetica"/>
              </a:rPr>
              <a:t>Bad</a:t>
            </a:r>
            <a:r>
              <a:rPr i="1" dirty="0">
                <a:latin typeface="Helvetica"/>
                <a:ea typeface="Helvetica"/>
                <a:cs typeface="Helvetica"/>
                <a:sym typeface="Helvetica"/>
              </a:rPr>
              <a:t>: </a:t>
            </a:r>
            <a:r>
              <a:rPr dirty="0"/>
              <a:t>&amp;x ≤ &amp;x</a:t>
            </a:r>
            <a:r>
              <a:rPr dirty="0">
                <a:solidFill>
                  <a:schemeClr val="accent1"/>
                </a:solidFill>
              </a:rPr>
              <a:t>+4</a:t>
            </a:r>
            <a:r>
              <a:rPr dirty="0"/>
              <a:t> ≤ (&amp;x+4)-4</a:t>
            </a:r>
          </a:p>
        </p:txBody>
      </p:sp>
      <p:sp>
        <p:nvSpPr>
          <p:cNvPr id="147" name="Line"/>
          <p:cNvSpPr/>
          <p:nvPr/>
        </p:nvSpPr>
        <p:spPr>
          <a:xfrm flipH="1" flipV="1">
            <a:off x="14487908" y="6173277"/>
            <a:ext cx="432140" cy="432140"/>
          </a:xfrm>
          <a:prstGeom prst="line">
            <a:avLst/>
          </a:prstGeom>
          <a:ln w="25400">
            <a:solidFill>
              <a:srgbClr val="000000"/>
            </a:solidFill>
            <a:miter lim="400000"/>
          </a:ln>
        </p:spPr>
        <p:txBody>
          <a:bodyPr lIns="71437" tIns="71437" rIns="71437" bIns="71437" anchor="ctr"/>
          <a:lstStyle/>
          <a:p>
            <a:pPr>
              <a:defRPr sz="3200"/>
            </a:pPr>
            <a:endParaRPr/>
          </a:p>
        </p:txBody>
      </p:sp>
      <p:sp>
        <p:nvSpPr>
          <p:cNvPr id="148" name="struct foo f = { “cat”, 5 };…"/>
          <p:cNvSpPr txBox="1"/>
          <p:nvPr/>
        </p:nvSpPr>
        <p:spPr>
          <a:xfrm>
            <a:off x="4604531" y="7741751"/>
            <a:ext cx="15174937" cy="2734060"/>
          </a:xfrm>
          <a:prstGeom prst="rect">
            <a:avLst/>
          </a:prstGeom>
          <a:solidFill>
            <a:srgbClr val="FFFFFF"/>
          </a:solidFill>
          <a:ln w="254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algn="l" defTabSz="457200">
              <a:defRPr sz="4200">
                <a:latin typeface="Courier"/>
                <a:ea typeface="Courier"/>
                <a:cs typeface="Courier"/>
                <a:sym typeface="Courier"/>
              </a:defRPr>
            </a:pPr>
            <a:r>
              <a:t>struct foo f = { “cat”, 5 };</a:t>
            </a:r>
          </a:p>
          <a:p>
            <a:pPr algn="l" defTabSz="457200">
              <a:defRPr sz="4200">
                <a:latin typeface="Courier"/>
                <a:ea typeface="Courier"/>
                <a:cs typeface="Courier"/>
                <a:sym typeface="Courier"/>
              </a:defRPr>
            </a:pPr>
            <a:r>
              <a:t>char *y = &amp;f.buf; // </a:t>
            </a:r>
            <a:r>
              <a:rPr b="1">
                <a:latin typeface="Helvetica"/>
                <a:ea typeface="Helvetica"/>
                <a:cs typeface="Helvetica"/>
                <a:sym typeface="Helvetica"/>
              </a:rPr>
              <a:t>p</a:t>
            </a:r>
            <a:r>
              <a:rPr>
                <a:latin typeface="Helvetica"/>
                <a:ea typeface="Helvetica"/>
                <a:cs typeface="Helvetica"/>
                <a:sym typeface="Helvetica"/>
              </a:rPr>
              <a:t> = </a:t>
            </a:r>
            <a:r>
              <a:rPr b="1" i="1">
                <a:latin typeface="Helvetica"/>
                <a:ea typeface="Helvetica"/>
                <a:cs typeface="Helvetica"/>
                <a:sym typeface="Helvetica"/>
              </a:rPr>
              <a:t>b</a:t>
            </a:r>
            <a:r>
              <a:rPr>
                <a:latin typeface="Helvetica"/>
                <a:ea typeface="Helvetica"/>
                <a:cs typeface="Helvetica"/>
                <a:sym typeface="Helvetica"/>
              </a:rPr>
              <a:t> = </a:t>
            </a:r>
            <a:r>
              <a:t>&amp;f.buf</a:t>
            </a:r>
            <a:r>
              <a:rPr>
                <a:latin typeface="Helvetica"/>
                <a:ea typeface="Helvetica"/>
                <a:cs typeface="Helvetica"/>
                <a:sym typeface="Helvetica"/>
              </a:rPr>
              <a:t>, </a:t>
            </a:r>
            <a:r>
              <a:rPr b="1" i="1">
                <a:latin typeface="Helvetica"/>
                <a:ea typeface="Helvetica"/>
                <a:cs typeface="Helvetica"/>
                <a:sym typeface="Helvetica"/>
              </a:rPr>
              <a:t>e</a:t>
            </a:r>
            <a:r>
              <a:rPr>
                <a:latin typeface="Helvetica"/>
                <a:ea typeface="Helvetica"/>
                <a:cs typeface="Helvetica"/>
                <a:sym typeface="Helvetica"/>
              </a:rPr>
              <a:t> = </a:t>
            </a:r>
            <a:r>
              <a:t>&amp;f.buf+4</a:t>
            </a:r>
          </a:p>
          <a:p>
            <a:pPr algn="l" defTabSz="457200">
              <a:defRPr sz="4200">
                <a:latin typeface="Courier"/>
                <a:ea typeface="Courier"/>
                <a:cs typeface="Courier"/>
                <a:sym typeface="Courier"/>
              </a:defRPr>
            </a:pPr>
            <a:r>
              <a:t>y[3] = ‘s’;   // </a:t>
            </a:r>
            <a:r>
              <a:rPr i="1">
                <a:solidFill>
                  <a:schemeClr val="accent2"/>
                </a:solidFill>
                <a:latin typeface="Helvetica"/>
                <a:ea typeface="Helvetica"/>
                <a:cs typeface="Helvetica"/>
                <a:sym typeface="Helvetica"/>
              </a:rPr>
              <a:t>OK</a:t>
            </a:r>
            <a:r>
              <a:rPr i="1">
                <a:latin typeface="Helvetica"/>
                <a:ea typeface="Helvetica"/>
                <a:cs typeface="Helvetica"/>
                <a:sym typeface="Helvetica"/>
              </a:rPr>
              <a:t>:</a:t>
            </a:r>
            <a:r>
              <a:rPr i="1">
                <a:solidFill>
                  <a:schemeClr val="accent2"/>
                </a:solidFill>
                <a:latin typeface="Helvetica"/>
                <a:ea typeface="Helvetica"/>
                <a:cs typeface="Helvetica"/>
                <a:sym typeface="Helvetica"/>
              </a:rPr>
              <a:t> </a:t>
            </a:r>
            <a:r>
              <a:rPr b="1">
                <a:latin typeface="Helvetica"/>
                <a:ea typeface="Helvetica"/>
                <a:cs typeface="Helvetica"/>
                <a:sym typeface="Helvetica"/>
              </a:rPr>
              <a:t>p</a:t>
            </a:r>
            <a:r>
              <a:rPr>
                <a:latin typeface="Helvetica"/>
                <a:ea typeface="Helvetica"/>
                <a:cs typeface="Helvetica"/>
                <a:sym typeface="Helvetica"/>
              </a:rPr>
              <a:t> = </a:t>
            </a:r>
            <a:r>
              <a:t>&amp;f.buf</a:t>
            </a:r>
            <a:r>
              <a:rPr>
                <a:solidFill>
                  <a:schemeClr val="accent1"/>
                </a:solidFill>
              </a:rPr>
              <a:t>+3</a:t>
            </a:r>
            <a:r>
              <a:rPr>
                <a:latin typeface="Helvetica"/>
                <a:ea typeface="Helvetica"/>
                <a:cs typeface="Helvetica"/>
                <a:sym typeface="Helvetica"/>
              </a:rPr>
              <a:t> </a:t>
            </a:r>
            <a:r>
              <a:t>≤</a:t>
            </a:r>
            <a:r>
              <a:rPr>
                <a:latin typeface="Helvetica"/>
                <a:ea typeface="Helvetica"/>
                <a:cs typeface="Helvetica"/>
                <a:sym typeface="Helvetica"/>
              </a:rPr>
              <a:t> </a:t>
            </a:r>
            <a:r>
              <a:t>(&amp;f.buf+4)-1</a:t>
            </a:r>
          </a:p>
          <a:p>
            <a:pPr algn="l" defTabSz="457200">
              <a:defRPr sz="4200">
                <a:latin typeface="Courier"/>
                <a:ea typeface="Courier"/>
                <a:cs typeface="Courier"/>
                <a:sym typeface="Courier"/>
              </a:defRPr>
            </a:pPr>
            <a:r>
              <a:t>y[4] = ‘y’;   // </a:t>
            </a:r>
            <a:r>
              <a:rPr i="1">
                <a:solidFill>
                  <a:schemeClr val="accent5"/>
                </a:solidFill>
                <a:latin typeface="Helvetica"/>
                <a:ea typeface="Helvetica"/>
                <a:cs typeface="Helvetica"/>
                <a:sym typeface="Helvetica"/>
              </a:rPr>
              <a:t>Bad</a:t>
            </a:r>
            <a:r>
              <a:rPr i="1">
                <a:latin typeface="Helvetica"/>
                <a:ea typeface="Helvetica"/>
                <a:cs typeface="Helvetica"/>
                <a:sym typeface="Helvetica"/>
              </a:rPr>
              <a:t>: </a:t>
            </a:r>
            <a:r>
              <a:rPr b="1">
                <a:latin typeface="Helvetica"/>
                <a:ea typeface="Helvetica"/>
                <a:cs typeface="Helvetica"/>
                <a:sym typeface="Helvetica"/>
              </a:rPr>
              <a:t>p</a:t>
            </a:r>
            <a:r>
              <a:rPr>
                <a:latin typeface="Helvetica"/>
                <a:ea typeface="Helvetica"/>
                <a:cs typeface="Helvetica"/>
                <a:sym typeface="Helvetica"/>
              </a:rPr>
              <a:t> = </a:t>
            </a:r>
            <a:r>
              <a:t>&amp;f.buf</a:t>
            </a:r>
            <a:r>
              <a:rPr>
                <a:solidFill>
                  <a:schemeClr val="accent1"/>
                </a:solidFill>
              </a:rPr>
              <a:t>+4</a:t>
            </a:r>
            <a:r>
              <a:rPr>
                <a:latin typeface="Helvetica"/>
                <a:ea typeface="Helvetica"/>
                <a:cs typeface="Helvetica"/>
                <a:sym typeface="Helvetica"/>
              </a:rPr>
              <a:t> </a:t>
            </a:r>
            <a:r>
              <a:t>≤</a:t>
            </a:r>
            <a:r>
              <a:rPr>
                <a:latin typeface="Helvetica"/>
                <a:ea typeface="Helvetica"/>
                <a:cs typeface="Helvetica"/>
                <a:sym typeface="Helvetica"/>
              </a:rPr>
              <a:t> </a:t>
            </a:r>
            <a:r>
              <a:t>(&amp;f.buf+4)-1</a:t>
            </a:r>
          </a:p>
        </p:txBody>
      </p:sp>
      <p:sp>
        <p:nvSpPr>
          <p:cNvPr id="149" name="struct foo {…"/>
          <p:cNvSpPr txBox="1"/>
          <p:nvPr/>
        </p:nvSpPr>
        <p:spPr>
          <a:xfrm>
            <a:off x="18315696" y="5484086"/>
            <a:ext cx="4423278" cy="2708276"/>
          </a:xfrm>
          <a:prstGeom prst="rect">
            <a:avLst/>
          </a:prstGeom>
          <a:solidFill>
            <a:srgbClr val="FFFFFF"/>
          </a:solidFill>
          <a:ln w="254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algn="l" defTabSz="457200">
              <a:defRPr sz="4200">
                <a:latin typeface="Courier"/>
                <a:ea typeface="Courier"/>
                <a:cs typeface="Courier"/>
                <a:sym typeface="Courier"/>
              </a:defRPr>
            </a:pPr>
            <a:r>
              <a:t>struct foo {</a:t>
            </a:r>
          </a:p>
          <a:p>
            <a:pPr algn="l" defTabSz="457200">
              <a:defRPr sz="4200">
                <a:latin typeface="Courier"/>
                <a:ea typeface="Courier"/>
                <a:cs typeface="Courier"/>
                <a:sym typeface="Courier"/>
              </a:defRPr>
            </a:pPr>
            <a:r>
              <a:t> char buf[4];</a:t>
            </a:r>
          </a:p>
          <a:p>
            <a:pPr algn="l" defTabSz="457200">
              <a:defRPr sz="4200">
                <a:latin typeface="Courier"/>
                <a:ea typeface="Courier"/>
                <a:cs typeface="Courier"/>
                <a:sym typeface="Courier"/>
              </a:defRPr>
            </a:pPr>
            <a:r>
              <a:t> int x;</a:t>
            </a:r>
          </a:p>
          <a:p>
            <a:pPr algn="l" defTabSz="457200">
              <a:defRPr sz="4200">
                <a:latin typeface="Courier"/>
                <a:ea typeface="Courier"/>
                <a:cs typeface="Courier"/>
                <a:sym typeface="Courier"/>
              </a:defRPr>
            </a:pPr>
            <a:r>
              <a:t>};</a:t>
            </a:r>
          </a:p>
        </p:txBody>
      </p:sp>
      <p:sp>
        <p:nvSpPr>
          <p:cNvPr id="150" name="Line"/>
          <p:cNvSpPr/>
          <p:nvPr/>
        </p:nvSpPr>
        <p:spPr>
          <a:xfrm flipH="1" flipV="1">
            <a:off x="14967448" y="9855053"/>
            <a:ext cx="432139" cy="432140"/>
          </a:xfrm>
          <a:prstGeom prst="line">
            <a:avLst/>
          </a:prstGeom>
          <a:ln w="25400">
            <a:solidFill>
              <a:srgbClr val="000000"/>
            </a:solidFill>
            <a:miter lim="400000"/>
          </a:ln>
        </p:spPr>
        <p:txBody>
          <a:bodyPr lIns="71437" tIns="71437" rIns="71437" bIns="71437" anchor="ctr"/>
          <a:lstStyle/>
          <a:p>
            <a:pPr>
              <a:defRPr sz="3200"/>
            </a:pPr>
            <a:endParaRPr/>
          </a:p>
        </p:txBody>
      </p:sp>
    </p:spTree>
  </p:cSld>
  <p:clrMapOvr>
    <a:masterClrMapping/>
  </p:clrMapOvr>
  <p:transition spd="slow">
    <p:wip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4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iterate>
                                    <p:tmAbs val="0"/>
                                  </p:iterate>
                                  <p:childTnLst>
                                    <p:set>
                                      <p:cBhvr>
                                        <p:cTn id="10" fill="hold"/>
                                        <p:tgtEl>
                                          <p:spTgt spid="14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iterate>
                                    <p:tmAbs val="0"/>
                                  </p:iterate>
                                  <p:childTnLst>
                                    <p:set>
                                      <p:cBhvr>
                                        <p:cTn id="14" fill="hold"/>
                                        <p:tgtEl>
                                          <p:spTgt spid="14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iterate>
                                    <p:tmAbs val="0"/>
                                  </p:iterate>
                                  <p:childTnLst>
                                    <p:set>
                                      <p:cBhvr>
                                        <p:cTn id="18" fill="hold"/>
                                        <p:tgtEl>
                                          <p:spTgt spid="146">
                                            <p:txEl>
                                              <p:pRg st="4" end="4"/>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2" nodeType="afterEffect">
                                  <p:stCondLst>
                                    <p:cond delay="0"/>
                                  </p:stCondLst>
                                  <p:iterate>
                                    <p:tmAbs val="0"/>
                                  </p:iterate>
                                  <p:childTnLst>
                                    <p:set>
                                      <p:cBhvr>
                                        <p:cTn id="21" fill="hold"/>
                                        <p:tgtEl>
                                          <p:spTgt spid="14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3" nodeType="clickEffect">
                                  <p:stCondLst>
                                    <p:cond delay="0"/>
                                  </p:stCondLst>
                                  <p:iterate>
                                    <p:tmAbs val="0"/>
                                  </p:iterate>
                                  <p:childTnLst>
                                    <p:set>
                                      <p:cBhvr>
                                        <p:cTn id="25" fill="hold"/>
                                        <p:tgtEl>
                                          <p:spTgt spid="149"/>
                                        </p:tgtEl>
                                        <p:attrNameLst>
                                          <p:attrName>style.visibility</p:attrName>
                                        </p:attrNameLst>
                                      </p:cBhvr>
                                      <p:to>
                                        <p:strVal val="visible"/>
                                      </p:to>
                                    </p:set>
                                  </p:childTnLst>
                                </p:cTn>
                              </p:par>
                              <p:par>
                                <p:cTn id="26" presetID="1" presetClass="entr" presetSubtype="0" fill="hold" grpId="4" nodeType="withEffect">
                                  <p:stCondLst>
                                    <p:cond delay="0"/>
                                  </p:stCondLst>
                                  <p:iterate>
                                    <p:tmAbs val="0"/>
                                  </p:iterate>
                                  <p:childTnLst>
                                    <p:set>
                                      <p:cBhvr>
                                        <p:cTn id="27" fill="hold"/>
                                        <p:tgtEl>
                                          <p:spTgt spid="148">
                                            <p:bg/>
                                          </p:spTgt>
                                        </p:tgtEl>
                                        <p:attrNameLst>
                                          <p:attrName>style.visibility</p:attrName>
                                        </p:attrNameLst>
                                      </p:cBhvr>
                                      <p:to>
                                        <p:strVal val="visible"/>
                                      </p:to>
                                    </p:set>
                                  </p:childTnLst>
                                </p:cTn>
                              </p:par>
                              <p:par>
                                <p:cTn id="28" presetID="1" presetClass="entr" presetSubtype="0" fill="hold" grpId="4" nodeType="withEffect">
                                  <p:stCondLst>
                                    <p:cond delay="0"/>
                                  </p:stCondLst>
                                  <p:iterate>
                                    <p:tmAbs val="0"/>
                                  </p:iterate>
                                  <p:childTnLst>
                                    <p:set>
                                      <p:cBhvr>
                                        <p:cTn id="29" fill="hold"/>
                                        <p:tgtEl>
                                          <p:spTgt spid="148">
                                            <p:txEl>
                                              <p:pRg st="0" end="0"/>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4" nodeType="clickEffect">
                                  <p:stCondLst>
                                    <p:cond delay="0"/>
                                  </p:stCondLst>
                                  <p:iterate>
                                    <p:tmAbs val="0"/>
                                  </p:iterate>
                                  <p:childTnLst>
                                    <p:set>
                                      <p:cBhvr>
                                        <p:cTn id="33" fill="hold"/>
                                        <p:tgtEl>
                                          <p:spTgt spid="148">
                                            <p:txEl>
                                              <p:pRg st="1" end="1"/>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4" nodeType="clickEffect">
                                  <p:stCondLst>
                                    <p:cond delay="0"/>
                                  </p:stCondLst>
                                  <p:iterate>
                                    <p:tmAbs val="0"/>
                                  </p:iterate>
                                  <p:childTnLst>
                                    <p:set>
                                      <p:cBhvr>
                                        <p:cTn id="37" fill="hold"/>
                                        <p:tgtEl>
                                          <p:spTgt spid="148">
                                            <p:txEl>
                                              <p:pRg st="2" end="2"/>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4" nodeType="clickEffect">
                                  <p:stCondLst>
                                    <p:cond delay="0"/>
                                  </p:stCondLst>
                                  <p:iterate>
                                    <p:tmAbs val="0"/>
                                  </p:iterate>
                                  <p:childTnLst>
                                    <p:set>
                                      <p:cBhvr>
                                        <p:cTn id="41" fill="hold"/>
                                        <p:tgtEl>
                                          <p:spTgt spid="148">
                                            <p:txEl>
                                              <p:pRg st="3" end="3"/>
                                            </p:txEl>
                                          </p:spTgt>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grpId="5" nodeType="afterEffect">
                                  <p:stCondLst>
                                    <p:cond delay="0"/>
                                  </p:stCondLst>
                                  <p:iterate>
                                    <p:tmAbs val="0"/>
                                  </p:iterate>
                                  <p:childTnLst>
                                    <p:set>
                                      <p:cBhvr>
                                        <p:cTn id="44" fill="hold"/>
                                        <p:tgtEl>
                                          <p:spTgt spid="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1" build="p" bldLvl="5" animBg="1" advAuto="0"/>
      <p:bldP spid="147" grpId="2" animBg="1" advAuto="0"/>
      <p:bldP spid="148" grpId="4" uiExpand="1" build="p" bldLvl="5" animBg="1" advAuto="0"/>
      <p:bldP spid="149" grpId="3" animBg="1" advAuto="0"/>
      <p:bldP spid="150" grpId="5" animBg="1" advAuto="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6690" y="625078"/>
            <a:ext cx="22582909" cy="3036094"/>
          </a:xfrm>
        </p:spPr>
        <p:txBody>
          <a:bodyPr>
            <a:normAutofit/>
          </a:bodyPr>
          <a:lstStyle/>
          <a:p>
            <a:r>
              <a:rPr lang="en-US" dirty="0"/>
              <a:t>Four</a:t>
            </a:r>
            <a:r>
              <a:rPr dirty="0"/>
              <a:t> </a:t>
            </a:r>
            <a:r>
              <a:rPr lang="en-US" dirty="0"/>
              <a:t>steps of s</a:t>
            </a:r>
            <a:r>
              <a:rPr dirty="0"/>
              <a:t>ystemic </a:t>
            </a:r>
            <a:r>
              <a:rPr lang="en-US" dirty="0"/>
              <a:t>c</a:t>
            </a:r>
            <a:r>
              <a:rPr dirty="0"/>
              <a:t>hange</a:t>
            </a:r>
          </a:p>
        </p:txBody>
      </p:sp>
      <p:sp>
        <p:nvSpPr>
          <p:cNvPr id="3" name="Content Placeholder 2"/>
          <p:cNvSpPr>
            <a:spLocks noGrp="1"/>
          </p:cNvSpPr>
          <p:nvPr>
            <p:ph idx="1"/>
          </p:nvPr>
        </p:nvSpPr>
        <p:spPr/>
        <p:txBody>
          <a:bodyPr/>
          <a:lstStyle/>
          <a:p>
            <a:pPr marL="0" indent="0">
              <a:buNone/>
            </a:pPr>
            <a:r>
              <a:rPr dirty="0"/>
              <a:t>Google’s </a:t>
            </a:r>
            <a:r>
              <a:rPr b="1" dirty="0"/>
              <a:t>four-generation framework</a:t>
            </a:r>
            <a:r>
              <a:rPr dirty="0"/>
              <a:t> [Vander Stoep &amp; Rebert, Google Security Blog, Sept 2024]:</a:t>
            </a:r>
          </a:p>
          <a:p>
            <a:pPr marL="914411" indent="-914411">
              <a:buAutoNum type="arabicPeriod"/>
            </a:pPr>
            <a:r>
              <a:rPr b="1" dirty="0"/>
              <a:t>Reactive patching</a:t>
            </a:r>
            <a:r>
              <a:rPr dirty="0"/>
              <a:t> — fix after exploitation</a:t>
            </a:r>
          </a:p>
          <a:p>
            <a:pPr marL="914411" indent="-914411">
              <a:buAutoNum type="arabicPeriod"/>
            </a:pPr>
            <a:r>
              <a:rPr b="1" dirty="0"/>
              <a:t>Proactive mitigations</a:t>
            </a:r>
            <a:r>
              <a:rPr dirty="0"/>
              <a:t> — ASLR, canaries, CFI</a:t>
            </a:r>
          </a:p>
          <a:p>
            <a:pPr marL="914411" indent="-914411">
              <a:buAutoNum type="arabicPeriod"/>
            </a:pPr>
            <a:r>
              <a:rPr b="1" dirty="0"/>
              <a:t>Proactive discovery</a:t>
            </a:r>
            <a:r>
              <a:rPr dirty="0"/>
              <a:t> — fuzzing, sanitizers</a:t>
            </a:r>
          </a:p>
          <a:p>
            <a:pPr marL="914411" indent="-914411">
              <a:buAutoNum type="arabicPeriod"/>
            </a:pPr>
            <a:r>
              <a:rPr b="1" dirty="0"/>
              <a:t>Safe-by-design languages</a:t>
            </a:r>
            <a:r>
              <a:rPr dirty="0"/>
              <a:t> — prevent the bug class entirely</a:t>
            </a:r>
          </a:p>
        </p:txBody>
      </p:sp>
      <p:sp>
        <p:nvSpPr>
          <p:cNvPr id="4" name="TextBox 3">
            <a:extLst>
              <a:ext uri="{FF2B5EF4-FFF2-40B4-BE49-F238E27FC236}">
                <a16:creationId xmlns:a16="http://schemas.microsoft.com/office/drawing/2014/main" id="{FB8A9B63-D7E8-69AE-F1AB-BCE6E5B272F5}"/>
              </a:ext>
            </a:extLst>
          </p:cNvPr>
          <p:cNvSpPr txBox="1"/>
          <p:nvPr/>
        </p:nvSpPr>
        <p:spPr>
          <a:xfrm rot="655763">
            <a:off x="290213" y="10766839"/>
            <a:ext cx="4738960" cy="2237150"/>
          </a:xfrm>
          <a:prstGeom prst="rect">
            <a:avLst/>
          </a:prstGeom>
          <a:solidFill>
            <a:schemeClr val="accent4">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6800" b="0" i="0" u="none" strike="noStrike" cap="none" spc="0" normalizeH="0" baseline="0" dirty="0">
                <a:ln>
                  <a:noFill/>
                </a:ln>
                <a:solidFill>
                  <a:srgbClr val="000000"/>
                </a:solidFill>
                <a:effectLst/>
                <a:uFillTx/>
                <a:latin typeface="+mn-lt"/>
                <a:ea typeface="+mn-ea"/>
                <a:cs typeface="+mn-cs"/>
                <a:sym typeface="Helvetica Light"/>
              </a:rPr>
              <a:t>Safe Coding</a:t>
            </a:r>
          </a:p>
        </p:txBody>
      </p:sp>
    </p:spTree>
    <p:extLst>
      <p:ext uri="{BB962C8B-B14F-4D97-AF65-F5344CB8AC3E}">
        <p14:creationId xmlns:p14="http://schemas.microsoft.com/office/powerpoint/2010/main" val="9998658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par>
                          <p:cTn id="23" fill="hold">
                            <p:stCondLst>
                              <p:cond delay="500"/>
                            </p:stCondLst>
                            <p:childTnLst>
                              <p:par>
                                <p:cTn id="24" presetID="49" presetClass="entr" presetSubtype="0" decel="100000"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 calcmode="lin" valueType="num">
                                      <p:cBhvr>
                                        <p:cTn id="28" dur="500" fill="hold"/>
                                        <p:tgtEl>
                                          <p:spTgt spid="4"/>
                                        </p:tgtEl>
                                        <p:attrNameLst>
                                          <p:attrName>style.rotation</p:attrName>
                                        </p:attrNameLst>
                                      </p:cBhvr>
                                      <p:tavLst>
                                        <p:tav tm="0">
                                          <p:val>
                                            <p:fltVal val="360"/>
                                          </p:val>
                                        </p:tav>
                                        <p:tav tm="100000">
                                          <p:val>
                                            <p:fltVal val="0"/>
                                          </p:val>
                                        </p:tav>
                                      </p:tavLst>
                                    </p:anim>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49CE29-2D5D-B7FC-7FE2-F2C58E545E07}"/>
              </a:ext>
            </a:extLst>
          </p:cNvPr>
          <p:cNvPicPr>
            <a:picLocks noChangeAspect="1"/>
          </p:cNvPicPr>
          <p:nvPr/>
        </p:nvPicPr>
        <p:blipFill>
          <a:blip r:embed="rId3"/>
          <a:stretch>
            <a:fillRect/>
          </a:stretch>
        </p:blipFill>
        <p:spPr>
          <a:xfrm>
            <a:off x="1097280" y="0"/>
            <a:ext cx="10578692" cy="13716000"/>
          </a:xfrm>
          <a:prstGeom prst="rect">
            <a:avLst/>
          </a:prstGeom>
        </p:spPr>
      </p:pic>
      <p:sp>
        <p:nvSpPr>
          <p:cNvPr id="5" name="TextBox 4">
            <a:extLst>
              <a:ext uri="{FF2B5EF4-FFF2-40B4-BE49-F238E27FC236}">
                <a16:creationId xmlns:a16="http://schemas.microsoft.com/office/drawing/2014/main" id="{FA7A6C6C-90D9-F14A-2389-6CFFCB475C59}"/>
              </a:ext>
            </a:extLst>
          </p:cNvPr>
          <p:cNvSpPr txBox="1"/>
          <p:nvPr/>
        </p:nvSpPr>
        <p:spPr>
          <a:xfrm>
            <a:off x="8171916" y="9938637"/>
            <a:ext cx="4639411" cy="830997"/>
          </a:xfrm>
          <a:prstGeom prst="rect">
            <a:avLst/>
          </a:prstGeom>
          <a:solidFill>
            <a:schemeClr val="bg1"/>
          </a:solidFill>
        </p:spPr>
        <p:txBody>
          <a:bodyPr wrap="none" rtlCol="0">
            <a:spAutoFit/>
          </a:bodyPr>
          <a:lstStyle/>
          <a:p>
            <a:r>
              <a:rPr lang="en-US" sz="4800" dirty="0"/>
              <a:t>December 2023</a:t>
            </a:r>
          </a:p>
        </p:txBody>
      </p:sp>
      <p:pic>
        <p:nvPicPr>
          <p:cNvPr id="6" name="Picture 5">
            <a:extLst>
              <a:ext uri="{FF2B5EF4-FFF2-40B4-BE49-F238E27FC236}">
                <a16:creationId xmlns:a16="http://schemas.microsoft.com/office/drawing/2014/main" id="{132F0B4D-5EAC-C825-BA79-D1DC7C4BC64D}"/>
              </a:ext>
            </a:extLst>
          </p:cNvPr>
          <p:cNvPicPr>
            <a:picLocks noChangeAspect="1"/>
          </p:cNvPicPr>
          <p:nvPr/>
        </p:nvPicPr>
        <p:blipFill>
          <a:blip r:embed="rId4"/>
          <a:stretch>
            <a:fillRect/>
          </a:stretch>
        </p:blipFill>
        <p:spPr>
          <a:xfrm>
            <a:off x="12687992" y="0"/>
            <a:ext cx="10598728" cy="13716000"/>
          </a:xfrm>
          <a:prstGeom prst="rect">
            <a:avLst/>
          </a:prstGeom>
        </p:spPr>
      </p:pic>
      <p:sp>
        <p:nvSpPr>
          <p:cNvPr id="7" name="TextBox 6">
            <a:extLst>
              <a:ext uri="{FF2B5EF4-FFF2-40B4-BE49-F238E27FC236}">
                <a16:creationId xmlns:a16="http://schemas.microsoft.com/office/drawing/2014/main" id="{BE1072F7-2207-9673-39EE-A34169D7834C}"/>
              </a:ext>
            </a:extLst>
          </p:cNvPr>
          <p:cNvSpPr txBox="1"/>
          <p:nvPr/>
        </p:nvSpPr>
        <p:spPr>
          <a:xfrm>
            <a:off x="21315072" y="9938637"/>
            <a:ext cx="3065263" cy="830997"/>
          </a:xfrm>
          <a:prstGeom prst="rect">
            <a:avLst/>
          </a:prstGeom>
          <a:solidFill>
            <a:schemeClr val="bg1"/>
          </a:solidFill>
        </p:spPr>
        <p:txBody>
          <a:bodyPr wrap="none" rtlCol="0">
            <a:spAutoFit/>
          </a:bodyPr>
          <a:lstStyle/>
          <a:p>
            <a:r>
              <a:rPr lang="en-US" sz="4800" dirty="0"/>
              <a:t>June 2024</a:t>
            </a:r>
          </a:p>
        </p:txBody>
      </p:sp>
    </p:spTree>
    <p:extLst>
      <p:ext uri="{BB962C8B-B14F-4D97-AF65-F5344CB8AC3E}">
        <p14:creationId xmlns:p14="http://schemas.microsoft.com/office/powerpoint/2010/main" val="7849552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236" y="625078"/>
            <a:ext cx="22222691" cy="3036094"/>
          </a:xfrm>
        </p:spPr>
        <p:txBody>
          <a:bodyPr>
            <a:normAutofit/>
          </a:bodyPr>
          <a:lstStyle/>
          <a:p>
            <a:r>
              <a:rPr dirty="0"/>
              <a:t>Android: </a:t>
            </a:r>
            <a:r>
              <a:rPr lang="en-US" dirty="0"/>
              <a:t>Showing it can work</a:t>
            </a:r>
            <a:endParaRPr dirty="0"/>
          </a:p>
        </p:txBody>
      </p:sp>
      <p:sp>
        <p:nvSpPr>
          <p:cNvPr id="3" name="Content Placeholder 2"/>
          <p:cNvSpPr>
            <a:spLocks noGrp="1"/>
          </p:cNvSpPr>
          <p:nvPr>
            <p:ph idx="1"/>
          </p:nvPr>
        </p:nvSpPr>
        <p:spPr>
          <a:xfrm>
            <a:off x="1025236" y="3661173"/>
            <a:ext cx="6761019" cy="8840390"/>
          </a:xfrm>
        </p:spPr>
        <p:txBody>
          <a:bodyPr>
            <a:normAutofit/>
          </a:bodyPr>
          <a:lstStyle/>
          <a:p>
            <a:pPr lvl="0"/>
            <a:r>
              <a:rPr dirty="0"/>
              <a:t>Android team began using Rust for </a:t>
            </a:r>
            <a:r>
              <a:rPr b="1" dirty="0"/>
              <a:t>new code</a:t>
            </a:r>
            <a:r>
              <a:rPr dirty="0"/>
              <a:t> in 2019</a:t>
            </a:r>
          </a:p>
          <a:p>
            <a:pPr lvl="0"/>
            <a:r>
              <a:rPr b="1" dirty="0"/>
              <a:t>No mass rewrite</a:t>
            </a:r>
            <a:r>
              <a:rPr dirty="0"/>
              <a:t> of existing C/C++</a:t>
            </a:r>
          </a:p>
          <a:p>
            <a:pPr lvl="0"/>
            <a:r>
              <a:rPr dirty="0"/>
              <a:t>Memory safety CVEs: </a:t>
            </a:r>
            <a:r>
              <a:rPr b="1" dirty="0"/>
              <a:t>76% → 2</a:t>
            </a:r>
            <a:r>
              <a:rPr lang="en-US" b="1" dirty="0"/>
              <a:t>0</a:t>
            </a:r>
            <a:r>
              <a:rPr b="1" dirty="0"/>
              <a:t>%</a:t>
            </a:r>
            <a:r>
              <a:rPr dirty="0"/>
              <a:t> (</a:t>
            </a:r>
            <a:r>
              <a:rPr lang="en-US" dirty="0"/>
              <a:t>74</a:t>
            </a:r>
            <a:r>
              <a:rPr dirty="0"/>
              <a:t>% reduction)</a:t>
            </a:r>
          </a:p>
        </p:txBody>
      </p:sp>
      <p:pic>
        <p:nvPicPr>
          <p:cNvPr id="1026" name="Picture 2">
            <a:extLst>
              <a:ext uri="{FF2B5EF4-FFF2-40B4-BE49-F238E27FC236}">
                <a16:creationId xmlns:a16="http://schemas.microsoft.com/office/drawing/2014/main" id="{4E238F27-F305-47BE-0026-958C52F175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8764" y="3448627"/>
            <a:ext cx="15240000" cy="9423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A6DD2CA-4405-6DED-A3C5-E80940CE85C0}"/>
              </a:ext>
            </a:extLst>
          </p:cNvPr>
          <p:cNvSpPr txBox="1"/>
          <p:nvPr/>
        </p:nvSpPr>
        <p:spPr>
          <a:xfrm>
            <a:off x="5791201" y="12444591"/>
            <a:ext cx="17567563"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3600" dirty="0"/>
              <a:t>https://</a:t>
            </a:r>
            <a:r>
              <a:rPr lang="en-US" sz="3600" dirty="0" err="1"/>
              <a:t>security.googleblog.com</a:t>
            </a:r>
            <a:r>
              <a:rPr lang="en-US" sz="3600" dirty="0"/>
              <a:t>/2025/11/rust-in-android-move-fast-fix-</a:t>
            </a:r>
            <a:r>
              <a:rPr lang="en-US" sz="3600" dirty="0" err="1"/>
              <a:t>things.html</a:t>
            </a:r>
            <a:endParaRPr lang="en-US" sz="3600" dirty="0"/>
          </a:p>
        </p:txBody>
      </p:sp>
    </p:spTree>
  </p:cSld>
  <p:clrMapOvr>
    <a:masterClrMapping/>
  </p:clrMapOvr>
  <p:transition spd="slow">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The </a:t>
            </a:r>
            <a:r>
              <a:rPr lang="en-US" dirty="0"/>
              <a:t>b</a:t>
            </a:r>
            <a:r>
              <a:rPr dirty="0"/>
              <a:t>ug </a:t>
            </a:r>
            <a:r>
              <a:rPr lang="en-US" dirty="0"/>
              <a:t>h</a:t>
            </a:r>
            <a:r>
              <a:rPr dirty="0"/>
              <a:t>alf-</a:t>
            </a:r>
            <a:r>
              <a:rPr lang="en-US" dirty="0"/>
              <a:t>l</a:t>
            </a:r>
            <a:r>
              <a:rPr dirty="0"/>
              <a:t>ife </a:t>
            </a:r>
            <a:r>
              <a:rPr lang="en-US" dirty="0"/>
              <a:t>i</a:t>
            </a:r>
            <a:r>
              <a:rPr dirty="0"/>
              <a:t>nsight</a:t>
            </a:r>
          </a:p>
        </p:txBody>
      </p:sp>
      <p:sp>
        <p:nvSpPr>
          <p:cNvPr id="3" name="Content Placeholder 2"/>
          <p:cNvSpPr>
            <a:spLocks noGrp="1"/>
          </p:cNvSpPr>
          <p:nvPr>
            <p:ph idx="1"/>
          </p:nvPr>
        </p:nvSpPr>
        <p:spPr>
          <a:xfrm>
            <a:off x="997527" y="3664743"/>
            <a:ext cx="22305817" cy="8998311"/>
          </a:xfrm>
        </p:spPr>
        <p:txBody>
          <a:bodyPr/>
          <a:lstStyle/>
          <a:p>
            <a:pPr marL="0" indent="0">
              <a:buNone/>
            </a:pPr>
            <a:r>
              <a:rPr sz="5333" dirty="0"/>
              <a:t>“Bugs have a half-life — older code has had its bugs found and fixed”</a:t>
            </a:r>
          </a:p>
          <a:p>
            <a:pPr lvl="0"/>
            <a:r>
              <a:rPr dirty="0"/>
              <a:t>New code has the </a:t>
            </a:r>
            <a:br>
              <a:rPr lang="en-US" dirty="0"/>
            </a:br>
            <a:r>
              <a:rPr b="1" dirty="0"/>
              <a:t>highest vulnerability density</a:t>
            </a:r>
          </a:p>
          <a:p>
            <a:pPr lvl="0"/>
            <a:r>
              <a:rPr dirty="0"/>
              <a:t>Writing new code safely has </a:t>
            </a:r>
            <a:br>
              <a:rPr lang="en-US" dirty="0"/>
            </a:br>
            <a:r>
              <a:rPr b="1" dirty="0"/>
              <a:t>compounding benefit</a:t>
            </a:r>
          </a:p>
          <a:p>
            <a:pPr lvl="0"/>
            <a:endParaRPr lang="en-US" dirty="0"/>
          </a:p>
          <a:p>
            <a:pPr lvl="0"/>
            <a:r>
              <a:rPr dirty="0"/>
              <a:t>You don’t need to rewrite everything — just stop introducing new bugs</a:t>
            </a:r>
          </a:p>
        </p:txBody>
      </p:sp>
      <p:pic>
        <p:nvPicPr>
          <p:cNvPr id="2050" name="Picture 2">
            <a:extLst>
              <a:ext uri="{FF2B5EF4-FFF2-40B4-BE49-F238E27FC236}">
                <a16:creationId xmlns:a16="http://schemas.microsoft.com/office/drawing/2014/main" id="{5F347B4B-23AD-7E39-2E23-3180B51D12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84723" y="6115844"/>
            <a:ext cx="13280439" cy="45402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0A1B01D-748C-C19A-039F-52AFC006FE34}"/>
              </a:ext>
            </a:extLst>
          </p:cNvPr>
          <p:cNvSpPr txBox="1"/>
          <p:nvPr/>
        </p:nvSpPr>
        <p:spPr>
          <a:xfrm>
            <a:off x="8922327" y="12814807"/>
            <a:ext cx="15129164"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3200" dirty="0"/>
              <a:t>https://</a:t>
            </a:r>
            <a:r>
              <a:rPr lang="en-US" sz="3200" dirty="0" err="1"/>
              <a:t>www.usenix.org</a:t>
            </a:r>
            <a:r>
              <a:rPr lang="en-US" sz="3200" dirty="0"/>
              <a:t>/conference/usenixsecurity22/presentation/</a:t>
            </a:r>
            <a:r>
              <a:rPr lang="en-US" sz="3200" dirty="0" err="1"/>
              <a:t>alexopoulos</a:t>
            </a:r>
            <a:endParaRPr lang="en-US" sz="3200" dirty="0"/>
          </a:p>
        </p:txBody>
      </p:sp>
    </p:spTree>
  </p:cSld>
  <p:clrMapOvr>
    <a:masterClrMapping/>
  </p:clrMapOvr>
  <p:transition spd="slow">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10282-5BA1-173E-43C5-CA20034901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794D45-2FF5-9605-D460-D8C4AFF58998}"/>
              </a:ext>
            </a:extLst>
          </p:cNvPr>
          <p:cNvSpPr>
            <a:spLocks noGrp="1"/>
          </p:cNvSpPr>
          <p:nvPr>
            <p:ph type="title"/>
          </p:nvPr>
        </p:nvSpPr>
        <p:spPr/>
        <p:txBody>
          <a:bodyPr/>
          <a:lstStyle/>
          <a:p>
            <a:r>
              <a:rPr dirty="0"/>
              <a:t>Rust in the Linux </a:t>
            </a:r>
            <a:r>
              <a:rPr lang="en-US" dirty="0"/>
              <a:t>k</a:t>
            </a:r>
            <a:r>
              <a:rPr dirty="0"/>
              <a:t>ernel</a:t>
            </a:r>
          </a:p>
        </p:txBody>
      </p:sp>
      <p:pic>
        <p:nvPicPr>
          <p:cNvPr id="6" name="Picture 5">
            <a:extLst>
              <a:ext uri="{FF2B5EF4-FFF2-40B4-BE49-F238E27FC236}">
                <a16:creationId xmlns:a16="http://schemas.microsoft.com/office/drawing/2014/main" id="{69722A8B-A14C-CB0F-0720-C903CAE1858E}"/>
              </a:ext>
            </a:extLst>
          </p:cNvPr>
          <p:cNvPicPr>
            <a:picLocks noChangeAspect="1"/>
          </p:cNvPicPr>
          <p:nvPr/>
        </p:nvPicPr>
        <p:blipFill>
          <a:blip r:embed="rId3"/>
          <a:stretch>
            <a:fillRect/>
          </a:stretch>
        </p:blipFill>
        <p:spPr>
          <a:xfrm>
            <a:off x="2713991" y="3922352"/>
            <a:ext cx="8507614" cy="9793648"/>
          </a:xfrm>
          <a:prstGeom prst="rect">
            <a:avLst/>
          </a:prstGeom>
        </p:spPr>
      </p:pic>
      <p:pic>
        <p:nvPicPr>
          <p:cNvPr id="7" name="Picture 6">
            <a:extLst>
              <a:ext uri="{FF2B5EF4-FFF2-40B4-BE49-F238E27FC236}">
                <a16:creationId xmlns:a16="http://schemas.microsoft.com/office/drawing/2014/main" id="{6AE4DE21-6720-83A3-7C86-2551A4BC5427}"/>
              </a:ext>
            </a:extLst>
          </p:cNvPr>
          <p:cNvPicPr>
            <a:picLocks noChangeAspect="1"/>
          </p:cNvPicPr>
          <p:nvPr/>
        </p:nvPicPr>
        <p:blipFill>
          <a:blip r:embed="rId4"/>
          <a:stretch>
            <a:fillRect/>
          </a:stretch>
        </p:blipFill>
        <p:spPr>
          <a:xfrm>
            <a:off x="12033324" y="4025900"/>
            <a:ext cx="10537441" cy="9690100"/>
          </a:xfrm>
          <a:prstGeom prst="rect">
            <a:avLst/>
          </a:prstGeom>
        </p:spPr>
      </p:pic>
      <p:sp>
        <p:nvSpPr>
          <p:cNvPr id="8" name="TextBox 7">
            <a:extLst>
              <a:ext uri="{FF2B5EF4-FFF2-40B4-BE49-F238E27FC236}">
                <a16:creationId xmlns:a16="http://schemas.microsoft.com/office/drawing/2014/main" id="{BB297B12-3A1D-AB42-8855-B815117A149C}"/>
              </a:ext>
            </a:extLst>
          </p:cNvPr>
          <p:cNvSpPr txBox="1"/>
          <p:nvPr/>
        </p:nvSpPr>
        <p:spPr>
          <a:xfrm>
            <a:off x="2105805" y="3521131"/>
            <a:ext cx="3990195" cy="830997"/>
          </a:xfrm>
          <a:prstGeom prst="rect">
            <a:avLst/>
          </a:prstGeom>
          <a:solidFill>
            <a:schemeClr val="bg1"/>
          </a:solidFill>
          <a:effectLst>
            <a:outerShdw blurRad="50800" dist="38100" dir="2700000" algn="tl" rotWithShape="0">
              <a:prstClr val="black">
                <a:alpha val="40000"/>
              </a:prstClr>
            </a:outerShdw>
          </a:effectLst>
        </p:spPr>
        <p:txBody>
          <a:bodyPr wrap="none" rtlCol="0">
            <a:spAutoFit/>
          </a:bodyPr>
          <a:lstStyle/>
          <a:p>
            <a:r>
              <a:rPr lang="en-US" sz="4800" dirty="0"/>
              <a:t>October 2022</a:t>
            </a:r>
          </a:p>
        </p:txBody>
      </p:sp>
      <p:sp>
        <p:nvSpPr>
          <p:cNvPr id="9" name="TextBox 8">
            <a:extLst>
              <a:ext uri="{FF2B5EF4-FFF2-40B4-BE49-F238E27FC236}">
                <a16:creationId xmlns:a16="http://schemas.microsoft.com/office/drawing/2014/main" id="{EAFF2587-7B37-9EEE-7FB7-1C72FC7CA14F}"/>
              </a:ext>
            </a:extLst>
          </p:cNvPr>
          <p:cNvSpPr txBox="1"/>
          <p:nvPr/>
        </p:nvSpPr>
        <p:spPr>
          <a:xfrm>
            <a:off x="11565352" y="3506853"/>
            <a:ext cx="4639412" cy="830997"/>
          </a:xfrm>
          <a:prstGeom prst="rect">
            <a:avLst/>
          </a:prstGeom>
          <a:solidFill>
            <a:schemeClr val="bg1"/>
          </a:solidFill>
          <a:effectLst>
            <a:outerShdw blurRad="50800" dist="38100" dir="2700000" algn="tl" rotWithShape="0">
              <a:prstClr val="black">
                <a:alpha val="40000"/>
              </a:prstClr>
            </a:outerShdw>
          </a:effectLst>
        </p:spPr>
        <p:txBody>
          <a:bodyPr wrap="none" rtlCol="0">
            <a:spAutoFit/>
          </a:bodyPr>
          <a:lstStyle/>
          <a:p>
            <a:r>
              <a:rPr lang="en-US" sz="4800" dirty="0"/>
              <a:t>December 2025</a:t>
            </a:r>
          </a:p>
        </p:txBody>
      </p:sp>
      <p:sp>
        <p:nvSpPr>
          <p:cNvPr id="11" name="TextBox 10">
            <a:extLst>
              <a:ext uri="{FF2B5EF4-FFF2-40B4-BE49-F238E27FC236}">
                <a16:creationId xmlns:a16="http://schemas.microsoft.com/office/drawing/2014/main" id="{1304FDD4-477D-8790-F9DD-41097F2AD320}"/>
              </a:ext>
            </a:extLst>
          </p:cNvPr>
          <p:cNvSpPr txBox="1"/>
          <p:nvPr/>
        </p:nvSpPr>
        <p:spPr>
          <a:xfrm>
            <a:off x="6096000" y="10371928"/>
            <a:ext cx="12192000" cy="2400657"/>
          </a:xfrm>
          <a:prstGeom prst="rect">
            <a:avLst/>
          </a:prstGeom>
          <a:solidFill>
            <a:schemeClr val="accent3">
              <a:lumMod val="20000"/>
              <a:lumOff val="80000"/>
            </a:schemeClr>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wrap="square">
            <a:spAutoFit/>
          </a:bodyPr>
          <a:lstStyle/>
          <a:p>
            <a:pPr marL="0" indent="0">
              <a:buNone/>
            </a:pPr>
            <a:r>
              <a:rPr lang="en-US" b="1" dirty="0"/>
              <a:t>Challenge:</a:t>
            </a:r>
            <a:r>
              <a:rPr lang="en-US" dirty="0"/>
              <a:t> kernel patterns (shared mutable state, cyclic structures) push against Rust’s ownership model</a:t>
            </a:r>
          </a:p>
        </p:txBody>
      </p:sp>
    </p:spTree>
    <p:extLst>
      <p:ext uri="{BB962C8B-B14F-4D97-AF65-F5344CB8AC3E}">
        <p14:creationId xmlns:p14="http://schemas.microsoft.com/office/powerpoint/2010/main" val="12649046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1"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grpId="1"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1"/>
      <p:bldP spid="9" grpId="1" animBg="1"/>
      <p:bldP spid="1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The Great Refactor</a:t>
            </a:r>
          </a:p>
        </p:txBody>
      </p:sp>
      <p:sp>
        <p:nvSpPr>
          <p:cNvPr id="3" name="Content Placeholder 2"/>
          <p:cNvSpPr>
            <a:spLocks noGrp="1"/>
          </p:cNvSpPr>
          <p:nvPr>
            <p:ph idx="1"/>
          </p:nvPr>
        </p:nvSpPr>
        <p:spPr>
          <a:xfrm>
            <a:off x="1036320" y="3661172"/>
            <a:ext cx="11155680" cy="8840392"/>
          </a:xfrm>
        </p:spPr>
        <p:txBody>
          <a:bodyPr>
            <a:normAutofit fontScale="92500"/>
          </a:bodyPr>
          <a:lstStyle/>
          <a:p>
            <a:pPr marL="0" indent="0">
              <a:buNone/>
            </a:pPr>
            <a:r>
              <a:rPr b="1" dirty="0"/>
              <a:t>Proposal:</a:t>
            </a:r>
            <a:r>
              <a:rPr dirty="0"/>
              <a:t> government-funded AI-assisted translation of critical C/C++ → Rust</a:t>
            </a:r>
          </a:p>
          <a:p>
            <a:pPr lvl="0"/>
            <a:r>
              <a:rPr dirty="0"/>
              <a:t>Target: ~100 million lines of OSS code by 2030</a:t>
            </a:r>
          </a:p>
          <a:p>
            <a:pPr lvl="0"/>
            <a:r>
              <a:rPr dirty="0"/>
              <a:t>Estimated cost: $100 million</a:t>
            </a:r>
          </a:p>
          <a:p>
            <a:pPr lvl="0"/>
            <a:r>
              <a:rPr dirty="0"/>
              <a:t>Builds on DARPA’s </a:t>
            </a:r>
            <a:r>
              <a:rPr b="1" dirty="0"/>
              <a:t>TRACTOR</a:t>
            </a:r>
            <a:r>
              <a:rPr dirty="0"/>
              <a:t> program (Translating All C To Rust)</a:t>
            </a:r>
          </a:p>
          <a:p>
            <a:pPr lvl="0"/>
            <a:r>
              <a:rPr dirty="0"/>
              <a:t>Priority: parsing libraries, network protocols, system utilities</a:t>
            </a:r>
          </a:p>
        </p:txBody>
      </p:sp>
      <p:pic>
        <p:nvPicPr>
          <p:cNvPr id="4" name="Picture 3">
            <a:extLst>
              <a:ext uri="{FF2B5EF4-FFF2-40B4-BE49-F238E27FC236}">
                <a16:creationId xmlns:a16="http://schemas.microsoft.com/office/drawing/2014/main" id="{D5C8B4B6-E053-98CC-DFA5-FA836E5D6E54}"/>
              </a:ext>
            </a:extLst>
          </p:cNvPr>
          <p:cNvPicPr>
            <a:picLocks noChangeAspect="1"/>
          </p:cNvPicPr>
          <p:nvPr/>
        </p:nvPicPr>
        <p:blipFill>
          <a:blip r:embed="rId3"/>
          <a:stretch>
            <a:fillRect/>
          </a:stretch>
        </p:blipFill>
        <p:spPr>
          <a:xfrm>
            <a:off x="13154222" y="3956050"/>
            <a:ext cx="9888657" cy="9760510"/>
          </a:xfrm>
          <a:prstGeom prst="rect">
            <a:avLst/>
          </a:prstGeom>
        </p:spPr>
      </p:pic>
    </p:spTree>
  </p:cSld>
  <p:clrMapOvr>
    <a:masterClrMapping/>
  </p:clrMapOvr>
  <p:transition spd="slow">
    <p:wip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3782" y="625078"/>
            <a:ext cx="22167273" cy="3036094"/>
          </a:xfrm>
        </p:spPr>
        <p:txBody>
          <a:bodyPr>
            <a:normAutofit fontScale="90000"/>
          </a:bodyPr>
          <a:lstStyle/>
          <a:p>
            <a:r>
              <a:rPr dirty="0"/>
              <a:t>Gradual </a:t>
            </a:r>
            <a:r>
              <a:rPr lang="en-US" dirty="0"/>
              <a:t>h</a:t>
            </a:r>
            <a:r>
              <a:rPr dirty="0"/>
              <a:t>ardening of </a:t>
            </a:r>
            <a:r>
              <a:rPr lang="en-US" dirty="0"/>
              <a:t>e</a:t>
            </a:r>
            <a:r>
              <a:rPr dirty="0"/>
              <a:t>xisting </a:t>
            </a:r>
            <a:r>
              <a:rPr lang="en-US" dirty="0"/>
              <a:t>c</a:t>
            </a:r>
            <a:r>
              <a:rPr dirty="0"/>
              <a:t>ode</a:t>
            </a:r>
          </a:p>
        </p:txBody>
      </p:sp>
      <p:sp>
        <p:nvSpPr>
          <p:cNvPr id="3" name="Content Placeholder 2"/>
          <p:cNvSpPr>
            <a:spLocks noGrp="1"/>
          </p:cNvSpPr>
          <p:nvPr>
            <p:ph idx="1"/>
          </p:nvPr>
        </p:nvSpPr>
        <p:spPr>
          <a:xfrm>
            <a:off x="1920240" y="3661171"/>
            <a:ext cx="20634960" cy="1333716"/>
          </a:xfrm>
        </p:spPr>
        <p:txBody>
          <a:bodyPr>
            <a:normAutofit/>
          </a:bodyPr>
          <a:lstStyle/>
          <a:p>
            <a:pPr lvl="0"/>
            <a:r>
              <a:rPr b="1" dirty="0" err="1"/>
              <a:t>MiraclePtr</a:t>
            </a:r>
            <a:r>
              <a:rPr dirty="0"/>
              <a:t> (Chrome): smart pointer reducing use-after-free by &gt;50%</a:t>
            </a:r>
          </a:p>
        </p:txBody>
      </p:sp>
      <p:pic>
        <p:nvPicPr>
          <p:cNvPr id="6" name="Picture 5">
            <a:extLst>
              <a:ext uri="{FF2B5EF4-FFF2-40B4-BE49-F238E27FC236}">
                <a16:creationId xmlns:a16="http://schemas.microsoft.com/office/drawing/2014/main" id="{53F3D98D-2549-E387-8FB9-5150578631B8}"/>
              </a:ext>
            </a:extLst>
          </p:cNvPr>
          <p:cNvPicPr>
            <a:picLocks noChangeAspect="1"/>
          </p:cNvPicPr>
          <p:nvPr/>
        </p:nvPicPr>
        <p:blipFill>
          <a:blip r:embed="rId3"/>
          <a:stretch>
            <a:fillRect/>
          </a:stretch>
        </p:blipFill>
        <p:spPr>
          <a:xfrm>
            <a:off x="7363046" y="4994887"/>
            <a:ext cx="9657908" cy="8721113"/>
          </a:xfrm>
          <a:prstGeom prst="rect">
            <a:avLst/>
          </a:prstGeom>
        </p:spPr>
      </p:pic>
      <p:pic>
        <p:nvPicPr>
          <p:cNvPr id="3074" name="Picture 2">
            <a:extLst>
              <a:ext uri="{FF2B5EF4-FFF2-40B4-BE49-F238E27FC236}">
                <a16:creationId xmlns:a16="http://schemas.microsoft.com/office/drawing/2014/main" id="{B550C224-4524-7931-B9E2-41989F21F7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240" y="5890642"/>
            <a:ext cx="5313437" cy="502119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B89B26F-FDCE-6CC9-D063-79F25693934D}"/>
              </a:ext>
            </a:extLst>
          </p:cNvPr>
          <p:cNvSpPr txBox="1"/>
          <p:nvPr/>
        </p:nvSpPr>
        <p:spPr>
          <a:xfrm>
            <a:off x="8883827" y="5679692"/>
            <a:ext cx="15179040" cy="6494085"/>
          </a:xfrm>
          <a:prstGeom prst="rect">
            <a:avLst/>
          </a:prstGeom>
          <a:solidFill>
            <a:schemeClr val="bg1"/>
          </a:solidFill>
          <a:ln w="12700" cap="flat">
            <a:solidFill>
              <a:schemeClr val="accent1"/>
            </a:solidFill>
            <a:miter lim="400000"/>
          </a:ln>
          <a:effectLst>
            <a:outerShdw blurRad="50800" dist="38100" dir="8100000" algn="tr" rotWithShape="0">
              <a:prstClr val="black">
                <a:alpha val="40000"/>
              </a:prstClr>
            </a:outerShdw>
          </a:effectLst>
          <a:sp3d/>
        </p:spPr>
        <p:style>
          <a:lnRef idx="0">
            <a:scrgbClr r="0" g="0" b="0"/>
          </a:lnRef>
          <a:fillRef idx="0">
            <a:scrgbClr r="0" g="0" b="0"/>
          </a:fillRef>
          <a:effectRef idx="0">
            <a:scrgbClr r="0" g="0" b="0"/>
          </a:effectRef>
          <a:fontRef idx="none"/>
        </p:style>
        <p:txBody>
          <a:bodyPr wrap="square">
            <a:spAutoFit/>
          </a:bodyPr>
          <a:lstStyle/>
          <a:p>
            <a:pPr algn="l">
              <a:buNone/>
            </a:pPr>
            <a:r>
              <a:rPr lang="en-US" sz="3200" b="0" dirty="0">
                <a:solidFill>
                  <a:srgbClr val="006600"/>
                </a:solidFill>
                <a:effectLst/>
                <a:latin typeface="Courier New" panose="02070309020205020404" pitchFamily="49" charset="0"/>
              </a:rPr>
              <a:t>class A { ... };</a:t>
            </a:r>
          </a:p>
          <a:p>
            <a:pPr algn="l">
              <a:buNone/>
            </a:pPr>
            <a:r>
              <a:rPr lang="en-US" sz="3200" b="0" dirty="0">
                <a:solidFill>
                  <a:srgbClr val="006600"/>
                </a:solidFill>
                <a:effectLst/>
                <a:latin typeface="Courier New" panose="02070309020205020404" pitchFamily="49" charset="0"/>
              </a:rPr>
              <a:t>class B {</a:t>
            </a:r>
          </a:p>
          <a:p>
            <a:pPr algn="l">
              <a:buNone/>
            </a:pPr>
            <a:r>
              <a:rPr lang="en-US" sz="3200" b="0" dirty="0">
                <a:solidFill>
                  <a:srgbClr val="006600"/>
                </a:solidFill>
                <a:effectLst/>
                <a:latin typeface="Courier New" panose="02070309020205020404" pitchFamily="49" charset="0"/>
              </a:rPr>
              <a:t>  B(A* a) : a_(a) {}</a:t>
            </a:r>
          </a:p>
          <a:p>
            <a:pPr algn="l">
              <a:buNone/>
            </a:pPr>
            <a:r>
              <a:rPr lang="en-US" sz="3200" b="0" dirty="0">
                <a:solidFill>
                  <a:srgbClr val="006600"/>
                </a:solidFill>
                <a:effectLst/>
                <a:latin typeface="Courier New" panose="02070309020205020404" pitchFamily="49" charset="0"/>
              </a:rPr>
              <a:t>  void </a:t>
            </a:r>
            <a:r>
              <a:rPr lang="en-US" sz="3200" b="0" dirty="0" err="1">
                <a:solidFill>
                  <a:srgbClr val="006600"/>
                </a:solidFill>
                <a:effectLst/>
                <a:latin typeface="Courier New" panose="02070309020205020404" pitchFamily="49" charset="0"/>
              </a:rPr>
              <a:t>doSomething</a:t>
            </a:r>
            <a:r>
              <a:rPr lang="en-US" sz="3200" b="0" dirty="0">
                <a:solidFill>
                  <a:srgbClr val="006600"/>
                </a:solidFill>
                <a:effectLst/>
                <a:latin typeface="Courier New" panose="02070309020205020404" pitchFamily="49" charset="0"/>
              </a:rPr>
              <a:t>() { a_-&gt;</a:t>
            </a:r>
            <a:r>
              <a:rPr lang="en-US" sz="3200" b="0" dirty="0" err="1">
                <a:solidFill>
                  <a:srgbClr val="006600"/>
                </a:solidFill>
                <a:effectLst/>
                <a:latin typeface="Courier New" panose="02070309020205020404" pitchFamily="49" charset="0"/>
              </a:rPr>
              <a:t>doSomething</a:t>
            </a:r>
            <a:r>
              <a:rPr lang="en-US" sz="3200" b="0" dirty="0">
                <a:solidFill>
                  <a:srgbClr val="006600"/>
                </a:solidFill>
                <a:effectLst/>
                <a:latin typeface="Courier New" panose="02070309020205020404" pitchFamily="49" charset="0"/>
              </a:rPr>
              <a:t>(); }</a:t>
            </a:r>
          </a:p>
          <a:p>
            <a:pPr algn="l">
              <a:buNone/>
            </a:pPr>
            <a:r>
              <a:rPr lang="en-US" sz="3200" b="0" dirty="0">
                <a:solidFill>
                  <a:srgbClr val="006600"/>
                </a:solidFill>
                <a:effectLst/>
                <a:latin typeface="Courier New" panose="02070309020205020404" pitchFamily="49" charset="0"/>
              </a:rPr>
              <a:t>  </a:t>
            </a:r>
            <a:r>
              <a:rPr lang="en-US" sz="3200" b="0" dirty="0" err="1">
                <a:solidFill>
                  <a:srgbClr val="006600"/>
                </a:solidFill>
                <a:effectLst/>
                <a:latin typeface="Courier New" panose="02070309020205020404" pitchFamily="49" charset="0"/>
              </a:rPr>
              <a:t>raw_ptr</a:t>
            </a:r>
            <a:r>
              <a:rPr lang="en-US" sz="3200" b="0" dirty="0">
                <a:solidFill>
                  <a:srgbClr val="006600"/>
                </a:solidFill>
                <a:effectLst/>
                <a:latin typeface="Courier New" panose="02070309020205020404" pitchFamily="49" charset="0"/>
              </a:rPr>
              <a:t>&lt;A&gt; a_;  // </a:t>
            </a:r>
            <a:r>
              <a:rPr lang="en-US" sz="3200" b="0" dirty="0" err="1">
                <a:solidFill>
                  <a:srgbClr val="006600"/>
                </a:solidFill>
                <a:effectLst/>
                <a:latin typeface="Courier New" panose="02070309020205020404" pitchFamily="49" charset="0"/>
              </a:rPr>
              <a:t>MiraclePtr</a:t>
            </a:r>
            <a:endParaRPr lang="en-US" sz="3200" b="0" dirty="0">
              <a:solidFill>
                <a:srgbClr val="006600"/>
              </a:solidFill>
              <a:effectLst/>
              <a:latin typeface="Courier New" panose="02070309020205020404" pitchFamily="49" charset="0"/>
            </a:endParaRPr>
          </a:p>
          <a:p>
            <a:pPr algn="l">
              <a:buNone/>
            </a:pPr>
            <a:r>
              <a:rPr lang="en-US" sz="3200" b="0" dirty="0">
                <a:solidFill>
                  <a:srgbClr val="006600"/>
                </a:solidFill>
                <a:effectLst/>
                <a:latin typeface="Courier New" panose="02070309020205020404" pitchFamily="49" charset="0"/>
              </a:rPr>
              <a:t>};</a:t>
            </a:r>
          </a:p>
          <a:p>
            <a:pPr algn="l">
              <a:buNone/>
            </a:pPr>
            <a:endParaRPr lang="en-US" sz="3200" b="0" dirty="0">
              <a:solidFill>
                <a:srgbClr val="006600"/>
              </a:solidFill>
              <a:effectLst/>
              <a:latin typeface="Courier New" panose="02070309020205020404" pitchFamily="49" charset="0"/>
            </a:endParaRPr>
          </a:p>
          <a:p>
            <a:pPr algn="l">
              <a:buNone/>
            </a:pPr>
            <a:r>
              <a:rPr lang="en-US" sz="3200" b="0" dirty="0">
                <a:solidFill>
                  <a:srgbClr val="006600"/>
                </a:solidFill>
                <a:effectLst/>
                <a:latin typeface="Courier New" panose="02070309020205020404" pitchFamily="49" charset="0"/>
              </a:rPr>
              <a:t>std::</a:t>
            </a:r>
            <a:r>
              <a:rPr lang="en-US" sz="3200" b="0" dirty="0" err="1">
                <a:solidFill>
                  <a:srgbClr val="006600"/>
                </a:solidFill>
                <a:effectLst/>
                <a:latin typeface="Courier New" panose="02070309020205020404" pitchFamily="49" charset="0"/>
              </a:rPr>
              <a:t>unique_ptr</a:t>
            </a:r>
            <a:r>
              <a:rPr lang="en-US" sz="3200" b="0" dirty="0">
                <a:solidFill>
                  <a:srgbClr val="006600"/>
                </a:solidFill>
                <a:effectLst/>
                <a:latin typeface="Courier New" panose="02070309020205020404" pitchFamily="49" charset="0"/>
              </a:rPr>
              <a:t>&lt;A&gt; a = std::</a:t>
            </a:r>
            <a:r>
              <a:rPr lang="en-US" sz="3200" b="0" dirty="0" err="1">
                <a:solidFill>
                  <a:srgbClr val="006600"/>
                </a:solidFill>
                <a:effectLst/>
                <a:latin typeface="Courier New" panose="02070309020205020404" pitchFamily="49" charset="0"/>
              </a:rPr>
              <a:t>make_unique</a:t>
            </a:r>
            <a:r>
              <a:rPr lang="en-US" sz="3200" b="0" dirty="0">
                <a:solidFill>
                  <a:srgbClr val="006600"/>
                </a:solidFill>
                <a:effectLst/>
                <a:latin typeface="Courier New" panose="02070309020205020404" pitchFamily="49" charset="0"/>
              </a:rPr>
              <a:t>&lt;A&gt;();</a:t>
            </a:r>
          </a:p>
          <a:p>
            <a:pPr algn="l">
              <a:buNone/>
            </a:pPr>
            <a:r>
              <a:rPr lang="en-US" sz="3200" b="0" dirty="0">
                <a:solidFill>
                  <a:srgbClr val="006600"/>
                </a:solidFill>
                <a:effectLst/>
                <a:latin typeface="Courier New" panose="02070309020205020404" pitchFamily="49" charset="0"/>
              </a:rPr>
              <a:t>std::</a:t>
            </a:r>
            <a:r>
              <a:rPr lang="en-US" sz="3200" b="0" dirty="0" err="1">
                <a:solidFill>
                  <a:srgbClr val="006600"/>
                </a:solidFill>
                <a:effectLst/>
                <a:latin typeface="Courier New" panose="02070309020205020404" pitchFamily="49" charset="0"/>
              </a:rPr>
              <a:t>unique_ptr</a:t>
            </a:r>
            <a:r>
              <a:rPr lang="en-US" sz="3200" b="0" dirty="0">
                <a:solidFill>
                  <a:srgbClr val="006600"/>
                </a:solidFill>
                <a:effectLst/>
                <a:latin typeface="Courier New" panose="02070309020205020404" pitchFamily="49" charset="0"/>
              </a:rPr>
              <a:t>&lt;B&gt; b = std::</a:t>
            </a:r>
            <a:r>
              <a:rPr lang="en-US" sz="3200" b="0" dirty="0" err="1">
                <a:solidFill>
                  <a:srgbClr val="006600"/>
                </a:solidFill>
                <a:effectLst/>
                <a:latin typeface="Courier New" panose="02070309020205020404" pitchFamily="49" charset="0"/>
              </a:rPr>
              <a:t>make_unique</a:t>
            </a:r>
            <a:r>
              <a:rPr lang="en-US" sz="3200" b="0" dirty="0">
                <a:solidFill>
                  <a:srgbClr val="006600"/>
                </a:solidFill>
                <a:effectLst/>
                <a:latin typeface="Courier New" panose="02070309020205020404" pitchFamily="49" charset="0"/>
              </a:rPr>
              <a:t>&lt;B&gt;(</a:t>
            </a:r>
            <a:r>
              <a:rPr lang="en-US" sz="3200" b="0" dirty="0" err="1">
                <a:solidFill>
                  <a:srgbClr val="006600"/>
                </a:solidFill>
                <a:effectLst/>
                <a:latin typeface="Courier New" panose="02070309020205020404" pitchFamily="49" charset="0"/>
              </a:rPr>
              <a:t>a.get</a:t>
            </a:r>
            <a:r>
              <a:rPr lang="en-US" sz="3200" b="0" dirty="0">
                <a:solidFill>
                  <a:srgbClr val="006600"/>
                </a:solidFill>
                <a:effectLst/>
                <a:latin typeface="Courier New" panose="02070309020205020404" pitchFamily="49" charset="0"/>
              </a:rPr>
              <a:t>());</a:t>
            </a:r>
          </a:p>
          <a:p>
            <a:pPr algn="l">
              <a:buNone/>
            </a:pPr>
            <a:r>
              <a:rPr lang="en-US" sz="3200" b="0" dirty="0">
                <a:solidFill>
                  <a:srgbClr val="006600"/>
                </a:solidFill>
                <a:effectLst/>
                <a:latin typeface="Courier New" panose="02070309020205020404" pitchFamily="49" charset="0"/>
              </a:rPr>
              <a:t>…</a:t>
            </a:r>
          </a:p>
          <a:p>
            <a:pPr algn="l">
              <a:buNone/>
            </a:pPr>
            <a:r>
              <a:rPr lang="en-US" sz="3200" b="0" dirty="0">
                <a:solidFill>
                  <a:srgbClr val="006600"/>
                </a:solidFill>
                <a:effectLst/>
                <a:latin typeface="Courier New" panose="02070309020205020404" pitchFamily="49" charset="0"/>
              </a:rPr>
              <a:t>a = </a:t>
            </a:r>
            <a:r>
              <a:rPr lang="en-US" sz="3200" b="0" dirty="0" err="1">
                <a:solidFill>
                  <a:srgbClr val="006600"/>
                </a:solidFill>
                <a:effectLst/>
                <a:latin typeface="Courier New" panose="02070309020205020404" pitchFamily="49" charset="0"/>
              </a:rPr>
              <a:t>nullptr</a:t>
            </a:r>
            <a:r>
              <a:rPr lang="en-US" sz="3200" b="0" dirty="0">
                <a:solidFill>
                  <a:srgbClr val="006600"/>
                </a:solidFill>
                <a:effectLst/>
                <a:latin typeface="Courier New" panose="02070309020205020404" pitchFamily="49" charset="0"/>
              </a:rPr>
              <a:t>;  // The free is delayed because the </a:t>
            </a:r>
            <a:r>
              <a:rPr lang="en-US" sz="3200" b="0" dirty="0" err="1">
                <a:solidFill>
                  <a:srgbClr val="006600"/>
                </a:solidFill>
                <a:effectLst/>
                <a:latin typeface="Courier New" panose="02070309020205020404" pitchFamily="49" charset="0"/>
              </a:rPr>
              <a:t>MiraclePtr</a:t>
            </a:r>
            <a:r>
              <a:rPr lang="en-US" sz="3200" b="0" dirty="0">
                <a:solidFill>
                  <a:srgbClr val="006600"/>
                </a:solidFill>
                <a:effectLst/>
                <a:latin typeface="Courier New" panose="02070309020205020404" pitchFamily="49" charset="0"/>
              </a:rPr>
              <a:t> </a:t>
            </a:r>
          </a:p>
          <a:p>
            <a:pPr algn="l">
              <a:buNone/>
            </a:pPr>
            <a:r>
              <a:rPr lang="en-US" sz="3200" dirty="0">
                <a:solidFill>
                  <a:srgbClr val="006600"/>
                </a:solidFill>
                <a:latin typeface="Courier New" panose="02070309020205020404" pitchFamily="49" charset="0"/>
              </a:rPr>
              <a:t>              // </a:t>
            </a:r>
            <a:r>
              <a:rPr lang="en-US" sz="3200" b="0" dirty="0">
                <a:solidFill>
                  <a:srgbClr val="006600"/>
                </a:solidFill>
                <a:effectLst/>
                <a:latin typeface="Courier New" panose="02070309020205020404" pitchFamily="49" charset="0"/>
              </a:rPr>
              <a:t>is still pointing to the object.</a:t>
            </a:r>
          </a:p>
          <a:p>
            <a:pPr algn="l">
              <a:buNone/>
            </a:pPr>
            <a:r>
              <a:rPr lang="en-US" sz="3200" b="0" dirty="0">
                <a:solidFill>
                  <a:srgbClr val="006600"/>
                </a:solidFill>
                <a:effectLst/>
                <a:latin typeface="Courier New" panose="02070309020205020404" pitchFamily="49" charset="0"/>
              </a:rPr>
              <a:t>b-&gt;</a:t>
            </a:r>
            <a:r>
              <a:rPr lang="en-US" sz="3200" b="0" dirty="0" err="1">
                <a:solidFill>
                  <a:srgbClr val="006600"/>
                </a:solidFill>
                <a:effectLst/>
                <a:latin typeface="Courier New" panose="02070309020205020404" pitchFamily="49" charset="0"/>
              </a:rPr>
              <a:t>doSomething</a:t>
            </a:r>
            <a:r>
              <a:rPr lang="en-US" sz="3200" b="0" dirty="0">
                <a:solidFill>
                  <a:srgbClr val="006600"/>
                </a:solidFill>
                <a:effectLst/>
                <a:latin typeface="Courier New" panose="02070309020205020404" pitchFamily="49" charset="0"/>
              </a:rPr>
              <a:t>();  // Use-after-free is neutralized.</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nodeType="clickEffect">
                                  <p:stCondLst>
                                    <p:cond delay="0"/>
                                  </p:stCondLst>
                                  <p:childTnLst>
                                    <p:animEffect transition="out" filter="wipe(up)">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dissolve">
                                      <p:cBhvr>
                                        <p:cTn id="11" dur="500"/>
                                        <p:tgtEl>
                                          <p:spTgt spid="3074"/>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D8AC8-3F8C-0E26-143F-657A7218CA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449463-1464-D4F0-BD23-599D426D005B}"/>
              </a:ext>
            </a:extLst>
          </p:cNvPr>
          <p:cNvSpPr>
            <a:spLocks noGrp="1"/>
          </p:cNvSpPr>
          <p:nvPr>
            <p:ph type="title"/>
          </p:nvPr>
        </p:nvSpPr>
        <p:spPr>
          <a:xfrm>
            <a:off x="1163782" y="625078"/>
            <a:ext cx="22167273" cy="3036094"/>
          </a:xfrm>
        </p:spPr>
        <p:txBody>
          <a:bodyPr>
            <a:normAutofit fontScale="90000"/>
          </a:bodyPr>
          <a:lstStyle/>
          <a:p>
            <a:r>
              <a:rPr lang="en-US" dirty="0"/>
              <a:t>Gradual hardening of existing code</a:t>
            </a:r>
            <a:endParaRPr dirty="0"/>
          </a:p>
        </p:txBody>
      </p:sp>
      <p:sp>
        <p:nvSpPr>
          <p:cNvPr id="3" name="Content Placeholder 2">
            <a:extLst>
              <a:ext uri="{FF2B5EF4-FFF2-40B4-BE49-F238E27FC236}">
                <a16:creationId xmlns:a16="http://schemas.microsoft.com/office/drawing/2014/main" id="{60C8F162-452E-CB92-9BE4-272D755EC582}"/>
              </a:ext>
            </a:extLst>
          </p:cNvPr>
          <p:cNvSpPr>
            <a:spLocks noGrp="1"/>
          </p:cNvSpPr>
          <p:nvPr>
            <p:ph idx="1"/>
          </p:nvPr>
        </p:nvSpPr>
        <p:spPr>
          <a:xfrm>
            <a:off x="1920240" y="3661171"/>
            <a:ext cx="20634960" cy="2648189"/>
          </a:xfrm>
        </p:spPr>
        <p:txBody>
          <a:bodyPr>
            <a:normAutofit/>
          </a:bodyPr>
          <a:lstStyle/>
          <a:p>
            <a:pPr lvl="0"/>
            <a:r>
              <a:rPr b="1" dirty="0" err="1"/>
              <a:t>MiraclePtr</a:t>
            </a:r>
            <a:r>
              <a:rPr dirty="0"/>
              <a:t> (Chrome): smart pointer reducing use-after-free by &gt;50%</a:t>
            </a:r>
          </a:p>
          <a:p>
            <a:pPr lvl="0"/>
            <a:r>
              <a:rPr b="1" dirty="0"/>
              <a:t>Bounds-checking in C++ </a:t>
            </a:r>
            <a:r>
              <a:rPr b="1" dirty="0" err="1"/>
              <a:t>stdlib</a:t>
            </a:r>
            <a:r>
              <a:rPr dirty="0"/>
              <a:t> (Google, MSVC hardened mode)</a:t>
            </a:r>
          </a:p>
        </p:txBody>
      </p:sp>
      <p:pic>
        <p:nvPicPr>
          <p:cNvPr id="4" name="Picture 3">
            <a:extLst>
              <a:ext uri="{FF2B5EF4-FFF2-40B4-BE49-F238E27FC236}">
                <a16:creationId xmlns:a16="http://schemas.microsoft.com/office/drawing/2014/main" id="{0D67A7D8-9A66-5AD2-0EE0-8002837FCD68}"/>
              </a:ext>
            </a:extLst>
          </p:cNvPr>
          <p:cNvPicPr>
            <a:picLocks noChangeAspect="1"/>
          </p:cNvPicPr>
          <p:nvPr/>
        </p:nvPicPr>
        <p:blipFill>
          <a:blip r:embed="rId3"/>
          <a:stretch>
            <a:fillRect/>
          </a:stretch>
        </p:blipFill>
        <p:spPr>
          <a:xfrm>
            <a:off x="1920240" y="6614159"/>
            <a:ext cx="10271760" cy="11991683"/>
          </a:xfrm>
          <a:prstGeom prst="rect">
            <a:avLst/>
          </a:prstGeom>
        </p:spPr>
      </p:pic>
      <p:pic>
        <p:nvPicPr>
          <p:cNvPr id="5" name="Picture 4">
            <a:extLst>
              <a:ext uri="{FF2B5EF4-FFF2-40B4-BE49-F238E27FC236}">
                <a16:creationId xmlns:a16="http://schemas.microsoft.com/office/drawing/2014/main" id="{AD65B61B-A719-E028-0BD6-FC8DA8FCC60B}"/>
              </a:ext>
            </a:extLst>
          </p:cNvPr>
          <p:cNvPicPr>
            <a:picLocks noChangeAspect="1"/>
          </p:cNvPicPr>
          <p:nvPr/>
        </p:nvPicPr>
        <p:blipFill>
          <a:blip r:embed="rId4"/>
          <a:stretch>
            <a:fillRect/>
          </a:stretch>
        </p:blipFill>
        <p:spPr>
          <a:xfrm>
            <a:off x="13119100" y="6614158"/>
            <a:ext cx="9679940" cy="8441809"/>
          </a:xfrm>
          <a:prstGeom prst="rect">
            <a:avLst/>
          </a:prstGeom>
        </p:spPr>
      </p:pic>
      <p:pic>
        <p:nvPicPr>
          <p:cNvPr id="4098" name="Picture 2">
            <a:extLst>
              <a:ext uri="{FF2B5EF4-FFF2-40B4-BE49-F238E27FC236}">
                <a16:creationId xmlns:a16="http://schemas.microsoft.com/office/drawing/2014/main" id="{143DA3B2-5168-0CAD-FB33-70F9799B50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7926" y="8756707"/>
            <a:ext cx="7394054" cy="464439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836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wipe(down)">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DD731F-1064-93E5-F1C3-03511F69E8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350B9D-F323-B8F7-2654-A185C035AA8A}"/>
              </a:ext>
            </a:extLst>
          </p:cNvPr>
          <p:cNvSpPr>
            <a:spLocks noGrp="1"/>
          </p:cNvSpPr>
          <p:nvPr>
            <p:ph type="title"/>
          </p:nvPr>
        </p:nvSpPr>
        <p:spPr>
          <a:xfrm>
            <a:off x="1163782" y="625078"/>
            <a:ext cx="22167273" cy="3036094"/>
          </a:xfrm>
        </p:spPr>
        <p:txBody>
          <a:bodyPr>
            <a:normAutofit fontScale="90000"/>
          </a:bodyPr>
          <a:lstStyle/>
          <a:p>
            <a:r>
              <a:rPr lang="en-US" dirty="0"/>
              <a:t>Gradual hardening of existing code</a:t>
            </a:r>
            <a:endParaRPr dirty="0"/>
          </a:p>
        </p:txBody>
      </p:sp>
      <p:sp>
        <p:nvSpPr>
          <p:cNvPr id="3" name="Content Placeholder 2">
            <a:extLst>
              <a:ext uri="{FF2B5EF4-FFF2-40B4-BE49-F238E27FC236}">
                <a16:creationId xmlns:a16="http://schemas.microsoft.com/office/drawing/2014/main" id="{B2AA8C56-7816-6340-B468-645965DBFD71}"/>
              </a:ext>
            </a:extLst>
          </p:cNvPr>
          <p:cNvSpPr>
            <a:spLocks noGrp="1"/>
          </p:cNvSpPr>
          <p:nvPr>
            <p:ph idx="1"/>
          </p:nvPr>
        </p:nvSpPr>
        <p:spPr>
          <a:xfrm>
            <a:off x="1920240" y="3661171"/>
            <a:ext cx="20634960" cy="5269469"/>
          </a:xfrm>
        </p:spPr>
        <p:txBody>
          <a:bodyPr>
            <a:normAutofit/>
          </a:bodyPr>
          <a:lstStyle/>
          <a:p>
            <a:pPr lvl="0"/>
            <a:r>
              <a:rPr b="1" dirty="0" err="1"/>
              <a:t>MiraclePtr</a:t>
            </a:r>
            <a:r>
              <a:rPr dirty="0"/>
              <a:t> (Chrome): smart pointer reducing use-after-free by &gt;50%</a:t>
            </a:r>
          </a:p>
          <a:p>
            <a:pPr lvl="0"/>
            <a:r>
              <a:rPr b="1" dirty="0"/>
              <a:t>Bounds-checking in C++ </a:t>
            </a:r>
            <a:r>
              <a:rPr b="1" dirty="0" err="1"/>
              <a:t>stdlib</a:t>
            </a:r>
            <a:r>
              <a:rPr dirty="0"/>
              <a:t> (Google, MSVC hardened mode)</a:t>
            </a:r>
          </a:p>
          <a:p>
            <a:pPr lvl="0"/>
            <a:r>
              <a:rPr b="1" dirty="0"/>
              <a:t>ARM MTE</a:t>
            </a:r>
            <a:r>
              <a:rPr dirty="0"/>
              <a:t> in Android: hardware use-after-free detection</a:t>
            </a:r>
          </a:p>
          <a:p>
            <a:pPr lvl="0"/>
            <a:r>
              <a:rPr b="1" dirty="0"/>
              <a:t>C++ Profiles</a:t>
            </a:r>
            <a:r>
              <a:rPr dirty="0"/>
              <a:t> (C++26 proposed): compiler-enforced safe subset</a:t>
            </a:r>
          </a:p>
        </p:txBody>
      </p:sp>
      <p:pic>
        <p:nvPicPr>
          <p:cNvPr id="4" name="Picture 3">
            <a:extLst>
              <a:ext uri="{FF2B5EF4-FFF2-40B4-BE49-F238E27FC236}">
                <a16:creationId xmlns:a16="http://schemas.microsoft.com/office/drawing/2014/main" id="{23C11F6F-63FF-45CF-D323-755AA136D73C}"/>
              </a:ext>
            </a:extLst>
          </p:cNvPr>
          <p:cNvPicPr>
            <a:picLocks noChangeAspect="1"/>
          </p:cNvPicPr>
          <p:nvPr/>
        </p:nvPicPr>
        <p:blipFill>
          <a:blip r:embed="rId3"/>
          <a:stretch>
            <a:fillRect/>
          </a:stretch>
        </p:blipFill>
        <p:spPr>
          <a:xfrm>
            <a:off x="6781800" y="8930640"/>
            <a:ext cx="5410200" cy="6096000"/>
          </a:xfrm>
          <a:prstGeom prst="rect">
            <a:avLst/>
          </a:prstGeom>
        </p:spPr>
      </p:pic>
      <p:pic>
        <p:nvPicPr>
          <p:cNvPr id="6" name="Picture 5">
            <a:extLst>
              <a:ext uri="{FF2B5EF4-FFF2-40B4-BE49-F238E27FC236}">
                <a16:creationId xmlns:a16="http://schemas.microsoft.com/office/drawing/2014/main" id="{9CFFDF13-2294-1805-37FE-0E9D8F74DDD5}"/>
              </a:ext>
            </a:extLst>
          </p:cNvPr>
          <p:cNvPicPr>
            <a:picLocks noChangeAspect="1"/>
          </p:cNvPicPr>
          <p:nvPr/>
        </p:nvPicPr>
        <p:blipFill>
          <a:blip r:embed="rId4"/>
          <a:stretch>
            <a:fillRect/>
          </a:stretch>
        </p:blipFill>
        <p:spPr>
          <a:xfrm>
            <a:off x="12626340" y="8930640"/>
            <a:ext cx="5181600" cy="5435600"/>
          </a:xfrm>
          <a:prstGeom prst="rect">
            <a:avLst/>
          </a:prstGeom>
        </p:spPr>
      </p:pic>
    </p:spTree>
    <p:extLst>
      <p:ext uri="{BB962C8B-B14F-4D97-AF65-F5344CB8AC3E}">
        <p14:creationId xmlns:p14="http://schemas.microsoft.com/office/powerpoint/2010/main" val="1477337737"/>
      </p:ext>
    </p:extLst>
  </p:cSld>
  <p:clrMapOvr>
    <a:masterClrMapping/>
  </p:clrMapOvr>
  <p:transition spd="slow">
    <p:wip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64EBB-9563-635B-AA7F-6C11E48C18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893E2B-18C3-E3E5-24FD-48D3B2FF005A}"/>
              </a:ext>
            </a:extLst>
          </p:cNvPr>
          <p:cNvSpPr>
            <a:spLocks noGrp="1"/>
          </p:cNvSpPr>
          <p:nvPr>
            <p:ph type="title"/>
          </p:nvPr>
        </p:nvSpPr>
        <p:spPr>
          <a:xfrm>
            <a:off x="4387453" y="5339953"/>
            <a:ext cx="15609094" cy="3036094"/>
          </a:xfrm>
        </p:spPr>
        <p:txBody>
          <a:bodyPr/>
          <a:lstStyle/>
          <a:p>
            <a:r>
              <a:rPr dirty="0"/>
              <a:t>Key Takeaways</a:t>
            </a:r>
          </a:p>
        </p:txBody>
      </p:sp>
    </p:spTree>
    <p:extLst>
      <p:ext uri="{BB962C8B-B14F-4D97-AF65-F5344CB8AC3E}">
        <p14:creationId xmlns:p14="http://schemas.microsoft.com/office/powerpoint/2010/main" val="3383516185"/>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Visualized example"/>
          <p:cNvSpPr txBox="1">
            <a:spLocks noGrp="1"/>
          </p:cNvSpPr>
          <p:nvPr>
            <p:ph type="title"/>
          </p:nvPr>
        </p:nvSpPr>
        <p:spPr>
          <a:prstGeom prst="rect">
            <a:avLst/>
          </a:prstGeom>
        </p:spPr>
        <p:txBody>
          <a:bodyPr/>
          <a:lstStyle/>
          <a:p>
            <a:r>
              <a:rPr dirty="0"/>
              <a:t>Visualized example</a:t>
            </a:r>
          </a:p>
        </p:txBody>
      </p:sp>
      <p:pic>
        <p:nvPicPr>
          <p:cNvPr id="153" name="Image" descr="Image"/>
          <p:cNvPicPr>
            <a:picLocks noChangeAspect="1"/>
          </p:cNvPicPr>
          <p:nvPr/>
        </p:nvPicPr>
        <p:blipFill>
          <a:blip r:embed="rId2"/>
          <a:stretch>
            <a:fillRect/>
          </a:stretch>
        </p:blipFill>
        <p:spPr>
          <a:xfrm>
            <a:off x="14363624" y="4058184"/>
            <a:ext cx="7212852" cy="8164802"/>
          </a:xfrm>
          <a:prstGeom prst="rect">
            <a:avLst/>
          </a:prstGeom>
          <a:ln w="12700">
            <a:miter lim="400000"/>
          </a:ln>
        </p:spPr>
      </p:pic>
      <p:sp>
        <p:nvSpPr>
          <p:cNvPr id="154" name="struct foo {…"/>
          <p:cNvSpPr txBox="1"/>
          <p:nvPr/>
        </p:nvSpPr>
        <p:spPr>
          <a:xfrm>
            <a:off x="3928830" y="4124374"/>
            <a:ext cx="9890857" cy="7153276"/>
          </a:xfrm>
          <a:prstGeom prst="rect">
            <a:avLst/>
          </a:prstGeom>
          <a:solidFill>
            <a:srgbClr val="FFFFFF"/>
          </a:solidFill>
          <a:ln w="254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algn="l" defTabSz="457200">
              <a:defRPr sz="4200">
                <a:latin typeface="Courier"/>
                <a:ea typeface="Courier"/>
                <a:cs typeface="Courier"/>
                <a:sym typeface="Courier"/>
              </a:defRPr>
            </a:pPr>
            <a:r>
              <a:t>struct foo {</a:t>
            </a:r>
          </a:p>
          <a:p>
            <a:pPr algn="l" defTabSz="457200">
              <a:defRPr sz="4200">
                <a:latin typeface="Courier"/>
                <a:ea typeface="Courier"/>
                <a:cs typeface="Courier"/>
                <a:sym typeface="Courier"/>
              </a:defRPr>
            </a:pPr>
            <a:r>
              <a:t>  int x;</a:t>
            </a:r>
          </a:p>
          <a:p>
            <a:pPr algn="l" defTabSz="457200">
              <a:defRPr sz="4200">
                <a:latin typeface="Courier"/>
                <a:ea typeface="Courier"/>
                <a:cs typeface="Courier"/>
                <a:sym typeface="Courier"/>
              </a:defRPr>
            </a:pPr>
            <a:r>
              <a:t>  int y;</a:t>
            </a:r>
          </a:p>
          <a:p>
            <a:pPr algn="l" defTabSz="457200">
              <a:defRPr sz="4200">
                <a:latin typeface="Courier"/>
                <a:ea typeface="Courier"/>
                <a:cs typeface="Courier"/>
                <a:sym typeface="Courier"/>
              </a:defRPr>
            </a:pPr>
            <a:r>
              <a:t>  char *pc;</a:t>
            </a:r>
          </a:p>
          <a:p>
            <a:pPr algn="l" defTabSz="457200">
              <a:defRPr sz="4200">
                <a:latin typeface="Courier"/>
                <a:ea typeface="Courier"/>
                <a:cs typeface="Courier"/>
                <a:sym typeface="Courier"/>
              </a:defRPr>
            </a:pPr>
            <a:r>
              <a:t>};</a:t>
            </a:r>
          </a:p>
          <a:p>
            <a:pPr algn="l" defTabSz="457200">
              <a:defRPr sz="4200">
                <a:latin typeface="Courier"/>
                <a:ea typeface="Courier"/>
                <a:cs typeface="Courier"/>
                <a:sym typeface="Courier"/>
              </a:defRPr>
            </a:pPr>
            <a:r>
              <a:t>struct foo *pf = malloc(...);</a:t>
            </a:r>
          </a:p>
          <a:p>
            <a:pPr algn="l" defTabSz="457200">
              <a:defRPr sz="4200">
                <a:latin typeface="Courier"/>
                <a:ea typeface="Courier"/>
                <a:cs typeface="Courier"/>
                <a:sym typeface="Courier"/>
              </a:defRPr>
            </a:pPr>
            <a:r>
              <a:t>pf-&gt;x = 5;</a:t>
            </a:r>
          </a:p>
          <a:p>
            <a:pPr algn="l" defTabSz="457200">
              <a:defRPr sz="4200">
                <a:latin typeface="Courier"/>
                <a:ea typeface="Courier"/>
                <a:cs typeface="Courier"/>
                <a:sym typeface="Courier"/>
              </a:defRPr>
            </a:pPr>
            <a:r>
              <a:t>pf-&gt;y = 256;</a:t>
            </a:r>
          </a:p>
          <a:p>
            <a:pPr algn="l" defTabSz="457200">
              <a:defRPr sz="4200">
                <a:latin typeface="Courier"/>
                <a:ea typeface="Courier"/>
                <a:cs typeface="Courier"/>
                <a:sym typeface="Courier"/>
              </a:defRPr>
            </a:pPr>
            <a:r>
              <a:t>pf-&gt;pc = "before";</a:t>
            </a:r>
          </a:p>
          <a:p>
            <a:pPr algn="l" defTabSz="457200">
              <a:defRPr sz="4200">
                <a:latin typeface="Courier"/>
                <a:ea typeface="Courier"/>
                <a:cs typeface="Courier"/>
                <a:sym typeface="Courier"/>
              </a:defRPr>
            </a:pPr>
            <a:r>
              <a:t>pf-&gt;pc += 3;</a:t>
            </a:r>
          </a:p>
          <a:p>
            <a:pPr algn="l" defTabSz="457200">
              <a:defRPr sz="4200">
                <a:latin typeface="Courier"/>
                <a:ea typeface="Courier"/>
                <a:cs typeface="Courier"/>
                <a:sym typeface="Courier"/>
              </a:defRPr>
            </a:pPr>
            <a:r>
              <a:t>int *px = &amp;pf-&gt;x;</a:t>
            </a:r>
          </a:p>
        </p:txBody>
      </p:sp>
    </p:spTree>
  </p:cSld>
  <p:clrMapOvr>
    <a:masterClrMapping/>
  </p:clrMapOvr>
  <p:transition spd="slow">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Key Takeaways</a:t>
            </a:r>
          </a:p>
        </p:txBody>
      </p:sp>
      <p:sp>
        <p:nvSpPr>
          <p:cNvPr id="3" name="Content Placeholder 2"/>
          <p:cNvSpPr>
            <a:spLocks noGrp="1"/>
          </p:cNvSpPr>
          <p:nvPr>
            <p:ph idx="1"/>
          </p:nvPr>
        </p:nvSpPr>
        <p:spPr>
          <a:xfrm>
            <a:off x="1080656" y="3661171"/>
            <a:ext cx="22305818" cy="8840392"/>
          </a:xfrm>
        </p:spPr>
        <p:txBody>
          <a:bodyPr>
            <a:normAutofit/>
          </a:bodyPr>
          <a:lstStyle/>
          <a:p>
            <a:pPr marL="914411" indent="-914411">
              <a:spcBef>
                <a:spcPts val="1800"/>
              </a:spcBef>
              <a:buAutoNum type="arabicPeriod"/>
            </a:pPr>
            <a:r>
              <a:rPr dirty="0"/>
              <a:t>Memory safety = access only </a:t>
            </a:r>
            <a:r>
              <a:rPr i="1" dirty="0"/>
              <a:t>defined</a:t>
            </a:r>
            <a:r>
              <a:rPr dirty="0"/>
              <a:t> memory through </a:t>
            </a:r>
            <a:r>
              <a:rPr i="1" dirty="0"/>
              <a:t>legitimate</a:t>
            </a:r>
            <a:r>
              <a:rPr dirty="0"/>
              <a:t> pointers</a:t>
            </a:r>
          </a:p>
          <a:p>
            <a:pPr marL="914411" indent="-914411">
              <a:spcBef>
                <a:spcPts val="1800"/>
              </a:spcBef>
              <a:buAutoNum type="arabicPeriod"/>
            </a:pPr>
            <a:r>
              <a:rPr dirty="0"/>
              <a:t>~70% of security vulnerabilities are memory safety bugs</a:t>
            </a:r>
          </a:p>
          <a:p>
            <a:pPr marL="914411" indent="-914411">
              <a:spcBef>
                <a:spcPts val="1800"/>
              </a:spcBef>
              <a:buAutoNum type="arabicPeriod"/>
            </a:pPr>
            <a:r>
              <a:rPr dirty="0"/>
              <a:t>“Write better code” doesn’t work; better tools and languages do</a:t>
            </a:r>
          </a:p>
          <a:p>
            <a:pPr marL="914411" indent="-914411">
              <a:spcBef>
                <a:spcPts val="1800"/>
              </a:spcBef>
              <a:buAutoNum type="arabicPeriod"/>
            </a:pPr>
            <a:r>
              <a:rPr dirty="0"/>
              <a:t>Rust enforces safety at compile time with </a:t>
            </a:r>
            <a:r>
              <a:rPr lang="en-US" dirty="0"/>
              <a:t>low</a:t>
            </a:r>
            <a:r>
              <a:rPr dirty="0"/>
              <a:t> runtime overhead</a:t>
            </a:r>
          </a:p>
          <a:p>
            <a:pPr marL="914411" indent="-914411">
              <a:spcBef>
                <a:spcPts val="1800"/>
              </a:spcBef>
              <a:buAutoNum type="arabicPeriod"/>
            </a:pPr>
            <a:r>
              <a:rPr dirty="0"/>
              <a:t>Write new code safely; harden legacy code with available tools</a:t>
            </a:r>
          </a:p>
          <a:p>
            <a:pPr marL="914411" indent="-914411">
              <a:spcBef>
                <a:spcPts val="1800"/>
              </a:spcBef>
              <a:buAutoNum type="arabicPeriod"/>
            </a:pPr>
            <a:r>
              <a:rPr dirty="0"/>
              <a:t>The transition is happening: Android, Linux kernel, government policy</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Discussion</a:t>
            </a:r>
          </a:p>
        </p:txBody>
      </p:sp>
      <p:sp>
        <p:nvSpPr>
          <p:cNvPr id="3" name="Content Placeholder 2"/>
          <p:cNvSpPr>
            <a:spLocks noGrp="1"/>
          </p:cNvSpPr>
          <p:nvPr>
            <p:ph idx="1"/>
          </p:nvPr>
        </p:nvSpPr>
        <p:spPr>
          <a:xfrm>
            <a:off x="1385455" y="3661171"/>
            <a:ext cx="21613090" cy="8840392"/>
          </a:xfrm>
        </p:spPr>
        <p:txBody>
          <a:bodyPr>
            <a:normAutofit lnSpcReduction="10000"/>
          </a:bodyPr>
          <a:lstStyle/>
          <a:p>
            <a:pPr marL="914411" indent="-914411">
              <a:buAutoNum type="arabicPeriod"/>
            </a:pPr>
            <a:r>
              <a:rPr dirty="0"/>
              <a:t>The definition frames pointers as </a:t>
            </a:r>
            <a:r>
              <a:rPr i="1" dirty="0"/>
              <a:t>capabilities</a:t>
            </a:r>
            <a:r>
              <a:rPr dirty="0"/>
              <a:t>. How does this explain why C is unsafe but Java is safe, even though both use heap objects?</a:t>
            </a:r>
          </a:p>
          <a:p>
            <a:pPr marL="914411" indent="-914411">
              <a:buAutoNum type="arabicPeriod"/>
            </a:pPr>
            <a:r>
              <a:rPr dirty="0" err="1"/>
              <a:t>ASan</a:t>
            </a:r>
            <a:r>
              <a:rPr dirty="0"/>
              <a:t> detects spatial and temporal errors. Why not ship everything with </a:t>
            </a:r>
            <a:r>
              <a:rPr dirty="0" err="1"/>
              <a:t>ASan</a:t>
            </a:r>
            <a:r>
              <a:rPr dirty="0"/>
              <a:t> enabled?</a:t>
            </a:r>
          </a:p>
          <a:p>
            <a:pPr marL="914411" indent="-914411">
              <a:buAutoNum type="arabicPeriod"/>
            </a:pPr>
            <a:r>
              <a:rPr dirty="0"/>
              <a:t>Give an example of a safe pattern Rust’s borrow checker rejects. How does </a:t>
            </a:r>
            <a:r>
              <a:rPr dirty="0">
                <a:latin typeface="Courier"/>
              </a:rPr>
              <a:t>unsafe</a:t>
            </a:r>
            <a:r>
              <a:rPr dirty="0"/>
              <a:t> address this, and what are its risks?</a:t>
            </a:r>
          </a:p>
          <a:p>
            <a:pPr marL="914411" indent="-914411">
              <a:buAutoNum type="arabicPeriod"/>
            </a:pPr>
            <a:r>
              <a:rPr dirty="0"/>
              <a:t>Android reduced memory CVEs without rewriting C/C++. What does this tell us about where to invest?</a:t>
            </a:r>
          </a:p>
          <a:p>
            <a:pPr marL="914411" indent="-914411">
              <a:buAutoNum type="arabicPeriod"/>
            </a:pPr>
            <a:r>
              <a:rPr dirty="0"/>
              <a:t>What would CHERI need to become as widespread as ASLR?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No buffer overflows"/>
          <p:cNvSpPr txBox="1">
            <a:spLocks noGrp="1"/>
          </p:cNvSpPr>
          <p:nvPr>
            <p:ph type="title"/>
          </p:nvPr>
        </p:nvSpPr>
        <p:spPr>
          <a:prstGeom prst="rect">
            <a:avLst/>
          </a:prstGeom>
        </p:spPr>
        <p:txBody>
          <a:bodyPr/>
          <a:lstStyle/>
          <a:p>
            <a:r>
              <a:t>No buffer overflows</a:t>
            </a:r>
          </a:p>
        </p:txBody>
      </p:sp>
      <p:sp>
        <p:nvSpPr>
          <p:cNvPr id="157" name="A buffer overflow violates spatial safety…"/>
          <p:cNvSpPr txBox="1">
            <a:spLocks noGrp="1"/>
          </p:cNvSpPr>
          <p:nvPr>
            <p:ph type="body" idx="1"/>
          </p:nvPr>
        </p:nvSpPr>
        <p:spPr>
          <a:prstGeom prst="rect">
            <a:avLst/>
          </a:prstGeom>
        </p:spPr>
        <p:txBody>
          <a:bodyPr/>
          <a:lstStyle/>
          <a:p>
            <a:r>
              <a:t>A buffer overflow violates spatial safety</a:t>
            </a:r>
          </a:p>
          <a:p>
            <a:pPr lvl="1"/>
            <a:endParaRPr/>
          </a:p>
          <a:p>
            <a:pPr lvl="1"/>
            <a:endParaRPr/>
          </a:p>
          <a:p>
            <a:pPr lvl="1"/>
            <a:endParaRPr/>
          </a:p>
          <a:p>
            <a:pPr lvl="1"/>
            <a:endParaRPr/>
          </a:p>
          <a:p>
            <a:pPr lvl="2"/>
            <a:endParaRPr/>
          </a:p>
          <a:p>
            <a:pPr lvl="2"/>
            <a:endParaRPr/>
          </a:p>
          <a:p>
            <a:pPr lvl="3"/>
            <a:endParaRPr/>
          </a:p>
          <a:p>
            <a:pPr lvl="1"/>
            <a:endParaRPr/>
          </a:p>
          <a:p>
            <a:pPr lvl="1"/>
            <a:endParaRPr/>
          </a:p>
          <a:p>
            <a:pPr lvl="1"/>
            <a:r>
              <a:t>Overrunning the bounds of the source and/or destination buffers implies either </a:t>
            </a:r>
            <a:r>
              <a:rPr>
                <a:latin typeface="Courier"/>
                <a:ea typeface="Courier"/>
                <a:cs typeface="Courier"/>
                <a:sym typeface="Courier"/>
              </a:rPr>
              <a:t>src</a:t>
            </a:r>
            <a:r>
              <a:t> or </a:t>
            </a:r>
            <a:r>
              <a:rPr>
                <a:latin typeface="Courier"/>
                <a:ea typeface="Courier"/>
                <a:cs typeface="Courier"/>
                <a:sym typeface="Courier"/>
              </a:rPr>
              <a:t>dst</a:t>
            </a:r>
            <a:r>
              <a:t> is illegal</a:t>
            </a:r>
          </a:p>
        </p:txBody>
      </p:sp>
      <p:sp>
        <p:nvSpPr>
          <p:cNvPr id="158" name="void copy(char *src, char *dst, int len)…"/>
          <p:cNvSpPr txBox="1"/>
          <p:nvPr/>
        </p:nvSpPr>
        <p:spPr>
          <a:xfrm>
            <a:off x="5455470" y="4302558"/>
            <a:ext cx="13473060" cy="5883276"/>
          </a:xfrm>
          <a:prstGeom prst="rect">
            <a:avLst/>
          </a:prstGeom>
          <a:solidFill>
            <a:srgbClr val="FFFFFF"/>
          </a:solidFill>
          <a:ln w="254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algn="l" defTabSz="457200">
              <a:defRPr sz="4200">
                <a:latin typeface="Courier"/>
                <a:ea typeface="Courier"/>
                <a:cs typeface="Courier"/>
                <a:sym typeface="Courier"/>
              </a:defRPr>
            </a:pPr>
            <a:r>
              <a:t>void copy(char *src, char *dst, int len) </a:t>
            </a:r>
          </a:p>
          <a:p>
            <a:pPr algn="l" defTabSz="457200">
              <a:defRPr sz="4200">
                <a:latin typeface="Courier"/>
                <a:ea typeface="Courier"/>
                <a:cs typeface="Courier"/>
                <a:sym typeface="Courier"/>
              </a:defRPr>
            </a:pPr>
            <a:r>
              <a:t>{</a:t>
            </a:r>
          </a:p>
          <a:p>
            <a:pPr algn="l" defTabSz="457200">
              <a:defRPr sz="4200">
                <a:latin typeface="Courier"/>
                <a:ea typeface="Courier"/>
                <a:cs typeface="Courier"/>
                <a:sym typeface="Courier"/>
              </a:defRPr>
            </a:pPr>
            <a:r>
              <a:t>  int i;</a:t>
            </a:r>
          </a:p>
          <a:p>
            <a:pPr algn="l" defTabSz="457200">
              <a:defRPr sz="4200">
                <a:latin typeface="Courier"/>
                <a:ea typeface="Courier"/>
                <a:cs typeface="Courier"/>
                <a:sym typeface="Courier"/>
              </a:defRPr>
            </a:pPr>
            <a:r>
              <a:t>  for (i=0;i&lt;len;i++) {</a:t>
            </a:r>
          </a:p>
          <a:p>
            <a:pPr algn="l" defTabSz="457200">
              <a:defRPr sz="4200">
                <a:latin typeface="Courier"/>
                <a:ea typeface="Courier"/>
                <a:cs typeface="Courier"/>
                <a:sym typeface="Courier"/>
              </a:defRPr>
            </a:pPr>
            <a:r>
              <a:t>    *dst = *src; </a:t>
            </a:r>
          </a:p>
          <a:p>
            <a:pPr algn="l" defTabSz="457200">
              <a:defRPr sz="4200">
                <a:latin typeface="Courier"/>
                <a:ea typeface="Courier"/>
                <a:cs typeface="Courier"/>
                <a:sym typeface="Courier"/>
              </a:defRPr>
            </a:pPr>
            <a:r>
              <a:t>    src++; </a:t>
            </a:r>
          </a:p>
          <a:p>
            <a:pPr algn="l" defTabSz="457200">
              <a:defRPr sz="4200">
                <a:latin typeface="Courier"/>
                <a:ea typeface="Courier"/>
                <a:cs typeface="Courier"/>
                <a:sym typeface="Courier"/>
              </a:defRPr>
            </a:pPr>
            <a:r>
              <a:t>    dst++;</a:t>
            </a:r>
          </a:p>
          <a:p>
            <a:pPr algn="l" defTabSz="457200">
              <a:defRPr sz="4200">
                <a:latin typeface="Courier"/>
                <a:ea typeface="Courier"/>
                <a:cs typeface="Courier"/>
                <a:sym typeface="Courier"/>
              </a:defRPr>
            </a:pPr>
            <a:r>
              <a:t>  }</a:t>
            </a:r>
          </a:p>
          <a:p>
            <a:pPr algn="l" defTabSz="457200">
              <a:defRPr sz="4200">
                <a:latin typeface="Courier"/>
                <a:ea typeface="Courier"/>
                <a:cs typeface="Courier"/>
                <a:sym typeface="Courier"/>
              </a:defRPr>
            </a:pPr>
            <a:r>
              <a:t>}</a:t>
            </a:r>
          </a:p>
        </p:txBody>
      </p:sp>
    </p:spTree>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No format string attacks"/>
          <p:cNvSpPr txBox="1">
            <a:spLocks noGrp="1"/>
          </p:cNvSpPr>
          <p:nvPr>
            <p:ph type="title"/>
          </p:nvPr>
        </p:nvSpPr>
        <p:spPr>
          <a:prstGeom prst="rect">
            <a:avLst/>
          </a:prstGeom>
        </p:spPr>
        <p:txBody>
          <a:bodyPr/>
          <a:lstStyle/>
          <a:p>
            <a:r>
              <a:t>No format string attacks</a:t>
            </a:r>
          </a:p>
        </p:txBody>
      </p:sp>
      <p:sp>
        <p:nvSpPr>
          <p:cNvPr id="161" name="The call to printf dereferences illegal pointers…"/>
          <p:cNvSpPr txBox="1">
            <a:spLocks noGrp="1"/>
          </p:cNvSpPr>
          <p:nvPr>
            <p:ph type="body" idx="1"/>
          </p:nvPr>
        </p:nvSpPr>
        <p:spPr>
          <a:prstGeom prst="rect">
            <a:avLst/>
          </a:prstGeom>
        </p:spPr>
        <p:txBody>
          <a:bodyPr/>
          <a:lstStyle/>
          <a:p>
            <a:r>
              <a:t>The call to </a:t>
            </a:r>
            <a:r>
              <a:rPr>
                <a:latin typeface="Courier"/>
                <a:ea typeface="Courier"/>
                <a:cs typeface="Courier"/>
                <a:sym typeface="Courier"/>
              </a:rPr>
              <a:t>printf</a:t>
            </a:r>
            <a:r>
              <a:t> dereferences illegal pointers</a:t>
            </a:r>
          </a:p>
          <a:p>
            <a:pPr lvl="1"/>
            <a:endParaRPr/>
          </a:p>
          <a:p>
            <a:pPr lvl="1"/>
            <a:endParaRPr/>
          </a:p>
          <a:p>
            <a:pPr lvl="2"/>
            <a:endParaRPr/>
          </a:p>
          <a:p>
            <a:pPr lvl="1"/>
            <a:r>
              <a:t>View the stack as a buffer defined by the number and types of the arguments it provides</a:t>
            </a:r>
          </a:p>
          <a:p>
            <a:pPr lvl="1"/>
            <a:r>
              <a:t>The extra format specifiers construct pointers beyond the end of this buffer and dereference them</a:t>
            </a:r>
          </a:p>
          <a:p>
            <a:pPr lvl="1"/>
            <a:endParaRPr/>
          </a:p>
          <a:p>
            <a:r>
              <a:t>Essentially a kind of buffer overflow</a:t>
            </a:r>
          </a:p>
        </p:txBody>
      </p:sp>
      <p:sp>
        <p:nvSpPr>
          <p:cNvPr id="162" name="char *buf = “%d %d %d\n”;…"/>
          <p:cNvSpPr txBox="1"/>
          <p:nvPr/>
        </p:nvSpPr>
        <p:spPr>
          <a:xfrm>
            <a:off x="5455470" y="4292306"/>
            <a:ext cx="13473060" cy="1438276"/>
          </a:xfrm>
          <a:prstGeom prst="rect">
            <a:avLst/>
          </a:prstGeom>
          <a:solidFill>
            <a:srgbClr val="FFFFFF"/>
          </a:solidFill>
          <a:ln w="254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algn="l" defTabSz="457200">
              <a:defRPr sz="4200">
                <a:latin typeface="Courier"/>
                <a:ea typeface="Courier"/>
                <a:cs typeface="Courier"/>
                <a:sym typeface="Courier"/>
              </a:defRPr>
            </a:pPr>
            <a:r>
              <a:t>char *buf = “%d %d %d\n”;</a:t>
            </a:r>
          </a:p>
          <a:p>
            <a:pPr algn="l" defTabSz="457200">
              <a:defRPr sz="4200">
                <a:latin typeface="Courier"/>
                <a:ea typeface="Courier"/>
                <a:cs typeface="Courier"/>
                <a:sym typeface="Courier"/>
              </a:defRPr>
            </a:pPr>
            <a:r>
              <a:t>printf(buf);</a:t>
            </a:r>
          </a:p>
        </p:txBody>
      </p:sp>
    </p:spTree>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Temporal safety"/>
          <p:cNvSpPr txBox="1">
            <a:spLocks noGrp="1"/>
          </p:cNvSpPr>
          <p:nvPr>
            <p:ph type="title"/>
          </p:nvPr>
        </p:nvSpPr>
        <p:spPr>
          <a:prstGeom prst="rect">
            <a:avLst/>
          </a:prstGeom>
        </p:spPr>
        <p:txBody>
          <a:bodyPr/>
          <a:lstStyle/>
          <a:p>
            <a:r>
              <a:t>Temporal safety</a:t>
            </a:r>
          </a:p>
        </p:txBody>
      </p:sp>
      <p:sp>
        <p:nvSpPr>
          <p:cNvPr id="165" name="A temporal safety violation occurs when trying to access undefined memory…"/>
          <p:cNvSpPr txBox="1">
            <a:spLocks noGrp="1"/>
          </p:cNvSpPr>
          <p:nvPr>
            <p:ph type="body" idx="1"/>
          </p:nvPr>
        </p:nvSpPr>
        <p:spPr>
          <a:prstGeom prst="rect">
            <a:avLst/>
          </a:prstGeom>
        </p:spPr>
        <p:txBody>
          <a:bodyPr/>
          <a:lstStyle/>
          <a:p>
            <a:r>
              <a:t>A </a:t>
            </a:r>
            <a:r>
              <a:rPr b="1">
                <a:latin typeface="Helvetica"/>
                <a:ea typeface="Helvetica"/>
                <a:cs typeface="Helvetica"/>
                <a:sym typeface="Helvetica"/>
              </a:rPr>
              <a:t>temporal safety violation</a:t>
            </a:r>
            <a:r>
              <a:t> occurs when trying to </a:t>
            </a:r>
            <a:r>
              <a:rPr b="1">
                <a:latin typeface="Helvetica"/>
                <a:ea typeface="Helvetica"/>
                <a:cs typeface="Helvetica"/>
                <a:sym typeface="Helvetica"/>
              </a:rPr>
              <a:t>access undefined memory</a:t>
            </a:r>
          </a:p>
          <a:p>
            <a:pPr lvl="1"/>
            <a:r>
              <a:t>Spatial safety assures it was to a legal region</a:t>
            </a:r>
          </a:p>
          <a:p>
            <a:pPr lvl="1"/>
            <a:r>
              <a:t>Temporal safety assures that region is still in play </a:t>
            </a:r>
          </a:p>
          <a:p>
            <a:r>
              <a:t>Memory regions either </a:t>
            </a:r>
            <a:r>
              <a:rPr b="1">
                <a:latin typeface="Helvetica"/>
                <a:ea typeface="Helvetica"/>
                <a:cs typeface="Helvetica"/>
                <a:sym typeface="Helvetica"/>
              </a:rPr>
              <a:t>defined</a:t>
            </a:r>
            <a:r>
              <a:t> or </a:t>
            </a:r>
            <a:r>
              <a:rPr b="1">
                <a:latin typeface="Helvetica"/>
                <a:ea typeface="Helvetica"/>
                <a:cs typeface="Helvetica"/>
                <a:sym typeface="Helvetica"/>
              </a:rPr>
              <a:t>undefined</a:t>
            </a:r>
          </a:p>
          <a:p>
            <a:pPr lvl="1"/>
            <a:r>
              <a:t>Defined means allocated (and active)</a:t>
            </a:r>
          </a:p>
          <a:p>
            <a:pPr lvl="1"/>
            <a:r>
              <a:t>Undefined means unallocated, uninitialized, or deallocated</a:t>
            </a:r>
          </a:p>
          <a:p>
            <a:r>
              <a:t>Pretend memory is infinitely large (we never reuse it)</a:t>
            </a:r>
          </a:p>
        </p:txBody>
      </p:sp>
    </p:spTree>
  </p:cSld>
  <p:clrMapOvr>
    <a:masterClrMapping/>
  </p:clrMapOvr>
  <p:transition spd="slow">
    <p:push dir="u"/>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65">
                                            <p:txEl>
                                              <p:pRg st="3" end="3"/>
                                            </p:txEl>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65">
                                            <p:txEl>
                                              <p:pRg st="4" end="4"/>
                                            </p:txEl>
                                          </p:spTgt>
                                        </p:tgtEl>
                                        <p:attrNameLst>
                                          <p:attrName>style.visibility</p:attrName>
                                        </p:attrNameLst>
                                      </p:cBhvr>
                                      <p:to>
                                        <p:strVal val="visible"/>
                                      </p:to>
                                    </p:set>
                                  </p:childTnLst>
                                </p:cTn>
                              </p:par>
                              <p:par>
                                <p:cTn id="9" presetID="1" presetClass="entr" presetSubtype="0" fill="hold" grpId="1" nodeType="withEffect">
                                  <p:stCondLst>
                                    <p:cond delay="0"/>
                                  </p:stCondLst>
                                  <p:iterate>
                                    <p:tmAbs val="0"/>
                                  </p:iterate>
                                  <p:childTnLst>
                                    <p:set>
                                      <p:cBhvr>
                                        <p:cTn id="10" fill="hold"/>
                                        <p:tgtEl>
                                          <p:spTgt spid="16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iterate>
                                    <p:tmAbs val="0"/>
                                  </p:iterate>
                                  <p:childTnLst>
                                    <p:set>
                                      <p:cBhvr>
                                        <p:cTn id="14" fill="hold"/>
                                        <p:tgtEl>
                                          <p:spTgt spid="16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1" build="p" animBg="1" advAuto="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Theme1</Template>
  <TotalTime>1879</TotalTime>
  <Words>6019</Words>
  <Application>Microsoft Macintosh PowerPoint</Application>
  <PresentationFormat>Custom</PresentationFormat>
  <Paragraphs>483</Paragraphs>
  <Slides>61</Slides>
  <Notes>32</Notes>
  <HiddenSlides>3</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61</vt:i4>
      </vt:variant>
    </vt:vector>
  </HeadingPairs>
  <TitlesOfParts>
    <vt:vector size="69" baseType="lpstr">
      <vt:lpstr>Arial</vt:lpstr>
      <vt:lpstr>Avenir</vt:lpstr>
      <vt:lpstr>Courier</vt:lpstr>
      <vt:lpstr>Courier New</vt:lpstr>
      <vt:lpstr>Helvetica</vt:lpstr>
      <vt:lpstr>Helvetica Light</vt:lpstr>
      <vt:lpstr>Verdana</vt:lpstr>
      <vt:lpstr>White</vt:lpstr>
      <vt:lpstr>Secure Systems Engineering and Management</vt:lpstr>
      <vt:lpstr>PowerPoint Presentation</vt:lpstr>
      <vt:lpstr>PowerPoint Presentation</vt:lpstr>
      <vt:lpstr>Spatial safety</vt:lpstr>
      <vt:lpstr>Examples</vt:lpstr>
      <vt:lpstr>Visualized example</vt:lpstr>
      <vt:lpstr>No buffer overflows</vt:lpstr>
      <vt:lpstr>No format string attacks</vt:lpstr>
      <vt:lpstr>Temporal safety</vt:lpstr>
      <vt:lpstr>No dangling pointers</vt:lpstr>
      <vt:lpstr>Integer overflows?</vt:lpstr>
      <vt:lpstr>Most languages are memory safe</vt:lpstr>
      <vt:lpstr>Type Safety</vt:lpstr>
      <vt:lpstr>PowerPoint Presentation</vt:lpstr>
      <vt:lpstr>Type safety</vt:lpstr>
      <vt:lpstr>Dynamically typed languages</vt:lpstr>
      <vt:lpstr>Enforce invariants</vt:lpstr>
      <vt:lpstr>Type safety ensures safe coding</vt:lpstr>
      <vt:lpstr>Exotic types for security</vt:lpstr>
      <vt:lpstr>Why memory and type safety matter</vt:lpstr>
      <vt:lpstr>Other defensive strategies</vt:lpstr>
      <vt:lpstr>Challenge exploitability</vt:lpstr>
      <vt:lpstr>PowerPoint Presentation</vt:lpstr>
      <vt:lpstr>The 70% Statistic</vt:lpstr>
      <vt:lpstr>PowerPoint Presentation</vt:lpstr>
      <vt:lpstr>PowerPoint Presentation</vt:lpstr>
      <vt:lpstr>PowerPoint Presentation</vt:lpstr>
      <vt:lpstr>MITRE Top 25 CWEs</vt:lpstr>
      <vt:lpstr>PowerPoint Presentation</vt:lpstr>
      <vt:lpstr>Why Has Memory Safety Been So Hard?</vt:lpstr>
      <vt:lpstr>The Performance objection</vt:lpstr>
      <vt:lpstr>The Legacy Code problem</vt:lpstr>
      <vt:lpstr>The Interoperability problem</vt:lpstr>
      <vt:lpstr>Ergonomics and ecosystem maturity</vt:lpstr>
      <vt:lpstr>The “Just write better code” fallacy</vt:lpstr>
      <vt:lpstr>Is Rust the answer?</vt:lpstr>
      <vt:lpstr>Type- and Memory- Safety in Rust</vt:lpstr>
      <vt:lpstr>The core insight</vt:lpstr>
      <vt:lpstr>Ownership: Every value has one owner</vt:lpstr>
      <vt:lpstr>Ownership: Automatic deallocation (RAII)</vt:lpstr>
      <vt:lpstr>Borrowing: The exclusivity invariant</vt:lpstr>
      <vt:lpstr>Borrowing in action</vt:lpstr>
      <vt:lpstr>Borrowing prevents Iterator invalidation</vt:lpstr>
      <vt:lpstr>Lifetimes: No dangling references</vt:lpstr>
      <vt:lpstr>Spatial safety: Bounds checking</vt:lpstr>
      <vt:lpstr>The unsafe escape hatch</vt:lpstr>
      <vt:lpstr>The unsafe escape hatch</vt:lpstr>
      <vt:lpstr>Rust vs. prior objections: Scorecard</vt:lpstr>
      <vt:lpstr>Making Memory Safety Mainstream</vt:lpstr>
      <vt:lpstr>Four steps of systemic change</vt:lpstr>
      <vt:lpstr>PowerPoint Presentation</vt:lpstr>
      <vt:lpstr>Android: Showing it can work</vt:lpstr>
      <vt:lpstr>The bug half-life insight</vt:lpstr>
      <vt:lpstr>Rust in the Linux kernel</vt:lpstr>
      <vt:lpstr>The Great Refactor</vt:lpstr>
      <vt:lpstr>Gradual hardening of existing code</vt:lpstr>
      <vt:lpstr>Gradual hardening of existing code</vt:lpstr>
      <vt:lpstr>Gradual hardening of existing code</vt:lpstr>
      <vt:lpstr>Key Takeaways</vt:lpstr>
      <vt:lpstr>Key Takeaways</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Hicks, Michael W</cp:lastModifiedBy>
  <cp:revision>52</cp:revision>
  <dcterms:modified xsi:type="dcterms:W3CDTF">2026-03-23T00:35:04Z</dcterms:modified>
</cp:coreProperties>
</file>