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sldIdLst>
    <p:sldId id="298" r:id="rId2"/>
    <p:sldId id="258" r:id="rId3"/>
    <p:sldId id="259" r:id="rId4"/>
    <p:sldId id="260" r:id="rId5"/>
    <p:sldId id="261" r:id="rId6"/>
    <p:sldId id="262" r:id="rId7"/>
    <p:sldId id="264" r:id="rId8"/>
    <p:sldId id="400" r:id="rId9"/>
    <p:sldId id="401" r:id="rId10"/>
    <p:sldId id="265" r:id="rId11"/>
    <p:sldId id="267" r:id="rId12"/>
    <p:sldId id="268" r:id="rId13"/>
    <p:sldId id="269" r:id="rId14"/>
    <p:sldId id="271" r:id="rId15"/>
    <p:sldId id="297" r:id="rId16"/>
    <p:sldId id="272" r:id="rId17"/>
    <p:sldId id="273" r:id="rId18"/>
    <p:sldId id="274" r:id="rId19"/>
    <p:sldId id="275" r:id="rId20"/>
    <p:sldId id="276" r:id="rId21"/>
    <p:sldId id="277" r:id="rId22"/>
    <p:sldId id="278" r:id="rId23"/>
    <p:sldId id="279" r:id="rId24"/>
    <p:sldId id="280" r:id="rId25"/>
    <p:sldId id="281" r:id="rId26"/>
    <p:sldId id="290" r:id="rId27"/>
    <p:sldId id="283" r:id="rId28"/>
    <p:sldId id="284" r:id="rId29"/>
    <p:sldId id="285" r:id="rId30"/>
    <p:sldId id="287" r:id="rId31"/>
    <p:sldId id="288" r:id="rId32"/>
    <p:sldId id="292" r:id="rId33"/>
    <p:sldId id="296"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67075" autoAdjust="0"/>
  </p:normalViewPr>
  <p:slideViewPr>
    <p:cSldViewPr snapToGrid="0" snapToObjects="1">
      <p:cViewPr varScale="1">
        <p:scale>
          <a:sx n="111" d="100"/>
          <a:sy n="111" d="100"/>
        </p:scale>
        <p:origin x="1808" y="19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C1CCF-B725-44A7-AA57-5E433BD85C9F}" type="datetimeFigureOut">
              <a:rPr lang="en-US" smtClean="0"/>
              <a:t>2/19/26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DFEC3-8487-43E8-A154-7C12CBC1FFF2}" type="slidenum">
              <a:rPr lang="en-US" smtClean="0"/>
              <a:t>‹#›</a:t>
            </a:fld>
            <a:endParaRPr lang="en-US"/>
          </a:p>
        </p:txBody>
      </p:sp>
    </p:spTree>
    <p:extLst>
      <p:ext uri="{BB962C8B-B14F-4D97-AF65-F5344CB8AC3E}">
        <p14:creationId xmlns:p14="http://schemas.microsoft.com/office/powerpoint/2010/main" val="378270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Open with this question and let 2-3 students answer. They’ll likely say things like “use prepared statements,” “use a memory-safe language,” “do code review.” All correct, but insufficient.</a:t>
            </a:r>
          </a:p>
          <a:p>
            <a:pPr marL="0" lvl="0" indent="0">
              <a:buNone/>
            </a:pPr>
            <a:endParaRPr/>
          </a:p>
          <a:p>
            <a:pPr marL="0" lvl="0" indent="0">
              <a:buNone/>
            </a:pPr>
            <a:r>
              <a:t>The point to draw out: each of those is a </a:t>
            </a:r>
            <a:r>
              <a:rPr i="1"/>
              <a:t>specific technique</a:t>
            </a:r>
            <a:r>
              <a:t> for a </a:t>
            </a:r>
            <a:r>
              <a:rPr i="1"/>
              <a:t>specific vulnerability</a:t>
            </a:r>
            <a:r>
              <a:t>. But a real system has hundreds of components, multiple developers, third-party dependencies, ongoing maintenance for years. You need a </a:t>
            </a:r>
            <a:r>
              <a:rPr i="1"/>
              <a:t>systematic process</a:t>
            </a:r>
            <a:r>
              <a:t>, not a checklist of individual tricks.</a:t>
            </a:r>
          </a:p>
          <a:p>
            <a:pPr marL="0" lvl="0" indent="0">
              <a:buNone/>
            </a:pPr>
            <a:endParaRPr/>
          </a:p>
          <a:p>
            <a:pPr marL="0" lvl="0" indent="0">
              <a:buNone/>
            </a:pPr>
            <a:r>
              <a:t>This is the transition from “I know security” to “I can </a:t>
            </a:r>
            <a:r>
              <a:rPr i="1"/>
              <a:t>engineer</a:t>
            </a:r>
            <a:r>
              <a:t> secure software.”</a:t>
            </a:r>
          </a:p>
        </p:txBody>
      </p:sp>
      <p:sp>
        <p:nvSpPr>
          <p:cNvPr id="4" name="Slide Number Placeholder 3"/>
          <p:cNvSpPr>
            <a:spLocks noGrp="1"/>
          </p:cNvSpPr>
          <p:nvPr>
            <p:ph type="sldNum" sz="quarter" idx="10"/>
          </p:nvPr>
        </p:nvSpPr>
        <p:spPr/>
        <p:txBody>
          <a:bodyPr/>
          <a:lstStyle/>
          <a:p>
            <a:fld id="{18BDFEC3-8487-43E8-A154-7C12CBC1FFF2}" type="slidenum">
              <a:rPr lang="en-US"/>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These are the fundamental security requirements from the paper (p.9). Every system needs to think about all four, but the relative priority depends on the system.</a:t>
            </a:r>
          </a:p>
          <a:p>
            <a:pPr marL="0" lvl="0" indent="0">
              <a:buNone/>
            </a:pPr>
            <a:endParaRPr dirty="0"/>
          </a:p>
          <a:p>
            <a:pPr marL="0" lvl="0" indent="0">
              <a:buNone/>
            </a:pPr>
            <a:r>
              <a:rPr dirty="0"/>
              <a:t>For our CMS: </a:t>
            </a:r>
            <a:endParaRPr lang="en-US" dirty="0"/>
          </a:p>
          <a:p>
            <a:pPr marL="0" lvl="0" indent="0">
              <a:buNone/>
            </a:pPr>
            <a:r>
              <a:rPr dirty="0"/>
              <a:t>- Confidentiality is critical: student grades, FERPA-protected records, personal information. A breach here has legal consequences. </a:t>
            </a:r>
            <a:endParaRPr lang="en-US" dirty="0"/>
          </a:p>
          <a:p>
            <a:pPr marL="0" lvl="0" indent="0">
              <a:buNone/>
            </a:pPr>
            <a:r>
              <a:rPr dirty="0"/>
              <a:t>- Integrity is critical: if grades can be tampered with, the academic system breaks down. This includes both malicious tampering (a student changing their grade) and accidental corruption. </a:t>
            </a:r>
            <a:endParaRPr lang="en-US" dirty="0"/>
          </a:p>
          <a:p>
            <a:pPr marL="0" lvl="0" indent="0">
              <a:buNone/>
            </a:pPr>
            <a:r>
              <a:rPr dirty="0"/>
              <a:t>- Availability matters especially at peak times: during registration, exam periods, assignment deadlines. A system that goes down during finals week has real consequences. </a:t>
            </a:r>
            <a:endParaRPr lang="en-US" dirty="0"/>
          </a:p>
          <a:p>
            <a:pPr marL="0" lvl="0" indent="0">
              <a:buNone/>
            </a:pPr>
            <a:r>
              <a:rPr dirty="0"/>
              <a:t>- Accountability is essential: if a grade is changed, there must be an immutable record of who changed it and when. This protects both students and instructors.</a:t>
            </a:r>
          </a:p>
          <a:p>
            <a:pPr marL="0" lvl="0" indent="0">
              <a:buNone/>
            </a:pPr>
            <a:endParaRPr dirty="0"/>
          </a:p>
          <a:p>
            <a:pPr marL="0" lvl="0" indent="0">
              <a:buNone/>
            </a:pPr>
            <a:r>
              <a:rPr dirty="0"/>
              <a:t>For a different system – say, a hospital monitoring system – availability might dominate (lives depend on it). For a voting system, integrity is paramount. The priorities shape everything that follows.</a:t>
            </a:r>
          </a:p>
        </p:txBody>
      </p:sp>
      <p:sp>
        <p:nvSpPr>
          <p:cNvPr id="4" name="Slide Number Placeholder 3"/>
          <p:cNvSpPr>
            <a:spLocks noGrp="1"/>
          </p:cNvSpPr>
          <p:nvPr>
            <p:ph type="sldNum" sz="quarter" idx="10"/>
          </p:nvPr>
        </p:nvSpPr>
        <p:spPr/>
        <p:txBody>
          <a:bodyPr/>
          <a:lstStyle/>
          <a:p>
            <a:fld id="{18BDFEC3-8487-43E8-A154-7C12CBC1FFF2}" type="slidenum">
              <a:rPr lang="en-US"/>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dirty="0"/>
          </a:p>
        </p:txBody>
      </p:sp>
      <p:sp>
        <p:nvSpPr>
          <p:cNvPr id="4" name="Slide Number Placeholder 3"/>
          <p:cNvSpPr>
            <a:spLocks noGrp="1"/>
          </p:cNvSpPr>
          <p:nvPr>
            <p:ph type="sldNum" sz="quarter" idx="10"/>
          </p:nvPr>
        </p:nvSpPr>
        <p:spPr/>
        <p:txBody>
          <a:bodyPr/>
          <a:lstStyle/>
          <a:p>
            <a:fld id="{18BDFEC3-8487-43E8-A154-7C12CBC1FFF2}" type="slidenum">
              <a:rPr lang="en-US"/>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E86C1-CB70-4C29-9DC5-AC893A4938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0EE96F-E188-1146-BC9D-B0EEF743BB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88FB5C-C7CE-0219-C342-236CA43635FA}"/>
              </a:ext>
            </a:extLst>
          </p:cNvPr>
          <p:cNvSpPr>
            <a:spLocks noGrp="1"/>
          </p:cNvSpPr>
          <p:nvPr>
            <p:ph type="body" idx="1"/>
          </p:nvPr>
        </p:nvSpPr>
        <p:spPr/>
        <p:txBody>
          <a:bodyPr/>
          <a:lstStyle/>
          <a:p>
            <a:pPr marL="0" lvl="0" indent="0">
              <a:buNone/>
            </a:pPr>
            <a:r>
              <a:t>These are from Saltzer and Schroeder’s landmark 1975 paper “The Protection of Information in Computer Systems.” The paper is cited in the CIS/SAFECode guide (p.10). These principles are nearly 50 years old and still show up as the root cause when they’re violated.</a:t>
            </a:r>
          </a:p>
          <a:p>
            <a:pPr marL="0" lvl="0" indent="0">
              <a:buNone/>
            </a:pPr>
            <a:endParaRPr/>
          </a:p>
          <a:p>
            <a:pPr marL="0" lvl="0" indent="0">
              <a:buNone/>
            </a:pPr>
            <a:r>
              <a:t>Walk through each with CMS examples:</a:t>
            </a:r>
          </a:p>
          <a:p>
            <a:pPr marL="0" lvl="0" indent="0">
              <a:buNone/>
            </a:pPr>
            <a:endParaRPr/>
          </a:p>
          <a:p>
            <a:pPr marL="0" lvl="0" indent="0">
              <a:buNone/>
            </a:pPr>
            <a:r>
              <a:rPr b="1"/>
              <a:t>Least privilege:</a:t>
            </a:r>
            <a:r>
              <a:t> A TA grading Section 001 should not have access to Section 002’s submissions. The system shouldn’t give TAs instructor-level access “just in case.” If the CMS runs with a database account, that account should only have permissions on the tables it needs – not be a database superuser.</a:t>
            </a:r>
          </a:p>
          <a:p>
            <a:pPr marL="0" lvl="0" indent="0">
              <a:buNone/>
            </a:pPr>
            <a:endParaRPr/>
          </a:p>
          <a:p>
            <a:pPr marL="0" lvl="0" indent="0">
              <a:buNone/>
            </a:pPr>
            <a:r>
              <a:rPr b="1"/>
              <a:t>Fail-safe defaults:</a:t>
            </a:r>
            <a:r>
              <a:t> If the authorization check throws an exception or times out, the answer is “access denied,” not “access granted.” If a new user role is created, it starts with zero permissions, not all permissions.</a:t>
            </a:r>
          </a:p>
          <a:p>
            <a:pPr marL="0" lvl="0" indent="0">
              <a:buNone/>
            </a:pPr>
            <a:endParaRPr/>
          </a:p>
          <a:p>
            <a:pPr marL="0" lvl="0" indent="0">
              <a:buNone/>
            </a:pPr>
            <a:r>
              <a:rPr b="1"/>
              <a:t>Complete mediation:</a:t>
            </a:r>
            <a:r>
              <a:t> Every request to view a grade, download a file, or read a forum post must be checked against the user’s permissions. Not just the first time – every time. This is where a lot of access control bugs live: the check is on the UI but not on the API endpoint, or it’s cached and becomes stale.</a:t>
            </a:r>
          </a:p>
          <a:p>
            <a:pPr marL="0" lvl="0" indent="0">
              <a:buNone/>
            </a:pPr>
            <a:endParaRPr/>
          </a:p>
          <a:p>
            <a:pPr marL="0" lvl="0" indent="0">
              <a:buNone/>
            </a:pPr>
            <a:r>
              <a:rPr b="1"/>
              <a:t>Economy of mechanism:</a:t>
            </a:r>
            <a:r>
              <a:t> The authentication and authorization code should be small, centralized, and well-tested. If every controller implements its own permission check slightly differently, that’s a recipe for bugs. Use a single middleware layer.</a:t>
            </a:r>
          </a:p>
          <a:p>
            <a:pPr marL="0" lvl="0" indent="0">
              <a:buNone/>
            </a:pPr>
            <a:endParaRPr/>
          </a:p>
          <a:p>
            <a:pPr marL="0" lvl="0" indent="0">
              <a:buNone/>
            </a:pPr>
            <a:r>
              <a:rPr b="1"/>
              <a:t>Separation of privilege:</a:t>
            </a:r>
            <a:r>
              <a:t> Require both role AND course enrollment to access course materials. An admin changing a final grade might require a second administrator’s approval.</a:t>
            </a:r>
          </a:p>
          <a:p>
            <a:pPr marL="0" lvl="0" indent="0">
              <a:buNone/>
            </a:pPr>
            <a:endParaRPr/>
          </a:p>
          <a:p>
            <a:pPr marL="0" lvl="0" indent="0">
              <a:buNone/>
            </a:pPr>
            <a:r>
              <a:t>Many of the CWE Top 25 vulnerabilities the students have studied are violations of these principles. CWE-862 (Missing Authorization) is a complete mediation failure. CWE-269 (Improper Privilege Management) is a least privilege failure.</a:t>
            </a:r>
          </a:p>
        </p:txBody>
      </p:sp>
      <p:sp>
        <p:nvSpPr>
          <p:cNvPr id="4" name="Slide Number Placeholder 3">
            <a:extLst>
              <a:ext uri="{FF2B5EF4-FFF2-40B4-BE49-F238E27FC236}">
                <a16:creationId xmlns:a16="http://schemas.microsoft.com/office/drawing/2014/main" id="{974EF4A0-558D-C466-FA30-2E6CC5FA8AC4}"/>
              </a:ext>
            </a:extLst>
          </p:cNvPr>
          <p:cNvSpPr>
            <a:spLocks noGrp="1"/>
          </p:cNvSpPr>
          <p:nvPr>
            <p:ph type="sldNum" sz="quarter" idx="10"/>
          </p:nvPr>
        </p:nvSpPr>
        <p:spPr/>
        <p:txBody>
          <a:bodyPr/>
          <a:lstStyle/>
          <a:p>
            <a:fld id="{18BDFEC3-8487-43E8-A154-7C12CBC1FFF2}" type="slidenum">
              <a:rPr lang="en-US"/>
              <a:t>15</a:t>
            </a:fld>
            <a:endParaRPr lang="en-US"/>
          </a:p>
        </p:txBody>
      </p:sp>
    </p:spTree>
    <p:extLst>
      <p:ext uri="{BB962C8B-B14F-4D97-AF65-F5344CB8AC3E}">
        <p14:creationId xmlns:p14="http://schemas.microsoft.com/office/powerpoint/2010/main" val="292843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The confused deputy (term coined by Norm Hardy, 1988) is a powerful concept that unifies several vulnerability classes students have already studied:</a:t>
            </a:r>
          </a:p>
          <a:p>
            <a:pPr lvl="0"/>
            <a:r>
              <a:rPr lang="en-US" dirty="0"/>
              <a:t>- </a:t>
            </a:r>
            <a:r>
              <a:rPr dirty="0"/>
              <a:t>CSRF: the browser is the deputy – it has the user’s session cookie and is tricked into making requests the user didn’t intend</a:t>
            </a:r>
          </a:p>
          <a:p>
            <a:pPr lvl="0"/>
            <a:r>
              <a:rPr lang="en-US" dirty="0"/>
              <a:t>- </a:t>
            </a:r>
            <a:r>
              <a:rPr dirty="0"/>
              <a:t>SSRF: the server is the deputy – it has access to internal networks and is tricked into making requests to internal services</a:t>
            </a:r>
          </a:p>
          <a:p>
            <a:pPr marL="0" lvl="0" indent="0">
              <a:buNone/>
            </a:pPr>
            <a:endParaRPr dirty="0"/>
          </a:p>
          <a:p>
            <a:pPr lvl="0"/>
            <a:r>
              <a:rPr dirty="0"/>
              <a:t>Insecure deserialization: the application is the deputy – it has execution privileges and is tricked into running attacker-controlled code during deserialization</a:t>
            </a:r>
          </a:p>
          <a:p>
            <a:pPr marL="0" lvl="0" indent="0">
              <a:buNone/>
            </a:pPr>
            <a:endParaRPr dirty="0"/>
          </a:p>
          <a:p>
            <a:pPr marL="0" lvl="0" indent="0">
              <a:buNone/>
            </a:pPr>
            <a:r>
              <a:rPr dirty="0"/>
              <a:t>For the CMS example: imagine the system has a feature that converts uploaded documents to PDF for consistent viewing. The conversion service runs server-side with access to the file system. An attacker uploads a crafted document that exploits the converter to read arbitrary files or make network requests. The converter is acting with its own privileges but on the attacker’s behalf – it’s a confused deputy.</a:t>
            </a:r>
          </a:p>
          <a:p>
            <a:pPr marL="0" lvl="0" indent="0">
              <a:buNone/>
            </a:pPr>
            <a:endParaRPr dirty="0"/>
          </a:p>
          <a:p>
            <a:pPr marL="0" lvl="0" indent="0">
              <a:buNone/>
            </a:pPr>
            <a:r>
              <a:rPr dirty="0"/>
              <a:t>The design fix isn’t just “sanitize the input” (though that helps). It’s: - Run the converter in a sandbox with no access beyond the specific uploaded file - Use process isolation (containers, VMs, or OS-level sandboxing) - Apply least privilege to the converter process itself</a:t>
            </a:r>
          </a:p>
          <a:p>
            <a:pPr marL="0" lvl="0" indent="0">
              <a:buNone/>
            </a:pPr>
            <a:endParaRPr dirty="0"/>
          </a:p>
          <a:p>
            <a:pPr marL="0" lvl="0" indent="0">
              <a:buNone/>
            </a:pPr>
            <a:r>
              <a:rPr dirty="0"/>
              <a:t>This is a </a:t>
            </a:r>
            <a:r>
              <a:rPr i="1" dirty="0"/>
              <a:t>design-level</a:t>
            </a:r>
            <a:r>
              <a:rPr dirty="0"/>
              <a:t> decision, not a coding-level fix. This is why secure design matters – some problems can only be properly solved at the architecture level.</a:t>
            </a:r>
          </a:p>
          <a:p>
            <a:pPr marL="0" lvl="0" indent="0">
              <a:buNone/>
            </a:pPr>
            <a:endParaRPr dirty="0"/>
          </a:p>
          <a:p>
            <a:pPr marL="0" lvl="0" indent="0">
              <a:buNone/>
            </a:pPr>
            <a:r>
              <a:rPr dirty="0"/>
              <a:t>Also mention: this naturally leads into threat modeling. How do you systematically find confused deputies in your design? By analyzing data flows and trust boundaries. That’s coming in the second half of the lecture.</a:t>
            </a:r>
          </a:p>
        </p:txBody>
      </p:sp>
      <p:sp>
        <p:nvSpPr>
          <p:cNvPr id="4" name="Slide Number Placeholder 3"/>
          <p:cNvSpPr>
            <a:spLocks noGrp="1"/>
          </p:cNvSpPr>
          <p:nvPr>
            <p:ph type="sldNum" sz="quarter" idx="10"/>
          </p:nvPr>
        </p:nvSpPr>
        <p:spPr/>
        <p:txBody>
          <a:bodyPr/>
          <a:lstStyle/>
          <a:p>
            <a:fld id="{18BDFEC3-8487-43E8-A154-7C12CBC1FFF2}" type="slidenum">
              <a:rPr lang="en-US"/>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This is the bridge that connects Consideration 1 (Secure Software Design) to the second half of the class. The paper discusses threat modeling on p.10 and references STRIDE in Appendix D.</a:t>
            </a:r>
          </a:p>
          <a:p>
            <a:pPr marL="0" lvl="0" indent="0">
              <a:buNone/>
            </a:pPr>
            <a:endParaRPr/>
          </a:p>
          <a:p>
            <a:pPr marL="0" lvl="0" indent="0">
              <a:buNone/>
            </a:pPr>
            <a:r>
              <a:t>The key point: secure design isn’t just about following principles – it requires a </a:t>
            </a:r>
            <a:r>
              <a:rPr i="1"/>
              <a:t>systematic</a:t>
            </a:r>
            <a:r>
              <a:t> process for identifying threats specific to your system. Two different systems will have different threats even if they use the same technology stack. A CMS faces different threats than a banking app, even if both are web applications.</a:t>
            </a:r>
          </a:p>
          <a:p>
            <a:pPr marL="0" lvl="0" indent="0">
              <a:buNone/>
            </a:pPr>
            <a:endParaRPr/>
          </a:p>
          <a:p>
            <a:pPr marL="0" lvl="0" indent="0">
              <a:buNone/>
            </a:pPr>
            <a:r>
              <a:t>Threat modeling is that systematic process. It’s the design-phase activity that makes “think about security” concrete and actionable. Rather than relying on individual developers to think of everything, it provides a structured approach.</a:t>
            </a:r>
          </a:p>
          <a:p>
            <a:pPr marL="0" lvl="0" indent="0">
              <a:buNone/>
            </a:pPr>
            <a:endParaRPr/>
          </a:p>
          <a:p>
            <a:pPr marL="0" lvl="0" indent="0">
              <a:buNone/>
            </a:pPr>
            <a:r>
              <a:t>Don’t go deeper here – just establish that it’s coming. The students should be curious and primed for the second half.</a:t>
            </a:r>
          </a:p>
          <a:p>
            <a:pPr marL="0" lvl="0" indent="0">
              <a:buNone/>
            </a:pPr>
            <a:endParaRPr/>
          </a:p>
          <a:p>
            <a:pPr marL="0" lvl="0" indent="0">
              <a:buNone/>
            </a:pPr>
            <a:r>
              <a:t>Mention that the paper emphasizes (p.10): in modern Agile/DevSecOps development, “design” isn’t just the initial architecture. Every feature increment, every enhancement, every configuration choice is a design decision that should consider threats.</a:t>
            </a:r>
          </a:p>
        </p:txBody>
      </p:sp>
      <p:sp>
        <p:nvSpPr>
          <p:cNvPr id="4" name="Slide Number Placeholder 3"/>
          <p:cNvSpPr>
            <a:spLocks noGrp="1"/>
          </p:cNvSpPr>
          <p:nvPr>
            <p:ph type="sldNum" sz="quarter" idx="10"/>
          </p:nvPr>
        </p:nvSpPr>
        <p:spPr/>
        <p:txBody>
          <a:bodyPr/>
          <a:lstStyle/>
          <a:p>
            <a:fld id="{18BDFEC3-8487-43E8-A154-7C12CBC1FFF2}" type="slidenum">
              <a:rPr lang="en-US"/>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This is from the paper’s discussion on pp.10-11. The paper gives a detailed list of what a secure development process must include.</a:t>
            </a:r>
          </a:p>
          <a:p>
            <a:pPr marL="0" lvl="0" indent="0">
              <a:buNone/>
            </a:pPr>
            <a:endParaRPr dirty="0"/>
          </a:p>
          <a:p>
            <a:pPr marL="0" lvl="0" indent="0">
              <a:buNone/>
            </a:pPr>
            <a:r>
              <a:rPr dirty="0"/>
              <a:t>Walk through each briefly:</a:t>
            </a:r>
          </a:p>
          <a:p>
            <a:pPr marL="0" lvl="0" indent="0">
              <a:buNone/>
            </a:pPr>
            <a:endParaRPr dirty="0"/>
          </a:p>
          <a:p>
            <a:pPr marL="0" lvl="0" indent="0">
              <a:buNone/>
            </a:pPr>
            <a:r>
              <a:rPr b="1" dirty="0"/>
              <a:t>Bug bar:</a:t>
            </a:r>
            <a:r>
              <a:rPr dirty="0"/>
              <a:t> The organization defines categories of security errors that are unacceptable. For our CMS: any SQL injection, any authentication bypass, any XSS, any IDOR vulnerability = no ship. This creates a clear, shared understanding across the team.</a:t>
            </a:r>
          </a:p>
          <a:p>
            <a:pPr marL="0" lvl="0" indent="0">
              <a:buNone/>
            </a:pPr>
            <a:endParaRPr dirty="0"/>
          </a:p>
          <a:p>
            <a:pPr marL="0" lvl="0" indent="0">
              <a:buNone/>
            </a:pPr>
            <a:r>
              <a:rPr b="1" dirty="0"/>
              <a:t>Coding standards:</a:t>
            </a:r>
            <a:r>
              <a:rPr dirty="0"/>
              <a:t> The paper specifically calls out “using only ‘safe’ runtime libraries, memory-safe languages, and approved encryption software.” For a web CMS, this means: use a framework with built-in CSRF tokens, auto-escaping templates (like Django, Rails with ERB, React), parameterized queries. Mandate that no raw SQL string concatenation is ever used.</a:t>
            </a:r>
          </a:p>
          <a:p>
            <a:pPr marL="0" lvl="0" indent="0">
              <a:buNone/>
            </a:pPr>
            <a:endParaRPr dirty="0"/>
          </a:p>
          <a:p>
            <a:pPr marL="0" lvl="0" indent="0">
              <a:buNone/>
            </a:pPr>
            <a:r>
              <a:rPr b="1" dirty="0"/>
              <a:t>Security tooling</a:t>
            </a:r>
            <a:r>
              <a:rPr dirty="0"/>
              <a:t> (we’ll look at this more on the next slide).</a:t>
            </a:r>
          </a:p>
          <a:p>
            <a:pPr marL="0" lvl="0" indent="0">
              <a:buNone/>
            </a:pPr>
            <a:endParaRPr dirty="0"/>
          </a:p>
          <a:p>
            <a:pPr marL="0" lvl="0" indent="0">
              <a:buNone/>
            </a:pPr>
            <a:r>
              <a:rPr b="1" dirty="0"/>
              <a:t>Code review:</a:t>
            </a:r>
            <a:r>
              <a:rPr dirty="0"/>
              <a:t> Human review specifically looking at security-critical paths: authentication, authorization, file handling, any place user input touches a database or command. This isn’t just general code review – it’s review by someone with security training, looking for security-specific issues.</a:t>
            </a:r>
          </a:p>
          <a:p>
            <a:pPr marL="0" lvl="0" indent="0">
              <a:buNone/>
            </a:pPr>
            <a:endParaRPr dirty="0"/>
          </a:p>
          <a:p>
            <a:pPr marL="0" lvl="0" indent="0">
              <a:buNone/>
            </a:pPr>
            <a:r>
              <a:rPr b="1" dirty="0"/>
              <a:t>Security testing:</a:t>
            </a:r>
            <a:r>
              <a:rPr dirty="0"/>
              <a:t> Not just “does the feature work” but “can it be abused?” Penetration testing, fuzz testing, regression tests for previously fixed vulnerabilities. The paper emphasizes regression testing: if you fixed an XSS in the assignment submission page, you need a test that ensures it never comes back.</a:t>
            </a:r>
          </a:p>
          <a:p>
            <a:pPr marL="0" lvl="0" indent="0">
              <a:buNone/>
            </a:pPr>
            <a:endParaRPr dirty="0"/>
          </a:p>
          <a:p>
            <a:pPr marL="0" lvl="0" indent="0">
              <a:buNone/>
            </a:pPr>
            <a:r>
              <a:rPr b="1" dirty="0"/>
              <a:t>Training:</a:t>
            </a:r>
            <a:r>
              <a:rPr dirty="0"/>
              <a:t> This class! Developers need to know what they’re defending against. The paper mentions this across all Development Groups.</a:t>
            </a:r>
          </a:p>
        </p:txBody>
      </p:sp>
      <p:sp>
        <p:nvSpPr>
          <p:cNvPr id="4" name="Slide Number Placeholder 3"/>
          <p:cNvSpPr>
            <a:spLocks noGrp="1"/>
          </p:cNvSpPr>
          <p:nvPr>
            <p:ph type="sldNum" sz="quarter" idx="10"/>
          </p:nvPr>
        </p:nvSpPr>
        <p:spPr/>
        <p:txBody>
          <a:bodyPr/>
          <a:lstStyle/>
          <a:p>
            <a:fld id="{18BDFEC3-8487-43E8-A154-7C12CBC1FFF2}" type="slidenum">
              <a:rPr lang="en-US"/>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These tool classes are discussed in the paper (pp.11, 28) and Appendix E.</a:t>
            </a:r>
          </a:p>
          <a:p>
            <a:pPr marL="0" lvl="0" indent="0">
              <a:buNone/>
            </a:pPr>
            <a:endParaRPr dirty="0"/>
          </a:p>
          <a:p>
            <a:pPr marL="0" lvl="0" indent="0">
              <a:buNone/>
            </a:pPr>
            <a:r>
              <a:rPr dirty="0"/>
              <a:t>The key insight for students: none of these alone is sufficient. Static analysis catches some things but misses others. Dynamic analysis finds runtime issues but can’t cover every code path. Code review is powerful but expensive and doesn’t scale to every line. The combination provides defense in depth in the development process itself.</a:t>
            </a:r>
          </a:p>
          <a:p>
            <a:pPr marL="0" lvl="0" indent="0">
              <a:buNone/>
            </a:pPr>
            <a:endParaRPr dirty="0"/>
          </a:p>
          <a:p>
            <a:pPr marL="0" lvl="0" indent="0">
              <a:buNone/>
            </a:pPr>
            <a:r>
              <a:rPr dirty="0"/>
              <a:t>For our CMS: </a:t>
            </a:r>
            <a:endParaRPr lang="en-US" dirty="0"/>
          </a:p>
          <a:p>
            <a:pPr marL="0" lvl="0" indent="0">
              <a:buNone/>
            </a:pPr>
            <a:r>
              <a:rPr dirty="0"/>
              <a:t>- SAST: run a tool like </a:t>
            </a:r>
            <a:r>
              <a:rPr dirty="0" err="1"/>
              <a:t>Semgrep</a:t>
            </a:r>
            <a:r>
              <a:rPr dirty="0"/>
              <a:t>, </a:t>
            </a:r>
            <a:r>
              <a:rPr dirty="0" err="1"/>
              <a:t>CodeQL</a:t>
            </a:r>
            <a:r>
              <a:rPr dirty="0"/>
              <a:t>, or SonarQube on every pull request. It catches things like SQL injection via string concatenation, missing authorization decorators, hardcoded credentials. </a:t>
            </a:r>
            <a:endParaRPr lang="en-US" dirty="0"/>
          </a:p>
          <a:p>
            <a:pPr marL="0" lvl="0" indent="0">
              <a:buNone/>
            </a:pPr>
            <a:r>
              <a:rPr dirty="0"/>
              <a:t>- SCA: tools like </a:t>
            </a:r>
            <a:r>
              <a:rPr dirty="0" err="1"/>
              <a:t>Dependabot</a:t>
            </a:r>
            <a:r>
              <a:rPr dirty="0"/>
              <a:t>, </a:t>
            </a:r>
            <a:r>
              <a:rPr dirty="0" err="1"/>
              <a:t>Snyk</a:t>
            </a:r>
            <a:r>
              <a:rPr dirty="0"/>
              <a:t>, or OWASP Dependency-Check automatically alert when a dependency has a known vulnerability. Critical for a system with dozens or hundreds of </a:t>
            </a:r>
            <a:r>
              <a:rPr dirty="0" err="1"/>
              <a:t>npm</a:t>
            </a:r>
            <a:r>
              <a:rPr dirty="0"/>
              <a:t>/pip packages. </a:t>
            </a:r>
            <a:endParaRPr lang="en-US" dirty="0"/>
          </a:p>
          <a:p>
            <a:pPr marL="0" lvl="0" indent="0">
              <a:buNone/>
            </a:pPr>
            <a:r>
              <a:rPr dirty="0"/>
              <a:t>- DAST: tools like OWASP ZAP or Burp Suite test the running CMS for XSS, injection, misconfiguration. Run these against a staging environment before release. </a:t>
            </a:r>
            <a:endParaRPr lang="en-US" dirty="0"/>
          </a:p>
          <a:p>
            <a:pPr marL="0" lvl="0" indent="0">
              <a:buNone/>
            </a:pPr>
            <a:r>
              <a:rPr dirty="0"/>
              <a:t>- Fuzzing: feed random/malformed data to file upload handlers, API endpoints, the document parser. Looking for crashes, hangs, or unexpected behavior. </a:t>
            </a:r>
            <a:endParaRPr lang="en-US" dirty="0"/>
          </a:p>
          <a:p>
            <a:pPr marL="0" lvl="0" indent="0">
              <a:buNone/>
            </a:pPr>
            <a:r>
              <a:rPr dirty="0"/>
              <a:t>- Code review: every change to authentication, authorization, or grade calculation code gets a security-focused review.</a:t>
            </a:r>
          </a:p>
          <a:p>
            <a:pPr marL="0" lvl="0" indent="0">
              <a:buNone/>
            </a:pPr>
            <a:endParaRPr dirty="0"/>
          </a:p>
          <a:p>
            <a:pPr marL="0" lvl="0" indent="0">
              <a:buNone/>
            </a:pPr>
            <a:r>
              <a:rPr dirty="0"/>
              <a:t>Point to Appendix E of the paper for lists of specific tools and references.</a:t>
            </a:r>
          </a:p>
          <a:p>
            <a:pPr marL="0" lvl="0" indent="0">
              <a:buNone/>
            </a:pPr>
            <a:endParaRPr dirty="0"/>
          </a:p>
          <a:p>
            <a:pPr marL="0" lvl="0" indent="0">
              <a:buNone/>
            </a:pPr>
            <a:r>
              <a:rPr dirty="0"/>
              <a:t>Also mention the paper’s point about legacy code (p.11): the process must also include a policy for updating legacy code to meet security requirements imposed after it was released. Security is never “done.”</a:t>
            </a:r>
          </a:p>
        </p:txBody>
      </p:sp>
      <p:sp>
        <p:nvSpPr>
          <p:cNvPr id="4" name="Slide Number Placeholder 3"/>
          <p:cNvSpPr>
            <a:spLocks noGrp="1"/>
          </p:cNvSpPr>
          <p:nvPr>
            <p:ph type="sldNum" sz="quarter" idx="10"/>
          </p:nvPr>
        </p:nvSpPr>
        <p:spPr/>
        <p:txBody>
          <a:bodyPr/>
          <a:lstStyle/>
          <a:p>
            <a:fld id="{18BDFEC3-8487-43E8-A154-7C12CBC1FFF2}" type="slidenum">
              <a:rPr lang="en-US"/>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From the paper, pp.11-12. This is the “Secure by Default” concept, which is the companion to Secure by Design.</a:t>
            </a:r>
          </a:p>
          <a:p>
            <a:pPr marL="0" lvl="0" indent="0">
              <a:buNone/>
            </a:pPr>
            <a:endParaRPr dirty="0"/>
          </a:p>
          <a:p>
            <a:pPr marL="0" lvl="0" indent="0">
              <a:buNone/>
            </a:pPr>
            <a:r>
              <a:rPr dirty="0"/>
              <a:t>The core insight: many users and administrators accept default settings. If the defaults are insecure, the majority of deployments will be insecure. The software developer bears responsibility for choosing secure defaults.</a:t>
            </a:r>
          </a:p>
          <a:p>
            <a:pPr marL="0" lvl="0" indent="0">
              <a:buNone/>
            </a:pPr>
            <a:endParaRPr lang="en-US" dirty="0"/>
          </a:p>
          <a:p>
            <a:pPr marL="0" lvl="0" indent="0">
              <a:buNone/>
            </a:pPr>
            <a:r>
              <a:rPr lang="en-US" dirty="0"/>
              <a:t>The anti-examples are instructive: for years, databases (MySQL, MongoDB, Redis) shipped with no authentication by default. Routers shipped with admin/admin. IoT cameras with hardcoded credentials. These aren’t bugs in the traditional sense – the software worked as “designed.” But the design was insecure by default, and millions of deployments were compromised as a result.</a:t>
            </a:r>
          </a:p>
          <a:p>
            <a:pPr marL="0" lvl="0" indent="0">
              <a:buNone/>
            </a:pPr>
            <a:endParaRPr lang="en-US" dirty="0"/>
          </a:p>
          <a:p>
            <a:pPr marL="0" lvl="0" indent="0">
              <a:buNone/>
            </a:pPr>
            <a:r>
              <a:rPr lang="en-US" dirty="0"/>
              <a:t>The paper also discusses attack surface: “the set of exposed interfaces and functions in a software product” (p.11). Every enabled feature, every open port, every accessible endpoint is part of the attack surface. Secure defaults minimize it.</a:t>
            </a:r>
          </a:p>
          <a:p>
            <a:pPr marL="0" lvl="0" indent="0">
              <a:buNone/>
            </a:pPr>
            <a:endParaRPr dirty="0"/>
          </a:p>
          <a:p>
            <a:pPr marL="0" lvl="0" indent="0">
              <a:buNone/>
            </a:pPr>
            <a:r>
              <a:rPr dirty="0"/>
              <a:t>The 80% rule is a practical heuristic from the paper: “if a feature, privilege, or interface is not required by 80% of users, it must be disabled by default.”</a:t>
            </a:r>
          </a:p>
          <a:p>
            <a:pPr marL="0" lvl="0" indent="0">
              <a:buNone/>
            </a:pPr>
            <a:endParaRPr dirty="0"/>
          </a:p>
          <a:p>
            <a:pPr marL="0" lvl="0" indent="0">
              <a:buNone/>
            </a:pPr>
            <a:r>
              <a:rPr dirty="0"/>
              <a:t>Walk through the CMS examples: </a:t>
            </a:r>
            <a:endParaRPr lang="en-US" dirty="0"/>
          </a:p>
          <a:p>
            <a:pPr marL="0" lvl="0" indent="0">
              <a:buNone/>
            </a:pPr>
            <a:r>
              <a:rPr dirty="0"/>
              <a:t>- Private by default: when an instructor creates a new course, the content is invisible to anyone not enrolled. If they want to make it public (e.g., open courseware), they can opt in – but the safe default protects courses where instructors forget to set permissions. </a:t>
            </a:r>
            <a:endParaRPr lang="en-US" dirty="0"/>
          </a:p>
          <a:p>
            <a:pPr marL="0" lvl="0" indent="0">
              <a:buNone/>
            </a:pPr>
            <a:r>
              <a:rPr dirty="0"/>
              <a:t>- File type restrictions: students uploading assignments probably need to upload .pdf, .docx, .zip, .</a:t>
            </a:r>
            <a:r>
              <a:rPr dirty="0" err="1"/>
              <a:t>py</a:t>
            </a:r>
            <a:r>
              <a:rPr dirty="0"/>
              <a:t>, .java. They almost certainly don’t need to upload .exe, .html, .</a:t>
            </a:r>
            <a:r>
              <a:rPr dirty="0" err="1"/>
              <a:t>svg</a:t>
            </a:r>
            <a:r>
              <a:rPr dirty="0"/>
              <a:t> (which can contain scripts), or .</a:t>
            </a:r>
            <a:r>
              <a:rPr dirty="0" err="1"/>
              <a:t>php</a:t>
            </a:r>
            <a:r>
              <a:rPr dirty="0"/>
              <a:t>. Restricting by default prevents a whole class of attacks. </a:t>
            </a:r>
            <a:endParaRPr lang="en-US" dirty="0"/>
          </a:p>
          <a:p>
            <a:pPr marL="0" lvl="0" indent="0">
              <a:buNone/>
            </a:pPr>
            <a:r>
              <a:rPr dirty="0"/>
              <a:t>- API access: many CMS installations will never use the API. Leaving it enabled by default creates attack surface for no benefit.</a:t>
            </a:r>
          </a:p>
        </p:txBody>
      </p:sp>
      <p:sp>
        <p:nvSpPr>
          <p:cNvPr id="4" name="Slide Number Placeholder 3"/>
          <p:cNvSpPr>
            <a:spLocks noGrp="1"/>
          </p:cNvSpPr>
          <p:nvPr>
            <p:ph type="sldNum" sz="quarter" idx="10"/>
          </p:nvPr>
        </p:nvSpPr>
        <p:spPr/>
        <p:txBody>
          <a:bodyPr/>
          <a:lstStyle/>
          <a:p>
            <a:fld id="{18BDFEC3-8487-43E8-A154-7C12CBC1FFF2}" type="slidenum">
              <a:rPr lang="en-US"/>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From the paper, pp.12-13. This is one of the most practically important considerations for students entering the workforce.</a:t>
            </a:r>
          </a:p>
          <a:p>
            <a:pPr marL="0" lvl="0" indent="0">
              <a:buNone/>
            </a:pPr>
            <a:endParaRPr dirty="0"/>
          </a:p>
          <a:p>
            <a:pPr marL="0" lvl="0" indent="0">
              <a:buNone/>
            </a:pPr>
            <a:r>
              <a:rPr dirty="0"/>
              <a:t>Start with the scale of the problem: a typical modern web application might have 10-20 direct dependencies and hundreds or thousands of transitive dependencies. Our CMS might directly depend on Django/Rails/Express, an ORM, a PDF library, a Markdown renderer, an email library, an authentication library, and each of those pulls in their own dependencies.</a:t>
            </a:r>
          </a:p>
          <a:p>
            <a:pPr marL="0" lvl="0" indent="0">
              <a:buNone/>
            </a:pPr>
            <a:endParaRPr dirty="0"/>
          </a:p>
          <a:p>
            <a:pPr marL="0" lvl="0" indent="0">
              <a:buNone/>
            </a:pPr>
            <a:r>
              <a:rPr dirty="0"/>
              <a:t>Each of those dependencies is an implicit trust decision: you’re trusting that the author wrote secure code, that the package repository hasn’t been compromised, that the dependency’s own dependencies are also secure.</a:t>
            </a:r>
          </a:p>
          <a:p>
            <a:pPr marL="0" lvl="0" indent="0">
              <a:buNone/>
            </a:pPr>
            <a:endParaRPr dirty="0"/>
          </a:p>
          <a:p>
            <a:pPr marL="0" lvl="0" indent="0">
              <a:buNone/>
            </a:pPr>
            <a:r>
              <a:rPr dirty="0"/>
              <a:t>The paper makes a strong point: “Software development organizations that integrate third-party code assume responsibility for ensuring that software does not undermine the security of their integrated product” (p.12). You can’t say “it was a library bug, not our fault.” If you ship it, you own it.</a:t>
            </a:r>
          </a:p>
          <a:p>
            <a:pPr marL="0" lvl="0" indent="0">
              <a:buNone/>
            </a:pPr>
            <a:endParaRPr dirty="0"/>
          </a:p>
          <a:p>
            <a:pPr marL="0" lvl="0" indent="0">
              <a:buNone/>
            </a:pPr>
            <a:r>
              <a:rPr dirty="0"/>
              <a:t>Practical measures: </a:t>
            </a:r>
            <a:endParaRPr lang="en-US" dirty="0"/>
          </a:p>
          <a:p>
            <a:pPr marL="0" lvl="0" indent="0">
              <a:buNone/>
            </a:pPr>
            <a:r>
              <a:rPr dirty="0"/>
              <a:t>- Maintain an approved component list - Use SCA tools to monitor for known vulnerabilities in dependencies </a:t>
            </a:r>
            <a:endParaRPr lang="en-US" dirty="0"/>
          </a:p>
          <a:p>
            <a:pPr marL="0" lvl="0" indent="0">
              <a:buNone/>
            </a:pPr>
            <a:r>
              <a:rPr dirty="0"/>
              <a:t>- Generate and maintain a Software Bill of Materials (SBOM) so you know exactly what’s in your software </a:t>
            </a:r>
            <a:endParaRPr lang="en-US" dirty="0"/>
          </a:p>
          <a:p>
            <a:pPr marL="0" lvl="0" indent="0">
              <a:buNone/>
            </a:pPr>
            <a:r>
              <a:rPr dirty="0"/>
              <a:t>- Have a plan for what happens when a critical vulnerability is found in a dependency (like Log4Shell) </a:t>
            </a:r>
            <a:endParaRPr lang="en-US" dirty="0"/>
          </a:p>
          <a:p>
            <a:pPr marL="0" lvl="0" indent="0">
              <a:buNone/>
            </a:pPr>
            <a:r>
              <a:rPr dirty="0"/>
              <a:t>- For critical dependencies, consider auditing the source code, or at least evaluating the project’s security practices</a:t>
            </a:r>
          </a:p>
        </p:txBody>
      </p:sp>
      <p:sp>
        <p:nvSpPr>
          <p:cNvPr id="4" name="Slide Number Placeholder 3"/>
          <p:cNvSpPr>
            <a:spLocks noGrp="1"/>
          </p:cNvSpPr>
          <p:nvPr>
            <p:ph type="sldNum" sz="quarter" idx="10"/>
          </p:nvPr>
        </p:nvSpPr>
        <p:spPr/>
        <p:txBody>
          <a:bodyPr/>
          <a:lstStyle/>
          <a:p>
            <a:fld id="{18BDFEC3-8487-43E8-A154-7C12CBC1FFF2}" type="slidenum">
              <a:rPr lang="en-US"/>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Log4Shell is the perfect case study for supply chain security because it illustrates every dimension of the problem:</a:t>
            </a:r>
          </a:p>
          <a:p>
            <a:pPr marL="0" lvl="0" indent="0">
              <a:buNone/>
            </a:pPr>
            <a:endParaRPr dirty="0"/>
          </a:p>
          <a:p>
            <a:pPr marL="342900" lvl="0" indent="-342900">
              <a:buAutoNum type="arabicPeriod"/>
            </a:pPr>
            <a:r>
              <a:rPr dirty="0"/>
              <a:t>A widely-used library with a critical vulnerability</a:t>
            </a:r>
          </a:p>
          <a:p>
            <a:pPr marL="342900" lvl="0" indent="-342900">
              <a:buAutoNum type="arabicPeriod"/>
            </a:pPr>
            <a:r>
              <a:rPr dirty="0"/>
              <a:t>Most organizations didn’t know they depended on it (it was often a transitive dependency, pulled in by other libraries)</a:t>
            </a:r>
          </a:p>
          <a:p>
            <a:pPr marL="342900" lvl="0" indent="-342900">
              <a:buAutoNum type="arabicPeriod"/>
            </a:pPr>
            <a:r>
              <a:rPr dirty="0"/>
              <a:t>The vulnerability was trivial to exploit – just craft a log message</a:t>
            </a:r>
          </a:p>
          <a:p>
            <a:pPr marL="342900" lvl="0" indent="-342900">
              <a:buAutoNum type="arabicPeriod"/>
            </a:pPr>
            <a:r>
              <a:rPr dirty="0"/>
              <a:t>Patching was complicated because the library was embedded everywhere</a:t>
            </a:r>
          </a:p>
          <a:p>
            <a:pPr marL="0" lvl="0" indent="0">
              <a:buNone/>
            </a:pPr>
            <a:endParaRPr dirty="0"/>
          </a:p>
          <a:p>
            <a:pPr marL="0" lvl="0" indent="0">
              <a:buNone/>
            </a:pPr>
            <a:r>
              <a:rPr dirty="0"/>
              <a:t>The organizations that responded fastest were those that had SBOMs – they could immediately query “do any of our applications use Log4j?” and know the answer. Organizations without SBOMs had to manually audit every application.</a:t>
            </a:r>
          </a:p>
          <a:p>
            <a:pPr marL="0" lvl="0" indent="0">
              <a:buNone/>
            </a:pPr>
            <a:endParaRPr dirty="0"/>
          </a:p>
          <a:p>
            <a:pPr marL="0" lvl="0" indent="0">
              <a:buNone/>
            </a:pPr>
            <a:r>
              <a:rPr dirty="0"/>
              <a:t>This connects to the SBOM concept from the paper (p.12): “An SBOM specifies the specific version of a software component and its origin. End users/organizations sometimes request access to products’ SBOMs to gain confidence in the software they are acquiring.”</a:t>
            </a:r>
          </a:p>
          <a:p>
            <a:pPr marL="0" lvl="0" indent="0">
              <a:buNone/>
            </a:pPr>
            <a:endParaRPr dirty="0"/>
          </a:p>
          <a:p>
            <a:pPr marL="0" lvl="0" indent="0">
              <a:buNone/>
            </a:pPr>
            <a:r>
              <a:rPr dirty="0"/>
              <a:t>For our CMS: if we’re building it in Java, Log4j could be a direct or transitive dependency. If we’re building it in Python or JavaScript, we have analogous risks – the event-stream </a:t>
            </a:r>
            <a:r>
              <a:rPr dirty="0" err="1"/>
              <a:t>npm</a:t>
            </a:r>
            <a:r>
              <a:rPr dirty="0"/>
              <a:t> package compromise (2018), the </a:t>
            </a:r>
            <a:r>
              <a:rPr dirty="0" err="1"/>
              <a:t>ua</a:t>
            </a:r>
            <a:r>
              <a:rPr dirty="0"/>
              <a:t>-parser-</a:t>
            </a:r>
            <a:r>
              <a:rPr dirty="0" err="1"/>
              <a:t>js</a:t>
            </a:r>
            <a:r>
              <a:rPr dirty="0"/>
              <a:t> compromise (2021), the XZ Utils backdoor (2024).</a:t>
            </a:r>
          </a:p>
          <a:p>
            <a:pPr marL="0" lvl="0" indent="0">
              <a:buNone/>
            </a:pPr>
            <a:endParaRPr dirty="0"/>
          </a:p>
          <a:p>
            <a:pPr marL="0" lvl="0" indent="0">
              <a:buNone/>
            </a:pPr>
            <a:r>
              <a:rPr dirty="0"/>
              <a:t>The XZ Utils backdoor is another powerful example: a maintainer who had spent years building trust in the community was discovered to have inserted a backdoor into a widely-used compression library. This isn’t just about technical vulnerabilities – it’s about trust and the social dynamics of open source maintenance.</a:t>
            </a:r>
          </a:p>
        </p:txBody>
      </p:sp>
      <p:sp>
        <p:nvSpPr>
          <p:cNvPr id="4" name="Slide Number Placeholder 3"/>
          <p:cNvSpPr>
            <a:spLocks noGrp="1"/>
          </p:cNvSpPr>
          <p:nvPr>
            <p:ph type="sldNum" sz="quarter" idx="10"/>
          </p:nvPr>
        </p:nvSpPr>
        <p:spPr/>
        <p:txBody>
          <a:bodyPr/>
          <a:lstStyle/>
          <a:p>
            <a:fld id="{18BDFEC3-8487-43E8-A154-7C12CBC1FFF2}" type="slidenum">
              <a:rPr lang="en-US"/>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Point out the richness of the security surface:</a:t>
            </a:r>
          </a:p>
          <a:p>
            <a:pPr marL="171450" lvl="0" indent="-171450">
              <a:buFont typeface="Arial" panose="020B0604020202020204" pitchFamily="34" charset="0"/>
              <a:buChar char="•"/>
            </a:pPr>
            <a:r>
              <a:rPr dirty="0"/>
              <a:t>Confidentiality: student records, grades, FERPA compliance</a:t>
            </a:r>
          </a:p>
          <a:p>
            <a:pPr marL="171450" lvl="0" indent="-171450">
              <a:buFont typeface="Arial" panose="020B0604020202020204" pitchFamily="34" charset="0"/>
              <a:buChar char="•"/>
            </a:pPr>
            <a:r>
              <a:rPr dirty="0"/>
              <a:t>Integrity: grades and submissions must not be tampered with</a:t>
            </a:r>
          </a:p>
          <a:p>
            <a:pPr marL="171450" lvl="0" indent="-171450">
              <a:buFont typeface="Arial" panose="020B0604020202020204" pitchFamily="34" charset="0"/>
              <a:buChar char="•"/>
            </a:pPr>
            <a:r>
              <a:rPr dirty="0"/>
              <a:t>Availability: must be up during registration, midterms, finals</a:t>
            </a:r>
          </a:p>
          <a:p>
            <a:pPr marL="171450" lvl="0" indent="-171450">
              <a:buFont typeface="Arial" panose="020B0604020202020204" pitchFamily="34" charset="0"/>
              <a:buChar char="•"/>
            </a:pPr>
            <a:r>
              <a:rPr dirty="0"/>
              <a:t>Multiple trust levels: a student shouldn’t see another student’s grades; a TA for one section shouldn’t see another section’s data</a:t>
            </a:r>
          </a:p>
          <a:p>
            <a:pPr marL="171450" lvl="0" indent="-171450">
              <a:buFont typeface="Arial" panose="020B0604020202020204" pitchFamily="34" charset="0"/>
              <a:buChar char="•"/>
            </a:pPr>
            <a:r>
              <a:rPr dirty="0"/>
              <a:t>Third-party code everywhere: LTI plugins, video conferencing SDKs, plagiarism APIs</a:t>
            </a:r>
          </a:p>
          <a:p>
            <a:pPr marL="171450" lvl="0" indent="-171450">
              <a:buFont typeface="Arial" panose="020B0604020202020204" pitchFamily="34" charset="0"/>
              <a:buChar char="•"/>
            </a:pPr>
            <a:r>
              <a:rPr dirty="0"/>
              <a:t>File handling: students upload assignments, instructors upload materials – file upload is a classic attack vector</a:t>
            </a:r>
          </a:p>
          <a:p>
            <a:pPr marL="0" lvl="0" indent="0">
              <a:buNone/>
            </a:pPr>
            <a:endParaRPr dirty="0"/>
          </a:p>
          <a:p>
            <a:pPr marL="0" lvl="0" indent="0">
              <a:buNone/>
            </a:pPr>
            <a:r>
              <a:rPr dirty="0"/>
              <a:t>This is a system complex enough to illustrate every concept we’ll cover, but familiar enough that students can reason about it immediately.</a:t>
            </a:r>
          </a:p>
        </p:txBody>
      </p:sp>
      <p:sp>
        <p:nvSpPr>
          <p:cNvPr id="4" name="Slide Number Placeholder 3"/>
          <p:cNvSpPr>
            <a:spLocks noGrp="1"/>
          </p:cNvSpPr>
          <p:nvPr>
            <p:ph type="sldNum" sz="quarter" idx="10"/>
          </p:nvPr>
        </p:nvSpPr>
        <p:spPr/>
        <p:txBody>
          <a:bodyPr/>
          <a:lstStyle/>
          <a:p>
            <a:fld id="{18BDFEC3-8487-43E8-A154-7C12CBC1FFF2}" type="slidenum">
              <a:rPr lang="en-US"/>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From the paper, pp.12-13. Code integrity is about the development and delivery pipeline itself being trustworthy.</a:t>
            </a:r>
          </a:p>
          <a:p>
            <a:pPr marL="0" lvl="0" indent="0">
              <a:buNone/>
            </a:pPr>
            <a:endParaRPr dirty="0"/>
          </a:p>
          <a:p>
            <a:pPr marL="0" lvl="0" indent="0">
              <a:buNone/>
            </a:pPr>
            <a:r>
              <a:rPr dirty="0"/>
              <a:t>The threat model here is different from the others: the attacker isn’t trying to exploit a vulnerability in your application. They’re trying to modify your application to include their own malicious code, either during development or during delivery to users.</a:t>
            </a:r>
          </a:p>
          <a:p>
            <a:pPr marL="0" lvl="0" indent="0">
              <a:buNone/>
            </a:pPr>
            <a:endParaRPr dirty="0"/>
          </a:p>
          <a:p>
            <a:pPr marL="0" lvl="0" indent="0">
              <a:buNone/>
            </a:pPr>
            <a:r>
              <a:rPr dirty="0"/>
              <a:t>SolarWinds is the canonical example: attackers compromised the build system of SolarWinds’ Orion product. The code in the source repository was clean, but the build process injected malicious code into the compiled binary. The signed, legitimate-looking update was sent to ~18,000 organizations, including US government agencies. This is a supply chain attack on code integrity.</a:t>
            </a:r>
          </a:p>
          <a:p>
            <a:pPr marL="0" lvl="0" indent="0">
              <a:buNone/>
            </a:pPr>
            <a:endParaRPr dirty="0"/>
          </a:p>
          <a:p>
            <a:pPr marL="0" lvl="0" indent="0">
              <a:buNone/>
            </a:pPr>
            <a:r>
              <a:rPr dirty="0"/>
              <a:t>XZ Utils is more recent and arguably scarier: a person using the pseudonym “Jia Tan” spent two years building trust as a contributor to the XZ compression library (used in virtually every Linux distribution), then inserted a sophisticated backdoor targeting SSH authentication. It was discovered by accident.</a:t>
            </a:r>
          </a:p>
          <a:p>
            <a:pPr marL="0" lvl="0" indent="0">
              <a:buNone/>
            </a:pPr>
            <a:endParaRPr dirty="0"/>
          </a:p>
          <a:p>
            <a:pPr marL="0" lvl="0" indent="0">
              <a:buNone/>
            </a:pPr>
            <a:r>
              <a:rPr dirty="0"/>
              <a:t>Protections: </a:t>
            </a:r>
            <a:endParaRPr lang="en-US" dirty="0"/>
          </a:p>
          <a:p>
            <a:pPr marL="0" lvl="0" indent="0">
              <a:buNone/>
            </a:pPr>
            <a:r>
              <a:rPr dirty="0"/>
              <a:t>- Version control with access controls, branch protection, required reviews </a:t>
            </a:r>
            <a:endParaRPr lang="en-US" dirty="0"/>
          </a:p>
          <a:p>
            <a:pPr marL="0" lvl="0" indent="0">
              <a:buNone/>
            </a:pPr>
            <a:r>
              <a:rPr dirty="0"/>
              <a:t>- Code signing: binaries are signed so users can verify authenticity </a:t>
            </a:r>
            <a:endParaRPr lang="en-US" dirty="0"/>
          </a:p>
          <a:p>
            <a:pPr marL="0" lvl="0" indent="0">
              <a:buNone/>
            </a:pPr>
            <a:r>
              <a:rPr dirty="0"/>
              <a:t>- Reproducible builds: anyone can build the source code and get the exact same binary, proving nothing was inserted during the build </a:t>
            </a:r>
            <a:endParaRPr lang="en-US" dirty="0"/>
          </a:p>
          <a:p>
            <a:pPr marL="0" lvl="0" indent="0">
              <a:buNone/>
            </a:pPr>
            <a:r>
              <a:rPr dirty="0"/>
              <a:t>- Least privilege in the development environment: developers don’t have access to the build system or signing keys </a:t>
            </a:r>
            <a:endParaRPr lang="en-US" dirty="0"/>
          </a:p>
          <a:p>
            <a:pPr marL="0" lvl="0" indent="0">
              <a:buNone/>
            </a:pPr>
            <a:r>
              <a:rPr dirty="0"/>
              <a:t>- CI/CD pipeline security: the build pipeline itself is a critical trust boundary</a:t>
            </a:r>
          </a:p>
          <a:p>
            <a:pPr marL="0" lvl="0" indent="0">
              <a:buNone/>
            </a:pPr>
            <a:endParaRPr dirty="0"/>
          </a:p>
          <a:p>
            <a:pPr marL="0" lvl="0" indent="0">
              <a:buNone/>
            </a:pPr>
            <a:r>
              <a:rPr dirty="0"/>
              <a:t>For our CMS: if we’re distributing it as open source or as a product, we need code signing and reproducible builds. If we’re running it as a service, we need to secure the deployment pipeline.</a:t>
            </a:r>
          </a:p>
        </p:txBody>
      </p:sp>
      <p:sp>
        <p:nvSpPr>
          <p:cNvPr id="4" name="Slide Number Placeholder 3"/>
          <p:cNvSpPr>
            <a:spLocks noGrp="1"/>
          </p:cNvSpPr>
          <p:nvPr>
            <p:ph type="sldNum" sz="quarter" idx="10"/>
          </p:nvPr>
        </p:nvSpPr>
        <p:spPr/>
        <p:txBody>
          <a:bodyPr/>
          <a:lstStyle/>
          <a:p>
            <a:fld id="{18BDFEC3-8487-43E8-A154-7C12CBC1FFF2}" type="slidenum">
              <a:rPr lang="en-US"/>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From the paper, pp.13-14. This consideration is about the ongoing lifecycle after release.</a:t>
            </a:r>
          </a:p>
          <a:p>
            <a:pPr marL="0" lvl="0" indent="0">
              <a:buNone/>
            </a:pPr>
            <a:endParaRPr dirty="0"/>
          </a:p>
          <a:p>
            <a:pPr marL="0" lvl="0" indent="0">
              <a:buNone/>
            </a:pPr>
            <a:r>
              <a:rPr dirty="0"/>
              <a:t>Emphasize that vulnerability remediation is not just “fix the bug.” It’s a three-phase learning loop:</a:t>
            </a:r>
          </a:p>
          <a:p>
            <a:pPr marL="0" lvl="0" indent="0">
              <a:buNone/>
            </a:pPr>
            <a:endParaRPr dirty="0"/>
          </a:p>
          <a:p>
            <a:pPr marL="0" lvl="0" indent="0">
              <a:buNone/>
            </a:pPr>
            <a:r>
              <a:rPr dirty="0"/>
              <a:t>Phase 1 is what most people think of: someone reports a vulnerability, you fix it, you release a patch. Essential, but not sufficient.</a:t>
            </a:r>
          </a:p>
          <a:p>
            <a:pPr marL="0" lvl="0" indent="0">
              <a:buNone/>
            </a:pPr>
            <a:endParaRPr dirty="0"/>
          </a:p>
          <a:p>
            <a:pPr marL="0" lvl="0" indent="0">
              <a:buNone/>
            </a:pPr>
            <a:r>
              <a:rPr dirty="0"/>
              <a:t>Phase 2 is where good organizations separate from average ones: when you fix an IDOR vulnerability in the grade viewing endpoint, do you also search for IDOR vulnerabilities in every other endpoint? The specific bug is data about a </a:t>
            </a:r>
            <a:r>
              <a:rPr i="1" dirty="0"/>
              <a:t>class</a:t>
            </a:r>
            <a:r>
              <a:rPr dirty="0"/>
              <a:t> of bugs. If one endpoint was vulnerable, others probably are too.</a:t>
            </a:r>
          </a:p>
          <a:p>
            <a:pPr marL="0" lvl="0" indent="0">
              <a:buNone/>
            </a:pPr>
            <a:endParaRPr dirty="0"/>
          </a:p>
          <a:p>
            <a:pPr marL="0" lvl="0" indent="0">
              <a:buNone/>
            </a:pPr>
            <a:r>
              <a:rPr dirty="0"/>
              <a:t>Phase 3 is the most important for long-term improvement: root cause analysis. Why did this vulnerability exist in the first place? </a:t>
            </a:r>
            <a:endParaRPr lang="en-US" dirty="0"/>
          </a:p>
          <a:p>
            <a:pPr marL="0" lvl="0" indent="0">
              <a:buNone/>
            </a:pPr>
            <a:r>
              <a:rPr dirty="0"/>
              <a:t>- Was the developer not trained on this vulnerability class? </a:t>
            </a:r>
            <a:endParaRPr lang="en-US" dirty="0"/>
          </a:p>
          <a:p>
            <a:pPr marL="0" lvl="0" indent="0">
              <a:buNone/>
            </a:pPr>
            <a:r>
              <a:rPr dirty="0"/>
              <a:t>- Does the framework not make the secure pattern easy?</a:t>
            </a:r>
            <a:endParaRPr lang="en-US" dirty="0"/>
          </a:p>
          <a:p>
            <a:pPr marL="0" lvl="0" indent="0">
              <a:buNone/>
            </a:pPr>
            <a:r>
              <a:rPr dirty="0"/>
              <a:t> - Did code review miss it? Why?</a:t>
            </a:r>
            <a:endParaRPr lang="en-US" dirty="0"/>
          </a:p>
          <a:p>
            <a:pPr marL="0" lvl="0" indent="0">
              <a:buNone/>
            </a:pPr>
            <a:r>
              <a:rPr dirty="0"/>
              <a:t> - Should we add a SAST rule to catch this pattern automatically?</a:t>
            </a:r>
          </a:p>
          <a:p>
            <a:pPr marL="0" lvl="0" indent="0">
              <a:buNone/>
            </a:pPr>
            <a:endParaRPr dirty="0"/>
          </a:p>
          <a:p>
            <a:pPr marL="0" lvl="0" indent="0">
              <a:buNone/>
            </a:pPr>
            <a:r>
              <a:rPr dirty="0"/>
              <a:t>The paper stresses: “Software development organizations must not only fix the vulnerabilities that are reported to them but also search for other similar vulnerabilities that have not yet been discovered and use the results of root cause analysis as input to process improvement” (p.13).</a:t>
            </a:r>
          </a:p>
          <a:p>
            <a:pPr marL="0" lvl="0" indent="0">
              <a:buNone/>
            </a:pPr>
            <a:endParaRPr dirty="0"/>
          </a:p>
          <a:p>
            <a:pPr marL="0" lvl="0" indent="0">
              <a:buNone/>
            </a:pPr>
            <a:r>
              <a:rPr dirty="0"/>
              <a:t>This also connects to vulnerability disclosure programs and bug bounties: the paper says organizations “must encourage vulnerability researchers to report and should consider sponsoring ‘bug bounties’” (p.13).</a:t>
            </a:r>
          </a:p>
          <a:p>
            <a:pPr marL="0" lvl="0" indent="0">
              <a:buNone/>
            </a:pPr>
            <a:endParaRPr dirty="0"/>
          </a:p>
          <a:p>
            <a:pPr marL="0" lvl="0" indent="0">
              <a:buNone/>
            </a:pPr>
            <a:r>
              <a:rPr dirty="0"/>
              <a:t>CMS example: a researcher reports that they can access another student’s submitted files by guessing the URL. Fix it (phase 1). Search every file-serving endpoint for the same pattern (phase 2). Discover that the authorization middleware isn’t applied to the file download routes – add it and add a test. Update the development checklist and SAST rules to catch missing authorization on new routes (phase 3).</a:t>
            </a:r>
          </a:p>
        </p:txBody>
      </p:sp>
      <p:sp>
        <p:nvSpPr>
          <p:cNvPr id="4" name="Slide Number Placeholder 3"/>
          <p:cNvSpPr>
            <a:spLocks noGrp="1"/>
          </p:cNvSpPr>
          <p:nvPr>
            <p:ph type="sldNum" sz="quarter" idx="10"/>
          </p:nvPr>
        </p:nvSpPr>
        <p:spPr/>
        <p:txBody>
          <a:bodyPr/>
          <a:lstStyle/>
          <a:p>
            <a:fld id="{18BDFEC3-8487-43E8-A154-7C12CBC1FFF2}" type="slidenum">
              <a:rPr lang="en-US"/>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This is the key takeaway from Consideration 6: every vulnerability is not just a bug to fix, it’s information about a systemic weakness in your development process.</a:t>
            </a:r>
          </a:p>
          <a:p>
            <a:pPr marL="0" lvl="0" indent="0">
              <a:buNone/>
            </a:pPr>
            <a:endParaRPr/>
          </a:p>
          <a:p>
            <a:pPr marL="0" lvl="0" indent="0">
              <a:buNone/>
            </a:pPr>
            <a:r>
              <a:t>If you keep finding the same class of vulnerability, the fix isn’t to keep patching individual instances – it’s to change the process so that class of vulnerability becomes structurally impossible or much less likely.</a:t>
            </a:r>
          </a:p>
          <a:p>
            <a:pPr marL="0" lvl="0" indent="0">
              <a:buNone/>
            </a:pPr>
            <a:endParaRPr/>
          </a:p>
          <a:p>
            <a:pPr marL="0" lvl="0" indent="0">
              <a:buNone/>
            </a:pPr>
            <a:r>
              <a:t>Examples: - If you keep finding XSS, maybe you need to switch to a framework that auto-escapes by default, or add a Content-Security-Policy header, or both. - If you keep finding SQL injection, maybe you need to ban raw SQL queries entirely and require the ORM for all database access. - If you keep finding authorization bypass bugs, maybe your authorization model is too complex and needs to be simplified, or maybe you need a centralized authorization middleware rather than per-endpoint checks. - If you keep finding vulnerabilities in third-party dependencies, maybe you need to reduce your dependency count, improve your vetting process, or invest in SCA tooling.</a:t>
            </a:r>
          </a:p>
          <a:p>
            <a:pPr marL="0" lvl="0" indent="0">
              <a:buNone/>
            </a:pPr>
            <a:endParaRPr/>
          </a:p>
          <a:p>
            <a:pPr marL="0" lvl="0" indent="0">
              <a:buNone/>
            </a:pPr>
            <a:r>
              <a:t>This connects to the SSDF practice RV.3 (Analyze Vulnerabilities to Identify Their Root Causes) and especially RV.3.4: “Review the SDLC process and update it if appropriate to prevent (or reduce the likelihood of) the root cause recurring.”</a:t>
            </a:r>
          </a:p>
          <a:p>
            <a:pPr marL="0" lvl="0" indent="0">
              <a:buNone/>
            </a:pPr>
            <a:endParaRPr/>
          </a:p>
          <a:p>
            <a:pPr marL="0" lvl="0" indent="0">
              <a:buNone/>
            </a:pPr>
            <a:r>
              <a:t>The paper also mentions Coordinated Vulnerability Disclosure and frameworks like CSAF (Common Security Advisory Framework) and CVSS for communicating vulnerabilities and their severity.</a:t>
            </a:r>
          </a:p>
        </p:txBody>
      </p:sp>
      <p:sp>
        <p:nvSpPr>
          <p:cNvPr id="4" name="Slide Number Placeholder 3"/>
          <p:cNvSpPr>
            <a:spLocks noGrp="1"/>
          </p:cNvSpPr>
          <p:nvPr>
            <p:ph type="sldNum" sz="quarter" idx="10"/>
          </p:nvPr>
        </p:nvSpPr>
        <p:spPr/>
        <p:txBody>
          <a:bodyPr/>
          <a:lstStyle/>
          <a:p>
            <a:fld id="{18BDFEC3-8487-43E8-A154-7C12CBC1FFF2}" type="slidenum">
              <a:rPr lang="en-US"/>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From the paper, pp.13-14. This section should be brief but is important for 2026 students who are almost certainly using AI coding tools.</a:t>
            </a:r>
          </a:p>
          <a:p>
            <a:pPr marL="0" lvl="0" indent="0">
              <a:buNone/>
            </a:pPr>
            <a:endParaRPr dirty="0"/>
          </a:p>
          <a:p>
            <a:pPr marL="0" lvl="0" indent="0">
              <a:buNone/>
            </a:pPr>
            <a:r>
              <a:rPr dirty="0"/>
              <a:t>Walk through each:</a:t>
            </a:r>
          </a:p>
          <a:p>
            <a:pPr marL="0" lvl="0" indent="0">
              <a:buNone/>
            </a:pPr>
            <a:endParaRPr dirty="0"/>
          </a:p>
          <a:p>
            <a:pPr marL="342900" lvl="0" indent="-342900">
              <a:buAutoNum type="arabicPeriod"/>
            </a:pPr>
            <a:r>
              <a:rPr b="1" dirty="0"/>
              <a:t>AI in your software:</a:t>
            </a:r>
            <a:r>
              <a:rPr dirty="0"/>
              <a:t> If our CMS integrates an AI tutoring chatbot or an AI-powered plagiarism detector, we need to threat-model those components. Risks include prompt injection (a student crafting an assignment that manipulates the AI grader), training data poisoning, model stealing, and data leakage (the chatbot revealing information from other students’ interactions). NIST has released SP 800-218A, an SSDF profile specifically for AI/ML components.</a:t>
            </a:r>
          </a:p>
          <a:p>
            <a:pPr marL="342900" lvl="0" indent="-342900">
              <a:buAutoNum type="arabicPeriod"/>
            </a:pPr>
            <a:r>
              <a:rPr b="1" dirty="0"/>
              <a:t>AI writing code:</a:t>
            </a:r>
            <a:r>
              <a:rPr dirty="0"/>
              <a:t> Research (cited in the paper from Communications of the ACM) shows that AI-generated code has significant security risks. The paper’s recommendation: “apply the practices defined in the SSDF to AI/ML-generated software just as they would to software written by human developers.” In other words, AI doesn’t get a pass on code review, SAST, testing, etc. If anything, it needs </a:t>
            </a:r>
            <a:r>
              <a:rPr i="1" dirty="0"/>
              <a:t>more</a:t>
            </a:r>
            <a:r>
              <a:rPr dirty="0"/>
              <a:t> scrutiny because it can produce plausible-looking but subtly vulnerable code.</a:t>
            </a:r>
          </a:p>
          <a:p>
            <a:pPr marL="342900" lvl="0" indent="-342900">
              <a:buAutoNum type="arabicPeriod"/>
            </a:pPr>
            <a:r>
              <a:rPr b="1" dirty="0"/>
              <a:t>AI finding vulnerabilities:</a:t>
            </a:r>
            <a:r>
              <a:rPr dirty="0"/>
              <a:t> This is the promising side. AI tools for threat modeling (like </a:t>
            </a:r>
            <a:r>
              <a:rPr dirty="0" err="1"/>
              <a:t>IriusRisk</a:t>
            </a:r>
            <a:r>
              <a:rPr dirty="0"/>
              <a:t>), vulnerability discovery, and code analysis are emerging. They can augment human security expertise. But they’re not a replacement – they’re a tool in the toolchain.</a:t>
            </a:r>
          </a:p>
          <a:p>
            <a:pPr marL="342900" lvl="0" indent="-342900">
              <a:buAutoNum type="arabicPeriod"/>
            </a:pPr>
            <a:r>
              <a:rPr b="1" dirty="0"/>
              <a:t>AI attacking:</a:t>
            </a:r>
            <a:r>
              <a:rPr dirty="0"/>
              <a:t> Adversaries will use AI to find vulnerabilities faster, craft more convincing phishing, and automate attacks. The paper notes this is “a likely outgrowth of work to enable detection and exploitation of vulnerabilities for defensive purposes.” The best countermeasure? Implementing the SSDF practices so there are fewer vulnerabilities to find.</a:t>
            </a:r>
          </a:p>
          <a:p>
            <a:pPr marL="0" lvl="0" indent="0">
              <a:buNone/>
            </a:pPr>
            <a:endParaRPr dirty="0"/>
          </a:p>
          <a:p>
            <a:pPr marL="0" lvl="0" indent="0">
              <a:buNone/>
            </a:pPr>
            <a:r>
              <a:rPr dirty="0"/>
              <a:t>Keep this section brief – 2-3 minutes. The key takeaway: AI changes the tools on both sides (offense and defense) but doesn’t change the fundamental principles. The SSDF practices still apply.</a:t>
            </a:r>
          </a:p>
        </p:txBody>
      </p:sp>
      <p:sp>
        <p:nvSpPr>
          <p:cNvPr id="4" name="Slide Number Placeholder 3"/>
          <p:cNvSpPr>
            <a:spLocks noGrp="1"/>
          </p:cNvSpPr>
          <p:nvPr>
            <p:ph type="sldNum" sz="quarter" idx="10"/>
          </p:nvPr>
        </p:nvSpPr>
        <p:spPr/>
        <p:txBody>
          <a:bodyPr/>
          <a:lstStyle/>
          <a:p>
            <a:fld id="{18BDFEC3-8487-43E8-A154-7C12CBC1FFF2}" type="slidenum">
              <a:rPr lang="en-US"/>
              <a:t>26</a:t>
            </a:fld>
            <a:endParaRPr lang="en-US"/>
          </a:p>
        </p:txBody>
      </p:sp>
    </p:spTree>
    <p:extLst>
      <p:ext uri="{BB962C8B-B14F-4D97-AF65-F5344CB8AC3E}">
        <p14:creationId xmlns:p14="http://schemas.microsoft.com/office/powerpoint/2010/main" val="2837581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From the paper, pp.6-7, 15. This is an important shift in the lecture: from technical practices to organizational requirements.</a:t>
            </a:r>
          </a:p>
          <a:p>
            <a:pPr marL="0" lvl="0" indent="0">
              <a:buNone/>
            </a:pPr>
            <a:endParaRPr dirty="0"/>
          </a:p>
          <a:p>
            <a:pPr marL="0" lvl="0" indent="0">
              <a:buNone/>
            </a:pPr>
            <a:r>
              <a:rPr dirty="0"/>
              <a:t>Students tend to think of security as a technical problem. It is, but it’s also an organizational one. You can have the best SAST tool in the world, but if management won’t give developers time to fix the findings, it doesn’t matter.</a:t>
            </a:r>
          </a:p>
          <a:p>
            <a:pPr marL="0" lvl="0" indent="0">
              <a:buNone/>
            </a:pPr>
            <a:endParaRPr dirty="0"/>
          </a:p>
          <a:p>
            <a:pPr marL="0" lvl="0" indent="0">
              <a:buNone/>
            </a:pPr>
            <a:r>
              <a:rPr dirty="0"/>
              <a:t>The paper makes this point strongly: “An organizational culture that prioritizes security must underlie implementation of engineering and operational practices for </a:t>
            </a:r>
            <a:r>
              <a:rPr dirty="0" err="1"/>
              <a:t>SbD</a:t>
            </a:r>
            <a:r>
              <a:rPr dirty="0"/>
              <a:t>” (p.6). Culture, commitment, and organizational structure matter as much as tools and techniques.</a:t>
            </a:r>
          </a:p>
          <a:p>
            <a:pPr marL="0" lvl="0" indent="0">
              <a:buNone/>
            </a:pPr>
            <a:endParaRPr lang="en-US" dirty="0"/>
          </a:p>
          <a:p>
            <a:pPr marL="0" lvl="0" indent="0">
              <a:buNone/>
            </a:pPr>
            <a:r>
              <a:rPr lang="en-US" dirty="0"/>
              <a:t>BSIMM: Initial research study of top companies about how they do security: What practices, and what organizational roles.</a:t>
            </a:r>
          </a:p>
          <a:p>
            <a:pPr marL="0" lvl="0" indent="0">
              <a:buNone/>
            </a:pPr>
            <a:endParaRPr dirty="0"/>
          </a:p>
          <a:p>
            <a:pPr marL="0" lvl="0" indent="0">
              <a:buNone/>
            </a:pPr>
            <a:r>
              <a:rPr dirty="0"/>
              <a:t>Key organizational elements: </a:t>
            </a:r>
            <a:endParaRPr lang="en-US" dirty="0"/>
          </a:p>
          <a:p>
            <a:pPr marL="0" lvl="0" indent="0">
              <a:buNone/>
            </a:pPr>
            <a:r>
              <a:rPr dirty="0"/>
              <a:t>- </a:t>
            </a:r>
            <a:r>
              <a:rPr b="1" dirty="0"/>
              <a:t>Management commitment:</a:t>
            </a:r>
            <a:r>
              <a:rPr dirty="0"/>
              <a:t> Upper management must authorize and fund secure development. The paper’s SSDF practice PO.2.3 specifically calls for “obtaining upper management or authorizing official commitment.” </a:t>
            </a:r>
            <a:endParaRPr lang="en-US" dirty="0"/>
          </a:p>
          <a:p>
            <a:pPr marL="0" lvl="0" indent="0">
              <a:buNone/>
            </a:pPr>
            <a:r>
              <a:rPr dirty="0"/>
              <a:t>- </a:t>
            </a:r>
            <a:r>
              <a:rPr b="1" dirty="0"/>
              <a:t>Defined roles:</a:t>
            </a:r>
            <a:r>
              <a:rPr dirty="0"/>
              <a:t> Who is responsible for what? The paper’s Appendix F lists roles: CISO team, SDL team, architects, software engineers, test engineers, security response engineers. Students entering the workforce need to know these roles exist. </a:t>
            </a:r>
            <a:endParaRPr lang="en-US" dirty="0"/>
          </a:p>
          <a:p>
            <a:pPr marL="0" lvl="0" indent="0">
              <a:buNone/>
            </a:pPr>
            <a:r>
              <a:rPr dirty="0"/>
              <a:t>- </a:t>
            </a:r>
            <a:r>
              <a:rPr b="1" dirty="0"/>
              <a:t>Training:</a:t>
            </a:r>
            <a:r>
              <a:rPr dirty="0"/>
              <a:t> Not just “take a security course once.” Continuous, role-based training. Developers need to know the specific threats relevant to their technology stack. </a:t>
            </a:r>
            <a:endParaRPr lang="en-US" dirty="0"/>
          </a:p>
          <a:p>
            <a:pPr marL="0" lvl="0" indent="0">
              <a:buNone/>
            </a:pPr>
            <a:r>
              <a:rPr dirty="0"/>
              <a:t>- </a:t>
            </a:r>
            <a:r>
              <a:rPr b="1" dirty="0"/>
              <a:t>Security champions:</a:t>
            </a:r>
            <a:r>
              <a:rPr dirty="0"/>
              <a:t> Developers within each team who have extra security training and serve as the team’s security point of contact. This scales security knowledge without requiring a massive central security team. </a:t>
            </a:r>
            <a:endParaRPr lang="en-US" dirty="0"/>
          </a:p>
          <a:p>
            <a:pPr marL="0" lvl="0" indent="0">
              <a:buNone/>
            </a:pPr>
            <a:r>
              <a:rPr dirty="0"/>
              <a:t>- </a:t>
            </a:r>
            <a:r>
              <a:rPr b="1" dirty="0"/>
              <a:t>Artifacts:</a:t>
            </a:r>
            <a:r>
              <a:rPr dirty="0"/>
              <a:t> The paper repeatedly stresses that evidence of </a:t>
            </a:r>
            <a:r>
              <a:rPr dirty="0" err="1"/>
              <a:t>SbD</a:t>
            </a:r>
            <a:r>
              <a:rPr dirty="0"/>
              <a:t> should be a </a:t>
            </a:r>
            <a:r>
              <a:rPr i="1" dirty="0"/>
              <a:t>natural byproduct</a:t>
            </a:r>
            <a:r>
              <a:rPr dirty="0"/>
              <a:t> of the development process – threat models, code review records, tool outputs, bug tracking entries – not documentation created solely to satisfy an auditor.</a:t>
            </a:r>
          </a:p>
        </p:txBody>
      </p:sp>
      <p:sp>
        <p:nvSpPr>
          <p:cNvPr id="4" name="Slide Number Placeholder 3"/>
          <p:cNvSpPr>
            <a:spLocks noGrp="1"/>
          </p:cNvSpPr>
          <p:nvPr>
            <p:ph type="sldNum" sz="quarter" idx="10"/>
          </p:nvPr>
        </p:nvSpPr>
        <p:spPr/>
        <p:txBody>
          <a:bodyPr/>
          <a:lstStyle/>
          <a:p>
            <a:fld id="{18BDFEC3-8487-43E8-A154-7C12CBC1FFF2}" type="slidenum">
              <a:rPr lang="en-US"/>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The NIST Secure Software Development Framework (SP 800-218) is the backbone that the CIS/</a:t>
            </a:r>
            <a:r>
              <a:rPr dirty="0" err="1"/>
              <a:t>SAFECode</a:t>
            </a:r>
            <a:r>
              <a:rPr dirty="0"/>
              <a:t> paper builds on. It divides secure development into four practice groups.</a:t>
            </a:r>
          </a:p>
          <a:p>
            <a:pPr marL="0" lvl="0" indent="0">
              <a:buNone/>
            </a:pPr>
            <a:endParaRPr dirty="0"/>
          </a:p>
          <a:p>
            <a:pPr marL="0" lvl="0" indent="0">
              <a:buNone/>
            </a:pPr>
            <a:r>
              <a:rPr dirty="0"/>
              <a:t>Walk through briefly:</a:t>
            </a:r>
          </a:p>
          <a:p>
            <a:pPr marL="0" lvl="0" indent="0">
              <a:buNone/>
            </a:pPr>
            <a:endParaRPr dirty="0"/>
          </a:p>
          <a:p>
            <a:pPr marL="0" lvl="0" indent="0">
              <a:buNone/>
            </a:pPr>
            <a:r>
              <a:rPr b="1" dirty="0"/>
              <a:t>PO - Prepare the Organization:</a:t>
            </a:r>
            <a:r>
              <a:rPr dirty="0"/>
              <a:t> This is the foundation. Before you write a line of code, you need: security requirements defined, roles assigned, people trained, tools selected, and management commitment obtained. This is where the organizational culture piece lives.</a:t>
            </a:r>
          </a:p>
          <a:p>
            <a:pPr marL="0" lvl="0" indent="0">
              <a:buNone/>
            </a:pPr>
            <a:r>
              <a:rPr b="1" dirty="0"/>
              <a:t>PS - Protect the Software:</a:t>
            </a:r>
            <a:r>
              <a:rPr dirty="0"/>
              <a:t> This is about protecting the development environment and the software artifacts themselves. Store code with access controls based on least privilege. Sign releases. Archive each release with its provenance data. Secure the development and build environments. This addresses code integrity.</a:t>
            </a:r>
          </a:p>
          <a:p>
            <a:pPr marL="0" lvl="0" indent="0">
              <a:buNone/>
            </a:pPr>
            <a:r>
              <a:rPr b="1" dirty="0"/>
              <a:t>PW - Produce Well-Secured Software:</a:t>
            </a:r>
            <a:r>
              <a:rPr dirty="0"/>
              <a:t> This is the biggest group – it covers design (threat modeling, security requirements), coding (secure coding practices, code review, static analysis), testing (dynamic analysis, fuzzing, penetration testing), third-party components (supply chain security), and default configuration. Practices PW.1 through PW.9.</a:t>
            </a:r>
          </a:p>
          <a:p>
            <a:pPr marL="0" lvl="0" indent="0">
              <a:buNone/>
            </a:pPr>
            <a:r>
              <a:rPr b="1" dirty="0"/>
              <a:t>RV - Respond to Vulnerabilities:</a:t>
            </a:r>
            <a:r>
              <a:rPr dirty="0"/>
              <a:t> Accept vulnerability reports, analyze and fix them, do root cause analysis, update the process. This is the feedback loop.</a:t>
            </a:r>
          </a:p>
          <a:p>
            <a:pPr marL="0" lvl="0" indent="0">
              <a:buNone/>
            </a:pPr>
            <a:endParaRPr dirty="0"/>
          </a:p>
          <a:p>
            <a:pPr marL="0" lvl="0" indent="0">
              <a:buNone/>
            </a:pPr>
            <a:r>
              <a:rPr dirty="0"/>
              <a:t>The paper maps each of its Six Considerations to specific SSDF practices and tasks (the table on p.8). Students don’t need to memorize this mapping, but they should understand that there’s a concrete, assessable framework behind the principles.</a:t>
            </a:r>
          </a:p>
          <a:p>
            <a:pPr marL="0" lvl="0" indent="0">
              <a:buNone/>
            </a:pPr>
            <a:endParaRPr dirty="0"/>
          </a:p>
          <a:p>
            <a:pPr marL="0" lvl="0" indent="0">
              <a:buNone/>
            </a:pPr>
            <a:r>
              <a:rPr dirty="0"/>
              <a:t>The SSDF is also now referenced by US Executive Orders – federal software suppliers are expected to attest to following it.</a:t>
            </a:r>
          </a:p>
        </p:txBody>
      </p:sp>
      <p:sp>
        <p:nvSpPr>
          <p:cNvPr id="4" name="Slide Number Placeholder 3"/>
          <p:cNvSpPr>
            <a:spLocks noGrp="1"/>
          </p:cNvSpPr>
          <p:nvPr>
            <p:ph type="sldNum" sz="quarter" idx="10"/>
          </p:nvPr>
        </p:nvSpPr>
        <p:spPr/>
        <p:txBody>
          <a:bodyPr/>
          <a:lstStyle/>
          <a:p>
            <a:fld id="{18BDFEC3-8487-43E8-A154-7C12CBC1FFF2}" type="slidenum">
              <a:rPr lang="en-US"/>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From the paper, pp.15-18. This is a crucial point about what “secure” means in practice.</a:t>
            </a:r>
          </a:p>
          <a:p>
            <a:pPr marL="0" lvl="0" indent="0">
              <a:buNone/>
            </a:pPr>
            <a:endParaRPr/>
          </a:p>
          <a:p>
            <a:pPr marL="0" lvl="0" indent="0">
              <a:buNone/>
            </a:pPr>
            <a:r>
              <a:t>No one can guarantee that software is vulnerability-free. That’s impossible (foundational truth #1). What “secure by design” means is that the organization has systematically addressed each of the six considerations and can demonstrate this through evidence.</a:t>
            </a:r>
          </a:p>
          <a:p>
            <a:pPr marL="0" lvl="0" indent="0">
              <a:buNone/>
            </a:pPr>
            <a:endParaRPr/>
          </a:p>
          <a:p>
            <a:pPr marL="0" lvl="0" indent="0">
              <a:buNone/>
            </a:pPr>
            <a:r>
              <a:t>The paper makes a strong distinction between authentic evidence and performative evidence: - Authentic evidence: threat models that are actually used to guide design decisions, code review comments that show security issues being found and fixed, bug tracking entries showing security bugs being triaged and resolved, SAST tool outputs showing issues trending downward over time. - Performative evidence: documentation created solely to check a compliance box, threat models that are written once and never updated, security policies that exist on paper but aren’t followed in practice.</a:t>
            </a:r>
          </a:p>
          <a:p>
            <a:pPr marL="0" lvl="0" indent="0">
              <a:buNone/>
            </a:pPr>
            <a:endParaRPr/>
          </a:p>
          <a:p>
            <a:pPr marL="0" lvl="0" indent="0">
              <a:buNone/>
            </a:pPr>
            <a:r>
              <a:t>The quote at the bottom is from p.15 of the paper and is worth emphasizing: if the only evidence of security practices is documentation created for an auditor, that’s a red flag.</a:t>
            </a:r>
          </a:p>
          <a:p>
            <a:pPr marL="0" lvl="0" indent="0">
              <a:buNone/>
            </a:pPr>
            <a:endParaRPr/>
          </a:p>
          <a:p>
            <a:pPr marL="0" lvl="0" indent="0">
              <a:buNone/>
            </a:pPr>
            <a:r>
              <a:t>For students, this connects to software engineering practices they already know: version control, code review, issue tracking, CI/CD. The argument is that if you’re already doing these things well, the </a:t>
            </a:r>
            <a:r>
              <a:rPr i="1"/>
              <a:t>security artifacts</a:t>
            </a:r>
            <a:r>
              <a:t> should be a natural extension, not a separate bureaucratic process.</a:t>
            </a:r>
          </a:p>
          <a:p>
            <a:pPr marL="0" lvl="0" indent="0">
              <a:buNone/>
            </a:pPr>
            <a:endParaRPr/>
          </a:p>
          <a:p>
            <a:pPr marL="0" lvl="0" indent="0">
              <a:buNone/>
            </a:pPr>
            <a:r>
              <a:t>The paper also discusses the role of testing vs. formal verification: “Testing is insufficient to confirm that a system is free from exploitable errors – any finite amount of testing can confirm the presence of errors, but not their absence” (p.16). This is a foundational concept in computer science (echoing Dijkstra) applied to security.</a:t>
            </a:r>
          </a:p>
        </p:txBody>
      </p:sp>
      <p:sp>
        <p:nvSpPr>
          <p:cNvPr id="4" name="Slide Number Placeholder 3"/>
          <p:cNvSpPr>
            <a:spLocks noGrp="1"/>
          </p:cNvSpPr>
          <p:nvPr>
            <p:ph type="sldNum" sz="quarter" idx="10"/>
          </p:nvPr>
        </p:nvSpPr>
        <p:spPr/>
        <p:txBody>
          <a:bodyPr/>
          <a:lstStyle/>
          <a:p>
            <a:fld id="{18BDFEC3-8487-43E8-A154-7C12CBC1FFF2}" type="slidenum">
              <a:rPr lang="en-US"/>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This is the interactive moment. Give students about 30-60 seconds to think, then ask for 2-3 volunteers to share.</a:t>
            </a:r>
          </a:p>
          <a:p>
            <a:pPr marL="0" lvl="0" indent="0">
              <a:buNone/>
            </a:pPr>
            <a:endParaRPr dirty="0"/>
          </a:p>
          <a:p>
            <a:pPr marL="0" lvl="0" indent="0">
              <a:buNone/>
            </a:pPr>
            <a:r>
              <a:rPr dirty="0"/>
              <a:t>Expected patterns: </a:t>
            </a:r>
            <a:endParaRPr lang="en-US" dirty="0"/>
          </a:p>
          <a:p>
            <a:pPr marL="0" lvl="0" indent="0">
              <a:buNone/>
            </a:pPr>
            <a:r>
              <a:rPr dirty="0"/>
              <a:t>- Most class projects address almost none of these </a:t>
            </a:r>
            <a:endParaRPr lang="en-US" dirty="0"/>
          </a:p>
          <a:p>
            <a:pPr marL="0" lvl="0" indent="0">
              <a:buNone/>
            </a:pPr>
            <a:r>
              <a:rPr dirty="0"/>
              <a:t>– maybe some basic input validation, maybe using a framework that provides some security features by default, but no threat modeling, no security testing, no dependency management. </a:t>
            </a:r>
            <a:endParaRPr lang="en-US" dirty="0"/>
          </a:p>
          <a:p>
            <a:pPr marL="0" lvl="0" indent="0">
              <a:buNone/>
            </a:pPr>
            <a:r>
              <a:rPr dirty="0"/>
              <a:t>- Internship experiences vary widely: some companies have mature SDL practices (especially larger tech companies), while others don’t. </a:t>
            </a:r>
            <a:endParaRPr lang="en-US" dirty="0"/>
          </a:p>
          <a:p>
            <a:pPr marL="0" lvl="0" indent="0">
              <a:buNone/>
            </a:pPr>
            <a:r>
              <a:rPr dirty="0"/>
              <a:t>- Open source projects might have some of these (especially vulnerability remediation if they use GitHub’s security features), but often lack formal threat modeling or security testing.</a:t>
            </a:r>
          </a:p>
          <a:p>
            <a:pPr marL="0" lvl="0" indent="0">
              <a:buNone/>
            </a:pPr>
            <a:endParaRPr dirty="0"/>
          </a:p>
          <a:p>
            <a:pPr marL="0" lvl="0" indent="0">
              <a:buNone/>
            </a:pPr>
            <a:r>
              <a:rPr dirty="0"/>
              <a:t>The point isn’t to shame anyone – it’s to show the gap between what they’ve experienced and what professional secure development looks like. This is what the rest of their education and career is about bridging.</a:t>
            </a:r>
          </a:p>
          <a:p>
            <a:pPr marL="0" lvl="0" indent="0">
              <a:buNone/>
            </a:pPr>
            <a:endParaRPr dirty="0"/>
          </a:p>
          <a:p>
            <a:pPr marL="0" lvl="0" indent="0">
              <a:buNone/>
            </a:pPr>
            <a:r>
              <a:rPr dirty="0"/>
              <a:t>If a student mentions a positive experience (“at my internship, we had SAST in the CI pipeline and security code reviews”), highlight it and ask them to elaborate. Real-world examples from peers are powerful.</a:t>
            </a:r>
          </a:p>
          <a:p>
            <a:pPr marL="0" lvl="0" indent="0">
              <a:buNone/>
            </a:pPr>
            <a:endParaRPr dirty="0"/>
          </a:p>
          <a:p>
            <a:pPr marL="0" lvl="0" indent="0">
              <a:buNone/>
            </a:pPr>
            <a:r>
              <a:rPr dirty="0"/>
              <a:t>You might also ask: “For the considerations you ignored – what could have gone wrong?” This connects the abstract framework to concrete consequences.</a:t>
            </a:r>
          </a:p>
        </p:txBody>
      </p:sp>
      <p:sp>
        <p:nvSpPr>
          <p:cNvPr id="4" name="Slide Number Placeholder 3"/>
          <p:cNvSpPr>
            <a:spLocks noGrp="1"/>
          </p:cNvSpPr>
          <p:nvPr>
            <p:ph type="sldNum" sz="quarter" idx="10"/>
          </p:nvPr>
        </p:nvSpPr>
        <p:spPr/>
        <p:txBody>
          <a:bodyPr/>
          <a:lstStyle/>
          <a:p>
            <a:fld id="{18BDFEC3-8487-43E8-A154-7C12CBC1FFF2}" type="slidenum">
              <a:rPr lang="en-US"/>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a:t>A</a:t>
            </a:r>
            <a:r>
              <a:rPr dirty="0"/>
              <a:t>sk: “Can someone name the six considerations?” as a quick check.</a:t>
            </a:r>
          </a:p>
          <a:p>
            <a:pPr marL="0" lvl="0" indent="0">
              <a:buNone/>
            </a:pPr>
            <a:endParaRPr dirty="0"/>
          </a:p>
          <a:p>
            <a:pPr marL="0" lvl="0" indent="0">
              <a:buNone/>
            </a:pPr>
            <a:r>
              <a:rPr dirty="0"/>
              <a:t>Emphasize the interconnections: </a:t>
            </a:r>
            <a:endParaRPr lang="en-US" dirty="0"/>
          </a:p>
          <a:p>
            <a:pPr marL="0" lvl="0" indent="0">
              <a:buNone/>
            </a:pPr>
            <a:r>
              <a:rPr dirty="0"/>
              <a:t>- Secure design informs what secure development practices are needed </a:t>
            </a:r>
            <a:endParaRPr lang="en-US" dirty="0"/>
          </a:p>
          <a:p>
            <a:pPr marL="0" lvl="0" indent="0">
              <a:buNone/>
            </a:pPr>
            <a:r>
              <a:rPr dirty="0"/>
              <a:t>- Secure development produces the evidence that assessment relies on </a:t>
            </a:r>
            <a:endParaRPr lang="en-US" dirty="0"/>
          </a:p>
          <a:p>
            <a:pPr marL="0" lvl="0" indent="0">
              <a:buNone/>
            </a:pPr>
            <a:r>
              <a:rPr dirty="0"/>
              <a:t>- Secure defaults reduce the attack surface that supply chain risks compound </a:t>
            </a:r>
            <a:endParaRPr lang="en-US" dirty="0"/>
          </a:p>
          <a:p>
            <a:pPr marL="0" lvl="0" indent="0">
              <a:buNone/>
            </a:pPr>
            <a:r>
              <a:rPr dirty="0"/>
              <a:t>- Code integrity protects everything you’ve built </a:t>
            </a:r>
            <a:endParaRPr lang="en-US" dirty="0"/>
          </a:p>
          <a:p>
            <a:pPr marL="0" lvl="0" indent="0">
              <a:buNone/>
            </a:pPr>
            <a:r>
              <a:rPr dirty="0"/>
              <a:t>- Vulnerability remediation feeds back into all the others</a:t>
            </a:r>
          </a:p>
          <a:p>
            <a:pPr marL="0" lvl="0" indent="0">
              <a:buNone/>
            </a:pPr>
            <a:endParaRPr dirty="0"/>
          </a:p>
          <a:p>
            <a:pPr marL="0" lvl="0" indent="0">
              <a:buNone/>
            </a:pPr>
            <a:r>
              <a:rPr dirty="0"/>
              <a:t>Also emphasize the continuous nature: this isn’t a waterfall process where you “do security” once. In modern Agile/</a:t>
            </a:r>
            <a:r>
              <a:rPr dirty="0" err="1"/>
              <a:t>DevSecOps</a:t>
            </a:r>
            <a:r>
              <a:rPr dirty="0"/>
              <a:t> environments, every sprint, every feature, every configuration change is an opportunity to get security right or wrong. The process must be woven into how work gets done every day.</a:t>
            </a:r>
          </a:p>
        </p:txBody>
      </p:sp>
      <p:sp>
        <p:nvSpPr>
          <p:cNvPr id="4" name="Slide Number Placeholder 3"/>
          <p:cNvSpPr>
            <a:spLocks noGrp="1"/>
          </p:cNvSpPr>
          <p:nvPr>
            <p:ph type="sldNum" sz="quarter" idx="10"/>
          </p:nvPr>
        </p:nvSpPr>
        <p:spPr/>
        <p:txBody>
          <a:bodyPr/>
          <a:lstStyle/>
          <a:p>
            <a:fld id="{18BDFEC3-8487-43E8-A154-7C12CBC1FFF2}" type="slidenum">
              <a:rPr lang="en-US"/>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The paper’s Appendix A (pp.21-22) has an extensive list of resources.</a:t>
            </a:r>
          </a:p>
          <a:p>
            <a:pPr marL="0" lvl="0" indent="0">
              <a:buNone/>
            </a:pPr>
            <a:endParaRPr dirty="0"/>
          </a:p>
          <a:p>
            <a:pPr marL="0" lvl="0" indent="0">
              <a:buNone/>
            </a:pPr>
            <a:r>
              <a:rPr dirty="0"/>
              <a:t>For students who want to go deeper: - Saltzer &amp; Schroeder is the classic paper on design principles. It’s readable and foundational. </a:t>
            </a:r>
            <a:endParaRPr lang="en-US" dirty="0"/>
          </a:p>
          <a:p>
            <a:pPr marL="0" lvl="0" indent="0">
              <a:buNone/>
            </a:pPr>
            <a:r>
              <a:rPr dirty="0"/>
              <a:t>- The NIST SSDF (SP 800-218) is the framework that the CIS/</a:t>
            </a:r>
            <a:r>
              <a:rPr dirty="0" err="1"/>
              <a:t>SAFECode</a:t>
            </a:r>
            <a:r>
              <a:rPr dirty="0"/>
              <a:t> paper builds on. Available free online. </a:t>
            </a:r>
            <a:endParaRPr lang="en-US" dirty="0"/>
          </a:p>
          <a:p>
            <a:pPr marL="171450" lvl="0" indent="-171450">
              <a:buFontTx/>
              <a:buChar char="-"/>
            </a:pPr>
            <a:r>
              <a:rPr dirty="0"/>
              <a:t>Google’s “Secure by Design at Google” whitepaper (Christoph Kern, 2024) is a great case study of how a large organization implements these principles in practice. </a:t>
            </a:r>
            <a:endParaRPr lang="en-US" dirty="0"/>
          </a:p>
          <a:p>
            <a:pPr marL="171450" lvl="0" indent="-171450">
              <a:buFontTx/>
              <a:buChar char="-"/>
            </a:pPr>
            <a:r>
              <a:rPr dirty="0"/>
              <a:t>The CISA Secure by Design website has pledge signatories, case studies, and practical guidance.</a:t>
            </a:r>
          </a:p>
        </p:txBody>
      </p:sp>
      <p:sp>
        <p:nvSpPr>
          <p:cNvPr id="4" name="Slide Number Placeholder 3"/>
          <p:cNvSpPr>
            <a:spLocks noGrp="1"/>
          </p:cNvSpPr>
          <p:nvPr>
            <p:ph type="sldNum" sz="quarter" idx="10"/>
          </p:nvPr>
        </p:nvSpPr>
        <p:spPr/>
        <p:txBody>
          <a:bodyPr/>
          <a:lstStyle/>
          <a:p>
            <a:fld id="{18BDFEC3-8487-43E8-A154-7C12CBC1FFF2}" type="slidenum">
              <a:rPr lang="en-US"/>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This quote is from the paper’s introduction (p.3). The key insight: we’ve built an enormous industry around </a:t>
            </a:r>
            <a:r>
              <a:rPr i="1"/>
              <a:t>reacting</a:t>
            </a:r>
            <a:r>
              <a:t> to insecure software – firewalls, antivirus, SIEM, SOCs, patch management – rather than building software that doesn’t need all that in the first place.</a:t>
            </a:r>
          </a:p>
          <a:p>
            <a:pPr marL="0" lvl="0" indent="0">
              <a:buNone/>
            </a:pPr>
            <a:endParaRPr/>
          </a:p>
          <a:p>
            <a:pPr marL="0" lvl="0" indent="0">
              <a:buNone/>
            </a:pPr>
            <a:r>
              <a:t>An analogy: it’s like building cars without seatbelts or crumple zones, then investing heavily in ambulances and trauma surgeons. You need the ambulances too, but wouldn’t it be better to also make the cars safer?</a:t>
            </a:r>
          </a:p>
          <a:p>
            <a:pPr marL="0" lvl="0" indent="0">
              <a:buNone/>
            </a:pPr>
            <a:endParaRPr/>
          </a:p>
          <a:p>
            <a:pPr marL="0" lvl="0" indent="0">
              <a:buNone/>
            </a:pPr>
            <a:r>
              <a:t>Connect to the students’ experience: they’ve probably done a lab or project where security was an afterthought – “we’ll add authentication later.” That’s the pattern we’re trying to break.</a:t>
            </a:r>
          </a:p>
        </p:txBody>
      </p:sp>
      <p:sp>
        <p:nvSpPr>
          <p:cNvPr id="4" name="Slide Number Placeholder 3"/>
          <p:cNvSpPr>
            <a:spLocks noGrp="1"/>
          </p:cNvSpPr>
          <p:nvPr>
            <p:ph type="sldNum" sz="quarter" idx="10"/>
          </p:nvPr>
        </p:nvSpPr>
        <p:spPr/>
        <p:txBody>
          <a:bodyPr/>
          <a:lstStyle/>
          <a:p>
            <a:fld id="{18BDFEC3-8487-43E8-A154-7C12CBC1FFF2}" type="slidenum">
              <a:rPr lang="en-US"/>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This is the classic insight from Barry Boehm’s work and IBM Systems Sciences Institute research. A security flaw caught during design review costs almost nothing to fix – you change the design document. The same flaw caught in production costs 30-100x more: incident response, emergency patch, customer notification, reputation damage, potential regulatory fines.</a:t>
            </a:r>
          </a:p>
          <a:p>
            <a:pPr marL="0" lvl="0" indent="0">
              <a:buNone/>
            </a:pPr>
            <a:endParaRPr/>
          </a:p>
          <a:p>
            <a:pPr marL="0" lvl="0" indent="0">
              <a:buNone/>
            </a:pPr>
            <a:r>
              <a:t>Concrete example with our CMS: Suppose we design the system so that assignment submission URLs are predictable (e.g., /submissions/12345). During design review, someone says “we need authorization checks on every submission access.” Cost: one line in the design doc, a few lines of code later. But if this ships to production and a student discovers they can view anyone’s submissions by incrementing the ID? That’s a FERPA violation, potential news story, emergency patch, and audit.</a:t>
            </a:r>
          </a:p>
          <a:p>
            <a:pPr marL="0" lvl="0" indent="0">
              <a:buNone/>
            </a:pPr>
            <a:endParaRPr/>
          </a:p>
          <a:p>
            <a:pPr marL="0" lvl="0" indent="0">
              <a:buNone/>
            </a:pPr>
            <a:r>
              <a:t>This is the economic argument for Secure by Design: it’s not just more secure, it’s </a:t>
            </a:r>
            <a:r>
              <a:rPr i="1"/>
              <a:t>cheaper</a:t>
            </a:r>
            <a:r>
              <a:t>.</a:t>
            </a:r>
          </a:p>
        </p:txBody>
      </p:sp>
      <p:sp>
        <p:nvSpPr>
          <p:cNvPr id="4" name="Slide Number Placeholder 3"/>
          <p:cNvSpPr>
            <a:spLocks noGrp="1"/>
          </p:cNvSpPr>
          <p:nvPr>
            <p:ph type="sldNum" sz="quarter" idx="10"/>
          </p:nvPr>
        </p:nvSpPr>
        <p:spPr/>
        <p:txBody>
          <a:bodyPr/>
          <a:lstStyle/>
          <a:p>
            <a:fld id="{18BDFEC3-8487-43E8-A154-7C12CBC1FFF2}" type="slidenum">
              <a:rPr lang="en-US"/>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These come from the paper’s “basic tenets” (p.5). Emphasize each:</a:t>
            </a:r>
          </a:p>
          <a:p>
            <a:pPr marL="0" lvl="0" indent="0">
              <a:buNone/>
            </a:pPr>
            <a:endParaRPr/>
          </a:p>
          <a:p>
            <a:pPr marL="342900" lvl="0" indent="-342900">
              <a:buAutoNum type="arabicPeriod"/>
            </a:pPr>
            <a:r>
              <a:t>Perfect security is impossible: “No software system can approach a zero risk of loss” (p.4). This is liberating, not depressing – it means we can reason about </a:t>
            </a:r>
            <a:r>
              <a:rPr i="1"/>
              <a:t>acceptable</a:t>
            </a:r>
            <a:r>
              <a:t> risk rather than chasing an impossible ideal. Students may think “secure” means “unhackable.” It doesn’t. It means “the residual risk is understood and acceptable.”</a:t>
            </a:r>
          </a:p>
          <a:p>
            <a:pPr marL="0" lvl="0" indent="0">
              <a:buNone/>
            </a:pPr>
            <a:endParaRPr/>
          </a:p>
          <a:p>
            <a:pPr marL="342900" lvl="0" indent="-342900">
              <a:buAutoNum type="arabicPeriod"/>
            </a:pPr>
            <a:r>
              <a:t>Prioritization is essential: not every piece of code is equally security-critical. The authentication module matters more than the color theme picker. Development resources are finite. Frameworks like the CIS Controls and SSDF help prioritize.</a:t>
            </a:r>
          </a:p>
          <a:p>
            <a:pPr marL="0" lvl="0" indent="0">
              <a:buNone/>
            </a:pPr>
            <a:endParaRPr/>
          </a:p>
          <a:p>
            <a:pPr marL="342900" lvl="0" indent="-342900">
              <a:buAutoNum type="arabicPeriod"/>
            </a:pPr>
            <a:r>
              <a:t>Continuous feedback: security isn’t something you achieve once at launch. New vulnerability classes are discovered, dependencies get compromised, threat actors evolve. The process must be ongoing.</a:t>
            </a:r>
          </a:p>
          <a:p>
            <a:pPr marL="0" lvl="0" indent="0">
              <a:buNone/>
            </a:pPr>
            <a:endParaRPr/>
          </a:p>
          <a:p>
            <a:pPr marL="0" lvl="0" indent="0">
              <a:buNone/>
            </a:pPr>
            <a:r>
              <a:t>This is also now a major policy priority: CISA’s Secure by Design initiative (2023), the EU Cyber Resilience Act, US Executive Orders 14028 and 14306. Governments are telling software vendors: you bear responsibility for the security of what you ship.</a:t>
            </a:r>
          </a:p>
        </p:txBody>
      </p:sp>
      <p:sp>
        <p:nvSpPr>
          <p:cNvPr id="4" name="Slide Number Placeholder 3"/>
          <p:cNvSpPr>
            <a:spLocks noGrp="1"/>
          </p:cNvSpPr>
          <p:nvPr>
            <p:ph type="sldNum" sz="quarter" idx="10"/>
          </p:nvPr>
        </p:nvSpPr>
        <p:spPr/>
        <p:txBody>
          <a:bodyPr/>
          <a:lstStyle/>
          <a:p>
            <a:fld id="{18BDFEC3-8487-43E8-A154-7C12CBC1FFF2}" type="slidenum">
              <a:rPr lang="en-US"/>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Walk through the highlights of the timeline figure from p.5 of the paper. Don’t read every item – hit the key inflection points:</a:t>
            </a:r>
          </a:p>
          <a:p>
            <a:pPr marL="0" lvl="0" indent="0">
              <a:buNone/>
            </a:pPr>
            <a:endParaRPr dirty="0"/>
          </a:p>
          <a:p>
            <a:pPr marL="0" lvl="0" indent="0">
              <a:buNone/>
            </a:pPr>
            <a:r>
              <a:rPr b="1" dirty="0"/>
              <a:t>1964-1970: The problem is recognized.</a:t>
            </a:r>
            <a:r>
              <a:rPr dirty="0"/>
              <a:t> Paul Baran at RAND realizes that networked systems have fundamental vulnerabilities. Willis Ware’s 1970 DOD report (“Security Controls for Computer Systems”) establishes the essential elements for security by design. These are not recent ideas.</a:t>
            </a:r>
          </a:p>
          <a:p>
            <a:pPr marL="0" lvl="0" indent="0">
              <a:buNone/>
            </a:pPr>
            <a:endParaRPr dirty="0"/>
          </a:p>
          <a:p>
            <a:pPr marL="0" lvl="0" indent="0">
              <a:buNone/>
            </a:pPr>
            <a:r>
              <a:rPr b="1" dirty="0"/>
              <a:t>1970s-1980s: The government tries to solve it with certification.</a:t>
            </a:r>
            <a:r>
              <a:rPr dirty="0"/>
              <a:t> The Orange Book (TCSEC, 1983) tried to rank systems from D (minimal security) to A (verified design). Good idea, but too rigid, too expensive, and designed for mainframes. Only a handful of systems ever achieved high ratings, and they found limited markets.</a:t>
            </a:r>
          </a:p>
          <a:p>
            <a:pPr marL="0" lvl="0" indent="0">
              <a:buNone/>
            </a:pPr>
            <a:endParaRPr dirty="0"/>
          </a:p>
          <a:p>
            <a:pPr marL="0" lvl="0" indent="0">
              <a:buNone/>
            </a:pPr>
            <a:r>
              <a:rPr b="1" dirty="0"/>
              <a:t>1990s-2000s: The internet explodes the problem.</a:t>
            </a:r>
            <a:r>
              <a:rPr dirty="0"/>
              <a:t> New vulnerability classes discovered constantly. MITRE starts CVE (1999). Microsoft’s Patch Tuesday (2003) becomes a monthly ritual. The reactive model dominates. But also: </a:t>
            </a:r>
            <a:r>
              <a:rPr dirty="0" err="1"/>
              <a:t>SAFECode</a:t>
            </a:r>
            <a:r>
              <a:rPr dirty="0"/>
              <a:t> publishes fundamental practices (2008), BSIMM starts measuring security programs.</a:t>
            </a:r>
          </a:p>
          <a:p>
            <a:pPr marL="0" lvl="0" indent="0">
              <a:buNone/>
            </a:pPr>
            <a:endParaRPr dirty="0"/>
          </a:p>
          <a:p>
            <a:pPr marL="0" lvl="0" indent="0">
              <a:buNone/>
            </a:pPr>
            <a:r>
              <a:rPr b="1" dirty="0"/>
              <a:t>2010s-2020s: Process-oriented approaches mature.</a:t>
            </a:r>
            <a:r>
              <a:rPr dirty="0"/>
              <a:t> NIST SSDF (2020, updated 2022). Executive Order 14028 (2021) – the White House tells federal suppliers to follow the SSDF. CISA Secure by Design initiative (2023). Google publishes their approach (2024). EU CRA (2024). And now this CIS/</a:t>
            </a:r>
            <a:r>
              <a:rPr dirty="0" err="1"/>
              <a:t>SAFECode</a:t>
            </a:r>
            <a:r>
              <a:rPr dirty="0"/>
              <a:t> paper (2025) synthesizing it all.</a:t>
            </a:r>
          </a:p>
          <a:p>
            <a:pPr marL="0" lvl="0" indent="0">
              <a:buNone/>
            </a:pPr>
            <a:endParaRPr dirty="0"/>
          </a:p>
          <a:p>
            <a:pPr marL="0" lvl="0" indent="0">
              <a:buNone/>
            </a:pPr>
            <a:r>
              <a:rPr dirty="0"/>
              <a:t>Key narrative: the principles haven’t changed much in 60 years. What’s changed is that we now have practical, assessable frameworks to implement them. That’s progress.</a:t>
            </a:r>
          </a:p>
        </p:txBody>
      </p:sp>
      <p:sp>
        <p:nvSpPr>
          <p:cNvPr id="4" name="Slide Number Placeholder 3"/>
          <p:cNvSpPr>
            <a:spLocks noGrp="1"/>
          </p:cNvSpPr>
          <p:nvPr>
            <p:ph type="sldNum" sz="quarter" idx="10"/>
          </p:nvPr>
        </p:nvSpPr>
        <p:spPr/>
        <p:txBody>
          <a:bodyPr/>
          <a:lstStyle/>
          <a:p>
            <a:fld id="{18BDFEC3-8487-43E8-A154-7C12CBC1FFF2}" type="slidenum">
              <a:rPr lang="en-US"/>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8</a:t>
            </a:fld>
            <a:endParaRPr lang="en-US"/>
          </a:p>
        </p:txBody>
      </p:sp>
    </p:spTree>
    <p:extLst>
      <p:ext uri="{BB962C8B-B14F-4D97-AF65-F5344CB8AC3E}">
        <p14:creationId xmlns:p14="http://schemas.microsoft.com/office/powerpoint/2010/main" val="4153831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The Orange Book story is instructive for students: the DoD tried to solve security by having the government </a:t>
            </a:r>
            <a:r>
              <a:rPr i="1"/>
              <a:t>certify</a:t>
            </a:r>
            <a:r>
              <a:t> systems against strict criteria. It largely failed – the process was too slow, too expensive, and the criteria didn’t match the rapidly evolving commercial computing landscape. By the late 1990s it was supplanted by the Common Criteria, which is more flexible but still has limitations.</a:t>
            </a:r>
          </a:p>
          <a:p>
            <a:pPr marL="0" lvl="0" indent="0">
              <a:buNone/>
            </a:pPr>
            <a:endParaRPr/>
          </a:p>
          <a:p>
            <a:pPr marL="0" lvl="0" indent="0">
              <a:buNone/>
            </a:pPr>
            <a:r>
              <a:t>The lesson: you can’t solve software security through certification alone. You need practices that are woven into how software is actually built, by organizations of different sizes and maturity levels.</a:t>
            </a:r>
          </a:p>
          <a:p>
            <a:pPr marL="0" lvl="0" indent="0">
              <a:buNone/>
            </a:pPr>
            <a:endParaRPr/>
          </a:p>
          <a:p>
            <a:pPr marL="0" lvl="0" indent="0">
              <a:buNone/>
            </a:pPr>
            <a:r>
              <a:t>The CIS/SAFECode paper explicitly addresses this by defining three “Development Groups” (DG1, DG2, DG3) with different expectations based on organizational maturity. Not every team needs to do everything – but every team needs to do </a:t>
            </a:r>
            <a:r>
              <a:rPr i="1"/>
              <a:t>something</a:t>
            </a:r>
            <a:r>
              <a:t>.</a:t>
            </a:r>
          </a:p>
          <a:p>
            <a:pPr marL="0" lvl="0" indent="0">
              <a:buNone/>
            </a:pPr>
            <a:endParaRPr/>
          </a:p>
          <a:p>
            <a:pPr marL="0" lvl="0" indent="0">
              <a:buNone/>
            </a:pPr>
            <a:r>
              <a:t>Mention Appendix B of the paper for students who want the full history.</a:t>
            </a:r>
          </a:p>
        </p:txBody>
      </p:sp>
      <p:sp>
        <p:nvSpPr>
          <p:cNvPr id="4" name="Slide Number Placeholder 3"/>
          <p:cNvSpPr>
            <a:spLocks noGrp="1"/>
          </p:cNvSpPr>
          <p:nvPr>
            <p:ph type="sldNum" sz="quarter" idx="10"/>
          </p:nvPr>
        </p:nvSpPr>
        <p:spPr/>
        <p:txBody>
          <a:bodyPr/>
          <a:lstStyle/>
          <a:p>
            <a:fld id="{18BDFEC3-8487-43E8-A154-7C12CBC1FFF2}" type="slidenum">
              <a:rPr lang="en-US"/>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Show the circle diagram from p.9 of the paper. This is the organizing framework for the next 20 minutes.</a:t>
            </a:r>
          </a:p>
          <a:p>
            <a:pPr marL="0" lvl="0" indent="0">
              <a:buNone/>
            </a:pPr>
            <a:endParaRPr/>
          </a:p>
          <a:p>
            <a:pPr marL="0" lvl="0" indent="0">
              <a:buNone/>
            </a:pPr>
            <a:r>
              <a:t>Point out the structure: the six considerations aren’t independent – they form a cycle. The connecting arcs matter too: - Principles flow from design into development - Practices flow from development into configuration - Baseline controls connect configuration to supply chain - Risk negotiation connects supply chain to code integrity - Change management connects code integrity to vulnerability remediation - Observation and feedback connect vulnerability remediation back to design</a:t>
            </a:r>
          </a:p>
          <a:p>
            <a:pPr marL="0" lvl="0" indent="0">
              <a:buNone/>
            </a:pPr>
            <a:endParaRPr/>
          </a:p>
          <a:p>
            <a:pPr marL="0" lvl="0" indent="0">
              <a:buNone/>
            </a:pPr>
            <a:r>
              <a:t>This is a continuous improvement loop, not a one-time checklist.</a:t>
            </a:r>
          </a:p>
          <a:p>
            <a:pPr marL="0" lvl="0" indent="0">
              <a:buNone/>
            </a:pPr>
            <a:endParaRPr/>
          </a:p>
          <a:p>
            <a:pPr marL="0" lvl="0" indent="0">
              <a:buNone/>
            </a:pPr>
            <a:r>
              <a:t>Tell students: “We’re going to walk through each of these six, using our CMS example. By the end, you’ll see how they fit together into a coherent process.”</a:t>
            </a:r>
          </a:p>
        </p:txBody>
      </p:sp>
      <p:sp>
        <p:nvSpPr>
          <p:cNvPr id="4" name="Slide Number Placeholder 3"/>
          <p:cNvSpPr>
            <a:spLocks noGrp="1"/>
          </p:cNvSpPr>
          <p:nvPr>
            <p:ph type="sldNum" sz="quarter" idx="10"/>
          </p:nvPr>
        </p:nvSpPr>
        <p:spPr/>
        <p:txBody>
          <a:bodyPr/>
          <a:lstStyle/>
          <a:p>
            <a:fld id="{18BDFEC3-8487-43E8-A154-7C12CBC1FFF2}" type="slidenum">
              <a:rPr lang="en-US"/>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1EB5C9-1307-BA42-ABA2-0BC069CD8E7F}" type="datetimeFigureOut">
              <a:rPr lang="en-US" smtClean="0"/>
              <a:t>2/19/26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93586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1EB5C9-1307-BA42-ABA2-0BC069CD8E7F}" type="datetimeFigureOut">
              <a:rPr lang="en-US" smtClean="0"/>
              <a:t>2/19/26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920292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1EB5C9-1307-BA42-ABA2-0BC069CD8E7F}" type="datetimeFigureOut">
              <a:rPr lang="en-US" smtClean="0"/>
              <a:t>2/19/26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50690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1EB5C9-1307-BA42-ABA2-0BC069CD8E7F}" type="datetimeFigureOut">
              <a:rPr lang="en-US" smtClean="0"/>
              <a:t>2/19/26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5569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2/19/26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511822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1EB5C9-1307-BA42-ABA2-0BC069CD8E7F}" type="datetimeFigureOut">
              <a:rPr lang="en-US" smtClean="0"/>
              <a:t>2/19/26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616054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1EB5C9-1307-BA42-ABA2-0BC069CD8E7F}" type="datetimeFigureOut">
              <a:rPr lang="en-US" smtClean="0"/>
              <a:t>2/19/26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877275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1EB5C9-1307-BA42-ABA2-0BC069CD8E7F}" type="datetimeFigureOut">
              <a:rPr lang="en-US" smtClean="0"/>
              <a:t>2/19/26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50381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2/19/26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60782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2/19/26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85010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2/19/26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91159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41EB5C9-1307-BA42-ABA2-0BC069CD8E7F}" type="datetimeFigureOut">
              <a:rPr lang="en-US" smtClean="0"/>
              <a:t>2/19/26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3347635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29DE-5D96-1CE2-18C6-A256829712ED}"/>
              </a:ext>
            </a:extLst>
          </p:cNvPr>
          <p:cNvSpPr>
            <a:spLocks noGrp="1"/>
          </p:cNvSpPr>
          <p:nvPr>
            <p:ph type="ctrTitle"/>
          </p:nvPr>
        </p:nvSpPr>
        <p:spPr>
          <a:xfrm>
            <a:off x="1143000" y="423318"/>
            <a:ext cx="6858000" cy="1790700"/>
          </a:xfrm>
        </p:spPr>
        <p:txBody>
          <a:bodyPr/>
          <a:lstStyle/>
          <a:p>
            <a:r>
              <a:rPr lang="en-US" dirty="0"/>
              <a:t>Secure Systems Engineering and Management</a:t>
            </a:r>
          </a:p>
        </p:txBody>
      </p:sp>
      <p:sp>
        <p:nvSpPr>
          <p:cNvPr id="3" name="Subtitle 2">
            <a:extLst>
              <a:ext uri="{FF2B5EF4-FFF2-40B4-BE49-F238E27FC236}">
                <a16:creationId xmlns:a16="http://schemas.microsoft.com/office/drawing/2014/main" id="{49942452-83B7-A233-BC53-30327B7B93D4}"/>
              </a:ext>
            </a:extLst>
          </p:cNvPr>
          <p:cNvSpPr>
            <a:spLocks noGrp="1"/>
          </p:cNvSpPr>
          <p:nvPr>
            <p:ph type="subTitle" idx="1"/>
          </p:nvPr>
        </p:nvSpPr>
        <p:spPr>
          <a:xfrm>
            <a:off x="1143000" y="2283074"/>
            <a:ext cx="6858000" cy="2695079"/>
          </a:xfrm>
        </p:spPr>
        <p:txBody>
          <a:bodyPr>
            <a:normAutofit/>
          </a:bodyPr>
          <a:lstStyle/>
          <a:p>
            <a:r>
              <a:rPr lang="en-US" sz="2850" dirty="0"/>
              <a:t>A Data-driven Approach</a:t>
            </a:r>
          </a:p>
          <a:p>
            <a:endParaRPr lang="en-US" dirty="0"/>
          </a:p>
          <a:p>
            <a:endParaRPr lang="en-US" sz="2400" dirty="0"/>
          </a:p>
          <a:p>
            <a:endParaRPr lang="en-US" sz="2400" dirty="0"/>
          </a:p>
          <a:p>
            <a:endParaRPr lang="en-US" sz="2400" dirty="0"/>
          </a:p>
          <a:p>
            <a:r>
              <a:rPr lang="en-US" sz="2400" dirty="0"/>
              <a:t>Michael Hicks</a:t>
            </a:r>
          </a:p>
          <a:p>
            <a:endParaRPr lang="en-US" dirty="0"/>
          </a:p>
        </p:txBody>
      </p:sp>
      <p:pic>
        <p:nvPicPr>
          <p:cNvPr id="3074" name="Picture 2" descr="Download Penn Logos | Penn Brand Standards">
            <a:extLst>
              <a:ext uri="{FF2B5EF4-FFF2-40B4-BE49-F238E27FC236}">
                <a16:creationId xmlns:a16="http://schemas.microsoft.com/office/drawing/2014/main" id="{1CDBA5D0-00EB-4BD7-7AE9-EBF7EA0B1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847" y="1642566"/>
            <a:ext cx="3113194" cy="2076104"/>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4C2687FC-3CEA-D6F7-318B-18496E8BB8AE}"/>
              </a:ext>
            </a:extLst>
          </p:cNvPr>
          <p:cNvSpPr txBox="1">
            <a:spLocks/>
          </p:cNvSpPr>
          <p:nvPr/>
        </p:nvSpPr>
        <p:spPr>
          <a:xfrm>
            <a:off x="1143000" y="3009702"/>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US" sz="3750" dirty="0"/>
              <a:t>Secure by Design:</a:t>
            </a:r>
          </a:p>
          <a:p>
            <a:pPr>
              <a:spcBef>
                <a:spcPts val="600"/>
              </a:spcBef>
            </a:pPr>
            <a:r>
              <a:rPr lang="en-US" sz="3750" dirty="0"/>
              <a:t>Overview</a:t>
            </a:r>
          </a:p>
        </p:txBody>
      </p:sp>
      <p:pic>
        <p:nvPicPr>
          <p:cNvPr id="5" name="Picture 4">
            <a:extLst>
              <a:ext uri="{FF2B5EF4-FFF2-40B4-BE49-F238E27FC236}">
                <a16:creationId xmlns:a16="http://schemas.microsoft.com/office/drawing/2014/main" id="{DC24F5A3-CC48-C1E1-5CCF-FC184CF4A213}"/>
              </a:ext>
            </a:extLst>
          </p:cNvPr>
          <p:cNvPicPr>
            <a:picLocks noChangeAspect="1"/>
          </p:cNvPicPr>
          <p:nvPr/>
        </p:nvPicPr>
        <p:blipFill>
          <a:blip r:embed="rId3"/>
          <a:stretch>
            <a:fillRect/>
          </a:stretch>
        </p:blipFill>
        <p:spPr>
          <a:xfrm>
            <a:off x="-65866" y="1433060"/>
            <a:ext cx="3417376" cy="2277381"/>
          </a:xfrm>
          <a:prstGeom prst="rect">
            <a:avLst/>
          </a:prstGeom>
        </p:spPr>
      </p:pic>
      <p:sp>
        <p:nvSpPr>
          <p:cNvPr id="7" name="TextBox 6">
            <a:extLst>
              <a:ext uri="{FF2B5EF4-FFF2-40B4-BE49-F238E27FC236}">
                <a16:creationId xmlns:a16="http://schemas.microsoft.com/office/drawing/2014/main" id="{CCEC151D-545E-4E09-6675-9F6696166284}"/>
              </a:ext>
            </a:extLst>
          </p:cNvPr>
          <p:cNvSpPr txBox="1"/>
          <p:nvPr/>
        </p:nvSpPr>
        <p:spPr>
          <a:xfrm>
            <a:off x="7432377" y="4470322"/>
            <a:ext cx="1647664" cy="507831"/>
          </a:xfrm>
          <a:prstGeom prst="rect">
            <a:avLst/>
          </a:prstGeom>
          <a:noFill/>
        </p:spPr>
        <p:txBody>
          <a:bodyPr wrap="square">
            <a:spAutoFit/>
          </a:bodyPr>
          <a:lstStyle/>
          <a:p>
            <a:r>
              <a:rPr lang="en-US" sz="1350" dirty="0"/>
              <a:t>UPenn CIS 7000-003</a:t>
            </a:r>
          </a:p>
          <a:p>
            <a:r>
              <a:rPr lang="en-US" sz="1350" dirty="0"/>
              <a:t>Spring 2026</a:t>
            </a:r>
          </a:p>
        </p:txBody>
      </p:sp>
    </p:spTree>
    <p:extLst>
      <p:ext uri="{BB962C8B-B14F-4D97-AF65-F5344CB8AC3E}">
        <p14:creationId xmlns:p14="http://schemas.microsoft.com/office/powerpoint/2010/main" val="3492021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3CF907-0435-B68B-F0BE-83C9BBDED786}"/>
              </a:ext>
            </a:extLst>
          </p:cNvPr>
          <p:cNvPicPr>
            <a:picLocks noChangeAspect="1"/>
          </p:cNvPicPr>
          <p:nvPr/>
        </p:nvPicPr>
        <p:blipFill>
          <a:blip r:embed="rId3"/>
          <a:stretch>
            <a:fillRect/>
          </a:stretch>
        </p:blipFill>
        <p:spPr>
          <a:xfrm>
            <a:off x="4695389" y="273844"/>
            <a:ext cx="2618018" cy="2994047"/>
          </a:xfrm>
          <a:prstGeom prst="rect">
            <a:avLst/>
          </a:prstGeom>
        </p:spPr>
      </p:pic>
      <p:sp>
        <p:nvSpPr>
          <p:cNvPr id="2" name="Title 1"/>
          <p:cNvSpPr>
            <a:spLocks noGrp="1"/>
          </p:cNvSpPr>
          <p:nvPr>
            <p:ph type="title"/>
          </p:nvPr>
        </p:nvSpPr>
        <p:spPr/>
        <p:txBody>
          <a:bodyPr/>
          <a:lstStyle/>
          <a:p>
            <a:pPr marL="0" lvl="0" indent="0">
              <a:buNone/>
            </a:pPr>
            <a:r>
              <a:t>Lessons from History</a:t>
            </a:r>
          </a:p>
        </p:txBody>
      </p:sp>
      <p:sp>
        <p:nvSpPr>
          <p:cNvPr id="3" name="Content Placeholder 2"/>
          <p:cNvSpPr>
            <a:spLocks noGrp="1"/>
          </p:cNvSpPr>
          <p:nvPr>
            <p:ph idx="1"/>
          </p:nvPr>
        </p:nvSpPr>
        <p:spPr>
          <a:xfrm>
            <a:off x="628650" y="1369218"/>
            <a:ext cx="3943350" cy="3263504"/>
          </a:xfrm>
        </p:spPr>
        <p:txBody>
          <a:bodyPr>
            <a:normAutofit lnSpcReduction="10000"/>
          </a:bodyPr>
          <a:lstStyle/>
          <a:p>
            <a:pPr lvl="0"/>
            <a:r>
              <a:rPr dirty="0"/>
              <a:t>Principles understood since the 1960s-70s</a:t>
            </a:r>
          </a:p>
          <a:p>
            <a:pPr lvl="0"/>
            <a:r>
              <a:rPr dirty="0"/>
              <a:t>Early approaches (Orange Book) were too rigid to scale</a:t>
            </a:r>
          </a:p>
          <a:p>
            <a:pPr lvl="0"/>
            <a:r>
              <a:rPr dirty="0"/>
              <a:t>The </a:t>
            </a:r>
            <a:r>
              <a:rPr lang="en-US" dirty="0"/>
              <a:t>I</a:t>
            </a:r>
            <a:r>
              <a:rPr dirty="0"/>
              <a:t>nternet era outpaced security processes</a:t>
            </a:r>
            <a:endParaRPr lang="en-US" dirty="0"/>
          </a:p>
          <a:p>
            <a:pPr lvl="1"/>
            <a:r>
              <a:rPr lang="en-US" dirty="0"/>
              <a:t>Microsoft pivoted to catch up</a:t>
            </a:r>
            <a:endParaRPr dirty="0"/>
          </a:p>
          <a:p>
            <a:pPr lvl="0"/>
            <a:r>
              <a:rPr dirty="0"/>
              <a:t>Modern frameworks (SSDF, CIS Controls) aim for the </a:t>
            </a:r>
            <a:r>
              <a:rPr b="1" dirty="0"/>
              <a:t>sweet spot</a:t>
            </a:r>
            <a:r>
              <a:rPr dirty="0"/>
              <a:t>: practical, evaluable, adaptable</a:t>
            </a:r>
          </a:p>
        </p:txBody>
      </p:sp>
      <p:sp>
        <p:nvSpPr>
          <p:cNvPr id="5" name="TextBox 4">
            <a:extLst>
              <a:ext uri="{FF2B5EF4-FFF2-40B4-BE49-F238E27FC236}">
                <a16:creationId xmlns:a16="http://schemas.microsoft.com/office/drawing/2014/main" id="{70AFA1A8-2833-CC92-D20F-472FEF2FA9CD}"/>
              </a:ext>
            </a:extLst>
          </p:cNvPr>
          <p:cNvSpPr txBox="1"/>
          <p:nvPr/>
        </p:nvSpPr>
        <p:spPr>
          <a:xfrm>
            <a:off x="4611509" y="3669327"/>
            <a:ext cx="4276845" cy="1200329"/>
          </a:xfrm>
          <a:prstGeom prst="rect">
            <a:avLst/>
          </a:prstGeom>
          <a:solidFill>
            <a:schemeClr val="accent2">
              <a:lumMod val="60000"/>
              <a:lumOff val="40000"/>
            </a:schemeClr>
          </a:solidFill>
        </p:spPr>
        <p:txBody>
          <a:bodyPr wrap="square">
            <a:spAutoFit/>
          </a:bodyPr>
          <a:lstStyle/>
          <a:p>
            <a:pPr lvl="0" indent="0">
              <a:buNone/>
            </a:pPr>
            <a:r>
              <a:rPr lang="en-US" sz="1800" dirty="0">
                <a:solidFill>
                  <a:schemeClr val="bg1"/>
                </a:solidFill>
              </a:rPr>
              <a:t>The CIS/</a:t>
            </a:r>
            <a:r>
              <a:rPr lang="en-US" sz="1800" dirty="0" err="1">
                <a:solidFill>
                  <a:schemeClr val="bg1"/>
                </a:solidFill>
              </a:rPr>
              <a:t>SAFECode</a:t>
            </a:r>
            <a:r>
              <a:rPr lang="en-US" sz="1800" dirty="0">
                <a:solidFill>
                  <a:schemeClr val="bg1"/>
                </a:solidFill>
              </a:rPr>
              <a:t> paper builds on the NIST SSDF to create </a:t>
            </a:r>
            <a:r>
              <a:rPr lang="en-US" sz="1800" b="1" dirty="0">
                <a:solidFill>
                  <a:schemeClr val="bg1"/>
                </a:solidFill>
              </a:rPr>
              <a:t>independent, practical, and actionable guidance</a:t>
            </a:r>
            <a:r>
              <a:rPr lang="en-US" sz="1800" dirty="0">
                <a:solidFill>
                  <a:schemeClr val="bg1"/>
                </a:solidFill>
              </a:rPr>
              <a:t> – bridging broad principles and concrete practices.</a:t>
            </a:r>
          </a:p>
        </p:txBody>
      </p:sp>
      <p:pic>
        <p:nvPicPr>
          <p:cNvPr id="6" name="Picture 5">
            <a:extLst>
              <a:ext uri="{FF2B5EF4-FFF2-40B4-BE49-F238E27FC236}">
                <a16:creationId xmlns:a16="http://schemas.microsoft.com/office/drawing/2014/main" id="{8B68DB7B-DAAE-E446-3EE2-5E7F5107B00D}"/>
              </a:ext>
            </a:extLst>
          </p:cNvPr>
          <p:cNvPicPr>
            <a:picLocks noChangeAspect="1"/>
          </p:cNvPicPr>
          <p:nvPr/>
        </p:nvPicPr>
        <p:blipFill>
          <a:blip r:embed="rId4"/>
          <a:stretch>
            <a:fillRect/>
          </a:stretch>
        </p:blipFill>
        <p:spPr>
          <a:xfrm>
            <a:off x="6458673" y="428264"/>
            <a:ext cx="2429681" cy="3158585"/>
          </a:xfrm>
          <a:prstGeom prst="rect">
            <a:avLst/>
          </a:prstGeom>
          <a:effectLst>
            <a:outerShdw blurRad="50800" dist="38100" dir="13500000" algn="br" rotWithShape="0">
              <a:prstClr val="black">
                <a:alpha val="40000"/>
              </a:prstClr>
            </a:outerShdw>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par>
                          <p:cTn id="11" fill="hold">
                            <p:stCondLst>
                              <p:cond delay="500"/>
                            </p:stCondLst>
                            <p:childTnLst>
                              <p:par>
                                <p:cTn id="12" presetID="2" presetClass="entr" presetSubtype="1"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ssolv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dissolve">
                                      <p:cBhvr>
                                        <p:cTn id="28" dur="500"/>
                                        <p:tgtEl>
                                          <p:spTgt spid="3">
                                            <p:txEl>
                                              <p:pRg st="4" end="4"/>
                                            </p:txEl>
                                          </p:spTgt>
                                        </p:tgtEl>
                                      </p:cBhvr>
                                    </p:animEffect>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dissolv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Six Considerations: Overview</a:t>
            </a:r>
          </a:p>
        </p:txBody>
      </p:sp>
      <p:sp>
        <p:nvSpPr>
          <p:cNvPr id="4" name="Content Placeholder 3">
            <a:extLst>
              <a:ext uri="{FF2B5EF4-FFF2-40B4-BE49-F238E27FC236}">
                <a16:creationId xmlns:a16="http://schemas.microsoft.com/office/drawing/2014/main" id="{CB75D44D-E4CB-91D0-94A0-4C94725FCF3D}"/>
              </a:ext>
            </a:extLst>
          </p:cNvPr>
          <p:cNvSpPr>
            <a:spLocks noGrp="1"/>
          </p:cNvSpPr>
          <p:nvPr>
            <p:ph sz="half" idx="1"/>
          </p:nvPr>
        </p:nvSpPr>
        <p:spPr>
          <a:xfrm>
            <a:off x="628650" y="1369218"/>
            <a:ext cx="2126126" cy="3263504"/>
          </a:xfrm>
        </p:spPr>
        <p:txBody>
          <a:bodyPr/>
          <a:lstStyle/>
          <a:p>
            <a:pPr marL="457200" indent="-457200">
              <a:buFont typeface="+mj-lt"/>
              <a:buAutoNum type="arabicPeriod"/>
            </a:pPr>
            <a:r>
              <a:rPr lang="en-US" dirty="0"/>
              <a:t>Secure Software Design</a:t>
            </a:r>
          </a:p>
          <a:p>
            <a:pPr marL="457200" indent="-457200">
              <a:buFont typeface="+mj-lt"/>
              <a:buAutoNum type="arabicPeriod"/>
            </a:pPr>
            <a:r>
              <a:rPr lang="en-US" dirty="0"/>
              <a:t>Secure Development</a:t>
            </a:r>
          </a:p>
          <a:p>
            <a:pPr marL="457200" indent="-457200">
              <a:buFont typeface="+mj-lt"/>
              <a:buAutoNum type="arabicPeriod"/>
            </a:pPr>
            <a:r>
              <a:rPr lang="en-US" dirty="0"/>
              <a:t>Secure Default Configuration</a:t>
            </a:r>
          </a:p>
        </p:txBody>
      </p:sp>
      <p:sp>
        <p:nvSpPr>
          <p:cNvPr id="5" name="Content Placeholder 4">
            <a:extLst>
              <a:ext uri="{FF2B5EF4-FFF2-40B4-BE49-F238E27FC236}">
                <a16:creationId xmlns:a16="http://schemas.microsoft.com/office/drawing/2014/main" id="{B5A9F3A8-79C0-8EA1-4BD2-7FE53171B733}"/>
              </a:ext>
            </a:extLst>
          </p:cNvPr>
          <p:cNvSpPr>
            <a:spLocks noGrp="1"/>
          </p:cNvSpPr>
          <p:nvPr>
            <p:ph sz="half" idx="2"/>
          </p:nvPr>
        </p:nvSpPr>
        <p:spPr>
          <a:xfrm>
            <a:off x="6389224" y="1369218"/>
            <a:ext cx="2126125" cy="3263504"/>
          </a:xfrm>
        </p:spPr>
        <p:txBody>
          <a:bodyPr/>
          <a:lstStyle/>
          <a:p>
            <a:pPr marL="457200" indent="-457200">
              <a:buFont typeface="+mj-lt"/>
              <a:buAutoNum type="arabicPeriod" startAt="4"/>
            </a:pPr>
            <a:r>
              <a:rPr lang="en-US" dirty="0"/>
              <a:t>Supply Chain Security</a:t>
            </a:r>
          </a:p>
          <a:p>
            <a:pPr marL="457200" indent="-457200">
              <a:buFont typeface="+mj-lt"/>
              <a:buAutoNum type="arabicPeriod" startAt="4"/>
            </a:pPr>
            <a:r>
              <a:rPr lang="en-US" dirty="0"/>
              <a:t>Code Integrity</a:t>
            </a:r>
          </a:p>
          <a:p>
            <a:pPr marL="457200" indent="-457200">
              <a:buFont typeface="+mj-lt"/>
              <a:buAutoNum type="arabicPeriod" startAt="4"/>
            </a:pPr>
            <a:r>
              <a:rPr lang="en-US" dirty="0"/>
              <a:t>Vulnerability Remediation</a:t>
            </a:r>
          </a:p>
        </p:txBody>
      </p:sp>
      <p:pic>
        <p:nvPicPr>
          <p:cNvPr id="3" name="Picture 2">
            <a:extLst>
              <a:ext uri="{FF2B5EF4-FFF2-40B4-BE49-F238E27FC236}">
                <a16:creationId xmlns:a16="http://schemas.microsoft.com/office/drawing/2014/main" id="{EE8A3691-3707-5F33-3CE1-E652243F810E}"/>
              </a:ext>
            </a:extLst>
          </p:cNvPr>
          <p:cNvPicPr>
            <a:picLocks noChangeAspect="1"/>
          </p:cNvPicPr>
          <p:nvPr/>
        </p:nvPicPr>
        <p:blipFill>
          <a:blip r:embed="rId3"/>
          <a:stretch>
            <a:fillRect/>
          </a:stretch>
        </p:blipFill>
        <p:spPr>
          <a:xfrm>
            <a:off x="2857500" y="1268016"/>
            <a:ext cx="3429000" cy="3416300"/>
          </a:xfrm>
          <a:prstGeom prst="rect">
            <a:avLst/>
          </a:prstGeom>
        </p:spPr>
      </p:pic>
      <p:sp>
        <p:nvSpPr>
          <p:cNvPr id="6" name="Oval 5">
            <a:extLst>
              <a:ext uri="{FF2B5EF4-FFF2-40B4-BE49-F238E27FC236}">
                <a16:creationId xmlns:a16="http://schemas.microsoft.com/office/drawing/2014/main" id="{ED16B49A-7A2A-C8CE-6121-CD277D4DC6F9}"/>
              </a:ext>
            </a:extLst>
          </p:cNvPr>
          <p:cNvSpPr>
            <a:spLocks noChangeAspect="1"/>
          </p:cNvSpPr>
          <p:nvPr/>
        </p:nvSpPr>
        <p:spPr>
          <a:xfrm>
            <a:off x="4216728" y="1392368"/>
            <a:ext cx="721758" cy="721758"/>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grpId="5"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dissolve">
                                      <p:cBhvr>
                                        <p:cTn id="15" dur="500"/>
                                        <p:tgtEl>
                                          <p:spTgt spid="4">
                                            <p:txEl>
                                              <p:pRg st="1" end="1"/>
                                            </p:txEl>
                                          </p:spTgt>
                                        </p:tgtEl>
                                      </p:cBhvr>
                                    </p:animEffect>
                                  </p:childTnLst>
                                </p:cTn>
                              </p:par>
                              <p:par>
                                <p:cTn id="16" presetID="42" presetClass="path" presetSubtype="0" accel="50000" decel="50000" fill="hold" grpId="0" nodeType="withEffect">
                                  <p:stCondLst>
                                    <p:cond delay="0"/>
                                  </p:stCondLst>
                                  <p:childTnLst>
                                    <p:animMotion origin="layout" path="M -8.33333E-7 -7.40741E-7 L 0.10712 0.09907 " pathEditMode="relative" rAng="0" ptsTypes="AA">
                                      <p:cBhvr>
                                        <p:cTn id="17" dur="2000" fill="hold"/>
                                        <p:tgtEl>
                                          <p:spTgt spid="6"/>
                                        </p:tgtEl>
                                        <p:attrNameLst>
                                          <p:attrName>ppt_x</p:attrName>
                                          <p:attrName>ppt_y</p:attrName>
                                        </p:attrNameLst>
                                      </p:cBhvr>
                                      <p:rCtr x="5347" y="4938"/>
                                    </p:animMotion>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cTn>
                              </p:par>
                              <p:par>
                                <p:cTn id="23" presetID="42" presetClass="path" presetSubtype="0" accel="50000" decel="50000" fill="hold" grpId="1" nodeType="withEffect">
                                  <p:stCondLst>
                                    <p:cond delay="0"/>
                                  </p:stCondLst>
                                  <p:childTnLst>
                                    <p:animMotion origin="layout" path="M 0.10712 0.09907 L 0.11719 0.34352 " pathEditMode="relative" rAng="0" ptsTypes="AA">
                                      <p:cBhvr>
                                        <p:cTn id="24" dur="2000" fill="hold"/>
                                        <p:tgtEl>
                                          <p:spTgt spid="6"/>
                                        </p:tgtEl>
                                        <p:attrNameLst>
                                          <p:attrName>ppt_x</p:attrName>
                                          <p:attrName>ppt_y</p:attrName>
                                        </p:attrNameLst>
                                      </p:cBhvr>
                                      <p:rCtr x="503" y="12222"/>
                                    </p:animMotion>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dissolve">
                                      <p:cBhvr>
                                        <p:cTn id="29" dur="500"/>
                                        <p:tgtEl>
                                          <p:spTgt spid="5">
                                            <p:txEl>
                                              <p:pRg st="0" end="0"/>
                                            </p:txEl>
                                          </p:spTgt>
                                        </p:tgtEl>
                                      </p:cBhvr>
                                    </p:animEffect>
                                  </p:childTnLst>
                                </p:cTn>
                              </p:par>
                              <p:par>
                                <p:cTn id="30" presetID="42" presetClass="path" presetSubtype="0" accel="50000" decel="50000" fill="hold" grpId="2" nodeType="withEffect">
                                  <p:stCondLst>
                                    <p:cond delay="0"/>
                                  </p:stCondLst>
                                  <p:childTnLst>
                                    <p:animMotion origin="layout" path="M 0.11719 0.34352 L -0.00052 0.46728 " pathEditMode="relative" rAng="0" ptsTypes="AA">
                                      <p:cBhvr>
                                        <p:cTn id="31" dur="2000" fill="hold"/>
                                        <p:tgtEl>
                                          <p:spTgt spid="6"/>
                                        </p:tgtEl>
                                        <p:attrNameLst>
                                          <p:attrName>ppt_x</p:attrName>
                                          <p:attrName>ppt_y</p:attrName>
                                        </p:attrNameLst>
                                      </p:cBhvr>
                                      <p:rCtr x="-5885" y="6173"/>
                                    </p:animMotion>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dissolve">
                                      <p:cBhvr>
                                        <p:cTn id="36" dur="500"/>
                                        <p:tgtEl>
                                          <p:spTgt spid="5">
                                            <p:txEl>
                                              <p:pRg st="1" end="1"/>
                                            </p:txEl>
                                          </p:spTgt>
                                        </p:tgtEl>
                                      </p:cBhvr>
                                    </p:animEffect>
                                  </p:childTnLst>
                                </p:cTn>
                              </p:par>
                              <p:par>
                                <p:cTn id="37" presetID="42" presetClass="path" presetSubtype="0" accel="50000" decel="50000" fill="hold" grpId="3" nodeType="withEffect">
                                  <p:stCondLst>
                                    <p:cond delay="0"/>
                                  </p:stCondLst>
                                  <p:childTnLst>
                                    <p:animMotion origin="layout" path="M -0.00052 0.46728 L -0.11562 0.34568 " pathEditMode="relative" rAng="0" ptsTypes="AA">
                                      <p:cBhvr>
                                        <p:cTn id="38" dur="2000" fill="hold"/>
                                        <p:tgtEl>
                                          <p:spTgt spid="6"/>
                                        </p:tgtEl>
                                        <p:attrNameLst>
                                          <p:attrName>ppt_x</p:attrName>
                                          <p:attrName>ppt_y</p:attrName>
                                        </p:attrNameLst>
                                      </p:cBhvr>
                                      <p:rCtr x="-5764" y="-6080"/>
                                    </p:animMotion>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dissolve">
                                      <p:cBhvr>
                                        <p:cTn id="43" dur="500"/>
                                        <p:tgtEl>
                                          <p:spTgt spid="5">
                                            <p:txEl>
                                              <p:pRg st="2" end="2"/>
                                            </p:txEl>
                                          </p:spTgt>
                                        </p:tgtEl>
                                      </p:cBhvr>
                                    </p:animEffect>
                                  </p:childTnLst>
                                </p:cTn>
                              </p:par>
                              <p:par>
                                <p:cTn id="44" presetID="42" presetClass="path" presetSubtype="0" accel="50000" decel="50000" fill="hold" grpId="4" nodeType="withEffect">
                                  <p:stCondLst>
                                    <p:cond delay="0"/>
                                  </p:stCondLst>
                                  <p:childTnLst>
                                    <p:animMotion origin="layout" path="M -0.11562 0.34568 L -0.11319 0.11605 " pathEditMode="relative" rAng="0" ptsTypes="AA">
                                      <p:cBhvr>
                                        <p:cTn id="45" dur="2000" fill="hold"/>
                                        <p:tgtEl>
                                          <p:spTgt spid="6"/>
                                        </p:tgtEl>
                                        <p:attrNameLst>
                                          <p:attrName>ppt_x</p:attrName>
                                          <p:attrName>ppt_y</p:attrName>
                                        </p:attrNameLst>
                                      </p:cBhvr>
                                      <p:rCtr x="122" y="-11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P spid="6" grpId="0" animBg="1"/>
      <p:bldP spid="6" grpId="1" animBg="1"/>
      <p:bldP spid="6" grpId="2" animBg="1"/>
      <p:bldP spid="6" grpId="3" animBg="1"/>
      <p:bldP spid="6" grpId="4" animBg="1"/>
      <p:bldP spid="6" grpId="5"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dirty="0"/>
              <a:t>Consideration 1: </a:t>
            </a:r>
            <a:r>
              <a:rPr b="1" dirty="0"/>
              <a:t>Secure Software Design</a:t>
            </a:r>
          </a:p>
        </p:txBody>
      </p:sp>
      <p:sp>
        <p:nvSpPr>
          <p:cNvPr id="4" name="Text Placeholder 3"/>
          <p:cNvSpPr>
            <a:spLocks noGrp="1"/>
          </p:cNvSpPr>
          <p:nvPr>
            <p:ph idx="1"/>
          </p:nvPr>
        </p:nvSpPr>
        <p:spPr/>
        <p:txBody>
          <a:bodyPr/>
          <a:lstStyle/>
          <a:p>
            <a:pPr marL="0" lvl="0" indent="0">
              <a:buNone/>
            </a:pPr>
            <a:r>
              <a:t>Design begins with </a:t>
            </a:r>
            <a:r>
              <a:rPr b="1"/>
              <a:t>security objectives</a:t>
            </a:r>
            <a:r>
              <a:t>:</a:t>
            </a:r>
          </a:p>
        </p:txBody>
      </p:sp>
      <p:graphicFrame>
        <p:nvGraphicFramePr>
          <p:cNvPr id="7" name="Content Placeholder 5">
            <a:extLst>
              <a:ext uri="{FF2B5EF4-FFF2-40B4-BE49-F238E27FC236}">
                <a16:creationId xmlns:a16="http://schemas.microsoft.com/office/drawing/2014/main" id="{D4FB41D8-4542-C519-1F5E-FF815BEDF4BE}"/>
              </a:ext>
            </a:extLst>
          </p:cNvPr>
          <p:cNvGraphicFramePr>
            <a:graphicFrameLocks/>
          </p:cNvGraphicFramePr>
          <p:nvPr>
            <p:extLst>
              <p:ext uri="{D42A27DB-BD31-4B8C-83A1-F6EECF244321}">
                <p14:modId xmlns:p14="http://schemas.microsoft.com/office/powerpoint/2010/main" val="2148223199"/>
              </p:ext>
            </p:extLst>
          </p:nvPr>
        </p:nvGraphicFramePr>
        <p:xfrm>
          <a:off x="1018572" y="1949410"/>
          <a:ext cx="7153155" cy="1828800"/>
        </p:xfrm>
        <a:graphic>
          <a:graphicData uri="http://schemas.openxmlformats.org/drawingml/2006/table">
            <a:tbl>
              <a:tblPr firstRow="1" bandRow="1">
                <a:tableStyleId>{5C22544A-7EE6-4342-B048-85BDC9FD1C3A}</a:tableStyleId>
              </a:tblPr>
              <a:tblGrid>
                <a:gridCol w="1782501">
                  <a:extLst>
                    <a:ext uri="{9D8B030D-6E8A-4147-A177-3AD203B41FA5}">
                      <a16:colId xmlns:a16="http://schemas.microsoft.com/office/drawing/2014/main" val="20000"/>
                    </a:ext>
                  </a:extLst>
                </a:gridCol>
                <a:gridCol w="5370654">
                  <a:extLst>
                    <a:ext uri="{9D8B030D-6E8A-4147-A177-3AD203B41FA5}">
                      <a16:colId xmlns:a16="http://schemas.microsoft.com/office/drawing/2014/main" val="20001"/>
                    </a:ext>
                  </a:extLst>
                </a:gridCol>
              </a:tblGrid>
              <a:tr h="0">
                <a:tc>
                  <a:txBody>
                    <a:bodyPr/>
                    <a:lstStyle/>
                    <a:p>
                      <a:pPr marL="0" lvl="0" indent="0">
                        <a:buNone/>
                      </a:pPr>
                      <a:r>
                        <a:rPr sz="1800"/>
                        <a:t>Requirement</a:t>
                      </a:r>
                    </a:p>
                  </a:txBody>
                  <a:tcPr/>
                </a:tc>
                <a:tc>
                  <a:txBody>
                    <a:bodyPr/>
                    <a:lstStyle/>
                    <a:p>
                      <a:pPr marL="0" lvl="0" indent="0">
                        <a:buNone/>
                      </a:pPr>
                      <a:r>
                        <a:rPr sz="1800"/>
                        <a:t>Definition</a:t>
                      </a:r>
                    </a:p>
                  </a:txBody>
                  <a:tcPr/>
                </a:tc>
                <a:extLst>
                  <a:ext uri="{0D108BD9-81ED-4DB2-BD59-A6C34878D82A}">
                    <a16:rowId xmlns:a16="http://schemas.microsoft.com/office/drawing/2014/main" val="10000"/>
                  </a:ext>
                </a:extLst>
              </a:tr>
              <a:tr h="0">
                <a:tc>
                  <a:txBody>
                    <a:bodyPr/>
                    <a:lstStyle/>
                    <a:p>
                      <a:pPr marL="0" lvl="0" indent="0">
                        <a:buNone/>
                      </a:pPr>
                      <a:r>
                        <a:rPr sz="1800" b="1"/>
                        <a:t>Confidentiality</a:t>
                      </a:r>
                    </a:p>
                  </a:txBody>
                  <a:tcPr/>
                </a:tc>
                <a:tc>
                  <a:txBody>
                    <a:bodyPr/>
                    <a:lstStyle/>
                    <a:p>
                      <a:pPr marL="0" lvl="0" indent="0">
                        <a:buNone/>
                      </a:pPr>
                      <a:r>
                        <a:rPr sz="1800"/>
                        <a:t>Protect information from unauthorized disclosure</a:t>
                      </a:r>
                    </a:p>
                  </a:txBody>
                  <a:tcPr/>
                </a:tc>
                <a:extLst>
                  <a:ext uri="{0D108BD9-81ED-4DB2-BD59-A6C34878D82A}">
                    <a16:rowId xmlns:a16="http://schemas.microsoft.com/office/drawing/2014/main" val="10001"/>
                  </a:ext>
                </a:extLst>
              </a:tr>
              <a:tr h="0">
                <a:tc>
                  <a:txBody>
                    <a:bodyPr/>
                    <a:lstStyle/>
                    <a:p>
                      <a:pPr marL="0" lvl="0" indent="0">
                        <a:buNone/>
                      </a:pPr>
                      <a:r>
                        <a:rPr sz="1800" b="1" dirty="0"/>
                        <a:t>Integrity</a:t>
                      </a:r>
                    </a:p>
                  </a:txBody>
                  <a:tcPr/>
                </a:tc>
                <a:tc>
                  <a:txBody>
                    <a:bodyPr/>
                    <a:lstStyle/>
                    <a:p>
                      <a:pPr marL="0" lvl="0" indent="0">
                        <a:buNone/>
                      </a:pPr>
                      <a:r>
                        <a:rPr sz="1800"/>
                        <a:t>Protect information from unauthorized modification</a:t>
                      </a:r>
                    </a:p>
                  </a:txBody>
                  <a:tcPr/>
                </a:tc>
                <a:extLst>
                  <a:ext uri="{0D108BD9-81ED-4DB2-BD59-A6C34878D82A}">
                    <a16:rowId xmlns:a16="http://schemas.microsoft.com/office/drawing/2014/main" val="10002"/>
                  </a:ext>
                </a:extLst>
              </a:tr>
              <a:tr h="0">
                <a:tc>
                  <a:txBody>
                    <a:bodyPr/>
                    <a:lstStyle/>
                    <a:p>
                      <a:pPr marL="0" lvl="0" indent="0">
                        <a:buNone/>
                      </a:pPr>
                      <a:r>
                        <a:rPr sz="1800" b="1"/>
                        <a:t>Availability</a:t>
                      </a:r>
                    </a:p>
                  </a:txBody>
                  <a:tcPr/>
                </a:tc>
                <a:tc>
                  <a:txBody>
                    <a:bodyPr/>
                    <a:lstStyle/>
                    <a:p>
                      <a:pPr marL="0" lvl="0" indent="0">
                        <a:buNone/>
                      </a:pPr>
                      <a:r>
                        <a:rPr sz="1800"/>
                        <a:t>Provide access when required</a:t>
                      </a:r>
                    </a:p>
                  </a:txBody>
                  <a:tcPr/>
                </a:tc>
                <a:extLst>
                  <a:ext uri="{0D108BD9-81ED-4DB2-BD59-A6C34878D82A}">
                    <a16:rowId xmlns:a16="http://schemas.microsoft.com/office/drawing/2014/main" val="10003"/>
                  </a:ext>
                </a:extLst>
              </a:tr>
              <a:tr h="0">
                <a:tc>
                  <a:txBody>
                    <a:bodyPr/>
                    <a:lstStyle/>
                    <a:p>
                      <a:pPr marL="0" lvl="0" indent="0">
                        <a:buNone/>
                      </a:pPr>
                      <a:r>
                        <a:rPr sz="1800" b="1"/>
                        <a:t>Accountability</a:t>
                      </a:r>
                    </a:p>
                  </a:txBody>
                  <a:tcPr/>
                </a:tc>
                <a:tc>
                  <a:txBody>
                    <a:bodyPr/>
                    <a:lstStyle/>
                    <a:p>
                      <a:pPr marL="0" lvl="0" indent="0">
                        <a:buNone/>
                      </a:pPr>
                      <a:r>
                        <a:rPr sz="1800" dirty="0"/>
                        <a:t>Non-repudiation via permanent audit records</a:t>
                      </a:r>
                    </a:p>
                  </a:txBody>
                  <a:tcPr/>
                </a:tc>
                <a:extLst>
                  <a:ext uri="{0D108BD9-81ED-4DB2-BD59-A6C34878D82A}">
                    <a16:rowId xmlns:a16="http://schemas.microsoft.com/office/drawing/2014/main" val="10004"/>
                  </a:ext>
                </a:extLst>
              </a:tr>
            </a:tbl>
          </a:graphicData>
        </a:graphic>
      </p:graphicFrame>
      <p:pic>
        <p:nvPicPr>
          <p:cNvPr id="8" name="Picture 7">
            <a:extLst>
              <a:ext uri="{FF2B5EF4-FFF2-40B4-BE49-F238E27FC236}">
                <a16:creationId xmlns:a16="http://schemas.microsoft.com/office/drawing/2014/main" id="{CF438C90-CAED-BD66-C80F-AEE9E794742E}"/>
              </a:ext>
            </a:extLst>
          </p:cNvPr>
          <p:cNvPicPr>
            <a:picLocks noChangeAspect="1"/>
          </p:cNvPicPr>
          <p:nvPr/>
        </p:nvPicPr>
        <p:blipFill>
          <a:blip r:embed="rId3"/>
          <a:stretch>
            <a:fillRect/>
          </a:stretch>
        </p:blipFill>
        <p:spPr>
          <a:xfrm>
            <a:off x="8000083" y="119240"/>
            <a:ext cx="1030533" cy="1026716"/>
          </a:xfrm>
          <a:prstGeom prst="rect">
            <a:avLst/>
          </a:prstGeom>
        </p:spPr>
      </p:pic>
      <p:sp>
        <p:nvSpPr>
          <p:cNvPr id="9" name="Oval 8">
            <a:extLst>
              <a:ext uri="{FF2B5EF4-FFF2-40B4-BE49-F238E27FC236}">
                <a16:creationId xmlns:a16="http://schemas.microsoft.com/office/drawing/2014/main" id="{2A8F28C6-7AD3-CF61-E207-40B50FB11552}"/>
              </a:ext>
            </a:extLst>
          </p:cNvPr>
          <p:cNvSpPr>
            <a:spLocks noChangeAspect="1"/>
          </p:cNvSpPr>
          <p:nvPr/>
        </p:nvSpPr>
        <p:spPr>
          <a:xfrm>
            <a:off x="8403013" y="130815"/>
            <a:ext cx="224672" cy="224672"/>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Secure Design: Security Features</a:t>
            </a:r>
          </a:p>
        </p:txBody>
      </p:sp>
      <p:sp>
        <p:nvSpPr>
          <p:cNvPr id="4" name="Text Placeholder 3"/>
          <p:cNvSpPr>
            <a:spLocks noGrp="1"/>
          </p:cNvSpPr>
          <p:nvPr>
            <p:ph idx="1"/>
          </p:nvPr>
        </p:nvSpPr>
        <p:spPr/>
        <p:txBody>
          <a:bodyPr/>
          <a:lstStyle/>
          <a:p>
            <a:pPr marL="0" lvl="0" indent="0">
              <a:buNone/>
            </a:pPr>
            <a:r>
              <a:rPr dirty="0"/>
              <a:t>These objectives are </a:t>
            </a:r>
            <a:r>
              <a:rPr lang="en-US" dirty="0"/>
              <a:t>typically </a:t>
            </a:r>
            <a:r>
              <a:rPr dirty="0"/>
              <a:t>achieved through:</a:t>
            </a: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r>
              <a:rPr lang="en-US" dirty="0"/>
              <a:t>These must be </a:t>
            </a:r>
            <a:r>
              <a:rPr lang="en-US" b="1" dirty="0"/>
              <a:t>correctly implemented</a:t>
            </a:r>
            <a:r>
              <a:rPr lang="en-US" dirty="0"/>
              <a:t> and </a:t>
            </a:r>
            <a:r>
              <a:rPr lang="en-US" b="1" dirty="0"/>
              <a:t>impossible to bypass</a:t>
            </a:r>
            <a:r>
              <a:rPr lang="en-US" dirty="0"/>
              <a:t>.</a:t>
            </a:r>
          </a:p>
          <a:p>
            <a:pPr marL="0" lvl="0" indent="0">
              <a:buNone/>
            </a:pPr>
            <a:endParaRPr dirty="0"/>
          </a:p>
        </p:txBody>
      </p:sp>
      <p:graphicFrame>
        <p:nvGraphicFramePr>
          <p:cNvPr id="7" name="Content Placeholder 5">
            <a:extLst>
              <a:ext uri="{FF2B5EF4-FFF2-40B4-BE49-F238E27FC236}">
                <a16:creationId xmlns:a16="http://schemas.microsoft.com/office/drawing/2014/main" id="{EE30469A-C114-2D98-8DCB-06651CD1110E}"/>
              </a:ext>
            </a:extLst>
          </p:cNvPr>
          <p:cNvGraphicFramePr>
            <a:graphicFrameLocks/>
          </p:cNvGraphicFramePr>
          <p:nvPr>
            <p:extLst>
              <p:ext uri="{D42A27DB-BD31-4B8C-83A1-F6EECF244321}">
                <p14:modId xmlns:p14="http://schemas.microsoft.com/office/powerpoint/2010/main" val="2455827360"/>
              </p:ext>
            </p:extLst>
          </p:nvPr>
        </p:nvGraphicFramePr>
        <p:xfrm>
          <a:off x="1053296" y="2005403"/>
          <a:ext cx="7037408" cy="1463040"/>
        </p:xfrm>
        <a:graphic>
          <a:graphicData uri="http://schemas.openxmlformats.org/drawingml/2006/table">
            <a:tbl>
              <a:tblPr firstRow="1" bandRow="1">
                <a:tableStyleId>{5C22544A-7EE6-4342-B048-85BDC9FD1C3A}</a:tableStyleId>
              </a:tblPr>
              <a:tblGrid>
                <a:gridCol w="2308764">
                  <a:extLst>
                    <a:ext uri="{9D8B030D-6E8A-4147-A177-3AD203B41FA5}">
                      <a16:colId xmlns:a16="http://schemas.microsoft.com/office/drawing/2014/main" val="20000"/>
                    </a:ext>
                  </a:extLst>
                </a:gridCol>
                <a:gridCol w="4728644">
                  <a:extLst>
                    <a:ext uri="{9D8B030D-6E8A-4147-A177-3AD203B41FA5}">
                      <a16:colId xmlns:a16="http://schemas.microsoft.com/office/drawing/2014/main" val="20001"/>
                    </a:ext>
                  </a:extLst>
                </a:gridCol>
              </a:tblGrid>
              <a:tr h="0">
                <a:tc>
                  <a:txBody>
                    <a:bodyPr/>
                    <a:lstStyle/>
                    <a:p>
                      <a:pPr marL="0" lvl="0" indent="0">
                        <a:buNone/>
                      </a:pPr>
                      <a:r>
                        <a:rPr sz="1800" dirty="0"/>
                        <a:t>Feature</a:t>
                      </a:r>
                    </a:p>
                  </a:txBody>
                  <a:tcPr/>
                </a:tc>
                <a:tc>
                  <a:txBody>
                    <a:bodyPr/>
                    <a:lstStyle/>
                    <a:p>
                      <a:pPr marL="0" lvl="0" indent="0">
                        <a:buNone/>
                      </a:pPr>
                      <a:r>
                        <a:rPr sz="1800" dirty="0"/>
                        <a:t>Intent</a:t>
                      </a:r>
                    </a:p>
                  </a:txBody>
                  <a:tcPr/>
                </a:tc>
                <a:extLst>
                  <a:ext uri="{0D108BD9-81ED-4DB2-BD59-A6C34878D82A}">
                    <a16:rowId xmlns:a16="http://schemas.microsoft.com/office/drawing/2014/main" val="10000"/>
                  </a:ext>
                </a:extLst>
              </a:tr>
              <a:tr h="0">
                <a:tc>
                  <a:txBody>
                    <a:bodyPr/>
                    <a:lstStyle/>
                    <a:p>
                      <a:pPr marL="0" lvl="0" indent="0">
                        <a:buNone/>
                      </a:pPr>
                      <a:r>
                        <a:rPr sz="1800" b="1" dirty="0"/>
                        <a:t>Authentication</a:t>
                      </a:r>
                    </a:p>
                  </a:txBody>
                  <a:tcPr/>
                </a:tc>
                <a:tc>
                  <a:txBody>
                    <a:bodyPr/>
                    <a:lstStyle/>
                    <a:p>
                      <a:pPr marL="0" lvl="0" indent="0">
                        <a:buNone/>
                      </a:pPr>
                      <a:r>
                        <a:rPr sz="1800"/>
                        <a:t>Reliably identifying users (passwords, MFA, SSO)</a:t>
                      </a:r>
                    </a:p>
                  </a:txBody>
                  <a:tcPr/>
                </a:tc>
                <a:extLst>
                  <a:ext uri="{0D108BD9-81ED-4DB2-BD59-A6C34878D82A}">
                    <a16:rowId xmlns:a16="http://schemas.microsoft.com/office/drawing/2014/main" val="10001"/>
                  </a:ext>
                </a:extLst>
              </a:tr>
              <a:tr h="0">
                <a:tc>
                  <a:txBody>
                    <a:bodyPr/>
                    <a:lstStyle/>
                    <a:p>
                      <a:pPr marL="0" lvl="0" indent="0">
                        <a:buNone/>
                      </a:pPr>
                      <a:r>
                        <a:rPr sz="1800" b="1" dirty="0"/>
                        <a:t>Authorization</a:t>
                      </a:r>
                    </a:p>
                  </a:txBody>
                  <a:tcPr/>
                </a:tc>
                <a:tc>
                  <a:txBody>
                    <a:bodyPr/>
                    <a:lstStyle/>
                    <a:p>
                      <a:pPr marL="0" lvl="0" indent="0">
                        <a:buNone/>
                      </a:pPr>
                      <a:r>
                        <a:rPr sz="1800"/>
                        <a:t>Granting access based on roles and rights</a:t>
                      </a:r>
                    </a:p>
                  </a:txBody>
                  <a:tcPr/>
                </a:tc>
                <a:extLst>
                  <a:ext uri="{0D108BD9-81ED-4DB2-BD59-A6C34878D82A}">
                    <a16:rowId xmlns:a16="http://schemas.microsoft.com/office/drawing/2014/main" val="10002"/>
                  </a:ext>
                </a:extLst>
              </a:tr>
              <a:tr h="0">
                <a:tc>
                  <a:txBody>
                    <a:bodyPr/>
                    <a:lstStyle/>
                    <a:p>
                      <a:pPr marL="0" lvl="0" indent="0">
                        <a:buNone/>
                      </a:pPr>
                      <a:r>
                        <a:rPr sz="1800" b="1" dirty="0"/>
                        <a:t>Auditing</a:t>
                      </a:r>
                    </a:p>
                  </a:txBody>
                  <a:tcPr/>
                </a:tc>
                <a:tc>
                  <a:txBody>
                    <a:bodyPr/>
                    <a:lstStyle/>
                    <a:p>
                      <a:pPr marL="0" lvl="0" indent="0">
                        <a:buNone/>
                      </a:pPr>
                      <a:r>
                        <a:rPr sz="1800" dirty="0"/>
                        <a:t>Creating reliable, immutable records of actions</a:t>
                      </a:r>
                    </a:p>
                  </a:txBody>
                  <a:tcPr/>
                </a:tc>
                <a:extLst>
                  <a:ext uri="{0D108BD9-81ED-4DB2-BD59-A6C34878D82A}">
                    <a16:rowId xmlns:a16="http://schemas.microsoft.com/office/drawing/2014/main" val="10003"/>
                  </a:ext>
                </a:extLst>
              </a:tr>
            </a:tbl>
          </a:graphicData>
        </a:graphic>
      </p:graphicFrame>
      <p:pic>
        <p:nvPicPr>
          <p:cNvPr id="8" name="Picture 7">
            <a:extLst>
              <a:ext uri="{FF2B5EF4-FFF2-40B4-BE49-F238E27FC236}">
                <a16:creationId xmlns:a16="http://schemas.microsoft.com/office/drawing/2014/main" id="{33CDF9C8-3028-3CA0-5BEC-160476ED4AD2}"/>
              </a:ext>
            </a:extLst>
          </p:cNvPr>
          <p:cNvPicPr>
            <a:picLocks noChangeAspect="1"/>
          </p:cNvPicPr>
          <p:nvPr/>
        </p:nvPicPr>
        <p:blipFill>
          <a:blip r:embed="rId2"/>
          <a:stretch>
            <a:fillRect/>
          </a:stretch>
        </p:blipFill>
        <p:spPr>
          <a:xfrm>
            <a:off x="6678457" y="835818"/>
            <a:ext cx="2146300" cy="1066800"/>
          </a:xfrm>
          <a:prstGeom prst="rect">
            <a:avLst/>
          </a:prstGeom>
        </p:spPr>
      </p:pic>
      <p:sp>
        <p:nvSpPr>
          <p:cNvPr id="9" name="TextBox 8">
            <a:extLst>
              <a:ext uri="{FF2B5EF4-FFF2-40B4-BE49-F238E27FC236}">
                <a16:creationId xmlns:a16="http://schemas.microsoft.com/office/drawing/2014/main" id="{D53AF2B9-34E8-E691-DF36-BC2D373D34C6}"/>
              </a:ext>
            </a:extLst>
          </p:cNvPr>
          <p:cNvSpPr txBox="1"/>
          <p:nvPr/>
        </p:nvSpPr>
        <p:spPr>
          <a:xfrm>
            <a:off x="1053296" y="3569645"/>
            <a:ext cx="2071529" cy="369332"/>
          </a:xfrm>
          <a:prstGeom prst="rect">
            <a:avLst/>
          </a:prstGeom>
          <a:noFill/>
        </p:spPr>
        <p:txBody>
          <a:bodyPr wrap="none" rtlCol="0">
            <a:spAutoFit/>
          </a:bodyPr>
          <a:lstStyle/>
          <a:p>
            <a:r>
              <a:rPr lang="en-US" dirty="0">
                <a:solidFill>
                  <a:srgbClr val="FFFF00"/>
                </a:solidFill>
              </a:rPr>
              <a:t>“The gold standard”</a:t>
            </a:r>
          </a:p>
        </p:txBody>
      </p:sp>
      <p:sp>
        <p:nvSpPr>
          <p:cNvPr id="10" name="TextBox 9">
            <a:extLst>
              <a:ext uri="{FF2B5EF4-FFF2-40B4-BE49-F238E27FC236}">
                <a16:creationId xmlns:a16="http://schemas.microsoft.com/office/drawing/2014/main" id="{CF96C437-9FDA-9530-D8BE-566273904E67}"/>
              </a:ext>
            </a:extLst>
          </p:cNvPr>
          <p:cNvSpPr txBox="1"/>
          <p:nvPr/>
        </p:nvSpPr>
        <p:spPr>
          <a:xfrm>
            <a:off x="1053296" y="2356360"/>
            <a:ext cx="447558" cy="1128514"/>
          </a:xfrm>
          <a:prstGeom prst="rect">
            <a:avLst/>
          </a:prstGeom>
          <a:noFill/>
        </p:spPr>
        <p:txBody>
          <a:bodyPr wrap="none" rtlCol="0">
            <a:spAutoFit/>
          </a:bodyPr>
          <a:lstStyle/>
          <a:p>
            <a:pPr>
              <a:spcAft>
                <a:spcPts val="800"/>
              </a:spcAft>
            </a:pPr>
            <a:r>
              <a:rPr lang="en-US" b="1" dirty="0">
                <a:solidFill>
                  <a:schemeClr val="accent4"/>
                </a:solidFill>
              </a:rPr>
              <a:t>Au</a:t>
            </a:r>
          </a:p>
          <a:p>
            <a:pPr>
              <a:spcAft>
                <a:spcPts val="800"/>
              </a:spcAft>
            </a:pPr>
            <a:r>
              <a:rPr lang="en-US" b="1" dirty="0">
                <a:solidFill>
                  <a:schemeClr val="accent4"/>
                </a:solidFill>
              </a:rPr>
              <a:t>Au</a:t>
            </a:r>
          </a:p>
          <a:p>
            <a:pPr>
              <a:spcAft>
                <a:spcPts val="800"/>
              </a:spcAft>
            </a:pPr>
            <a:r>
              <a:rPr lang="en-US" b="1" dirty="0">
                <a:solidFill>
                  <a:schemeClr val="accent4"/>
                </a:solidFill>
              </a:rPr>
              <a:t>Au</a:t>
            </a:r>
            <a:endParaRPr lang="en-US" dirty="0">
              <a:solidFill>
                <a:schemeClr val="accent4"/>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B3EA0A-F9A5-4C3A-5148-408E64B3B1AB}"/>
              </a:ext>
            </a:extLst>
          </p:cNvPr>
          <p:cNvPicPr>
            <a:picLocks noChangeAspect="1"/>
          </p:cNvPicPr>
          <p:nvPr/>
        </p:nvPicPr>
        <p:blipFill>
          <a:blip r:embed="rId3"/>
          <a:stretch>
            <a:fillRect/>
          </a:stretch>
        </p:blipFill>
        <p:spPr>
          <a:xfrm>
            <a:off x="2523805" y="0"/>
            <a:ext cx="4096389" cy="5143500"/>
          </a:xfrm>
          <a:prstGeom prst="rect">
            <a:avLst/>
          </a:prstGeom>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179DC-9B0F-C69F-514B-C44821EAA2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69AD1F-1738-D7F8-775F-AFC8433FB262}"/>
              </a:ext>
            </a:extLst>
          </p:cNvPr>
          <p:cNvSpPr>
            <a:spLocks noGrp="1"/>
          </p:cNvSpPr>
          <p:nvPr>
            <p:ph type="title"/>
          </p:nvPr>
        </p:nvSpPr>
        <p:spPr/>
        <p:txBody>
          <a:bodyPr>
            <a:normAutofit fontScale="90000"/>
          </a:bodyPr>
          <a:lstStyle/>
          <a:p>
            <a:pPr marL="0" lvl="0" indent="0">
              <a:buNone/>
            </a:pPr>
            <a:r>
              <a:t>Secure Design: Saltzer &amp; Schroeder’s Principles</a:t>
            </a:r>
          </a:p>
        </p:txBody>
      </p:sp>
      <p:sp>
        <p:nvSpPr>
          <p:cNvPr id="3" name="Content Placeholder 2">
            <a:extLst>
              <a:ext uri="{FF2B5EF4-FFF2-40B4-BE49-F238E27FC236}">
                <a16:creationId xmlns:a16="http://schemas.microsoft.com/office/drawing/2014/main" id="{F6D1D981-5459-26F7-8080-F851242720CE}"/>
              </a:ext>
            </a:extLst>
          </p:cNvPr>
          <p:cNvSpPr>
            <a:spLocks noGrp="1"/>
          </p:cNvSpPr>
          <p:nvPr>
            <p:ph idx="1"/>
          </p:nvPr>
        </p:nvSpPr>
        <p:spPr/>
        <p:txBody>
          <a:bodyPr/>
          <a:lstStyle/>
          <a:p>
            <a:pPr marL="0" lvl="0" indent="0">
              <a:buNone/>
            </a:pPr>
            <a:r>
              <a:rPr dirty="0"/>
              <a:t>Classic design principles (1975) that remain essential:</a:t>
            </a:r>
          </a:p>
          <a:p>
            <a:pPr lvl="0"/>
            <a:r>
              <a:rPr b="1" dirty="0"/>
              <a:t>Least privilege:</a:t>
            </a:r>
            <a:r>
              <a:rPr dirty="0"/>
              <a:t> Grant minimum access needed for the task</a:t>
            </a:r>
          </a:p>
          <a:p>
            <a:pPr lvl="0"/>
            <a:r>
              <a:rPr b="1" dirty="0"/>
              <a:t>Fail-safe defaults:</a:t>
            </a:r>
            <a:r>
              <a:rPr dirty="0"/>
              <a:t> If in doubt, </a:t>
            </a:r>
            <a:r>
              <a:rPr i="1" dirty="0"/>
              <a:t>deny</a:t>
            </a:r>
            <a:r>
              <a:rPr dirty="0"/>
              <a:t> access</a:t>
            </a:r>
          </a:p>
          <a:p>
            <a:pPr lvl="0"/>
            <a:r>
              <a:rPr b="1" dirty="0"/>
              <a:t>Complete mediation:</a:t>
            </a:r>
            <a:r>
              <a:rPr dirty="0"/>
              <a:t> Check </a:t>
            </a:r>
            <a:r>
              <a:rPr i="1" dirty="0"/>
              <a:t>every</a:t>
            </a:r>
            <a:r>
              <a:rPr dirty="0"/>
              <a:t> access to </a:t>
            </a:r>
            <a:r>
              <a:rPr i="1" dirty="0"/>
              <a:t>every</a:t>
            </a:r>
            <a:r>
              <a:rPr dirty="0"/>
              <a:t> object</a:t>
            </a:r>
          </a:p>
          <a:p>
            <a:pPr lvl="0"/>
            <a:r>
              <a:rPr b="1" dirty="0"/>
              <a:t>Economy of mechanism:</a:t>
            </a:r>
            <a:r>
              <a:rPr dirty="0"/>
              <a:t> Keep security-critical code simple</a:t>
            </a:r>
          </a:p>
          <a:p>
            <a:pPr lvl="0"/>
            <a:r>
              <a:rPr b="1" dirty="0"/>
              <a:t>Separation of privilege:</a:t>
            </a:r>
            <a:r>
              <a:rPr dirty="0"/>
              <a:t> Require multiple conditions for access</a:t>
            </a:r>
          </a:p>
        </p:txBody>
      </p:sp>
    </p:spTree>
    <p:extLst>
      <p:ext uri="{BB962C8B-B14F-4D97-AF65-F5344CB8AC3E}">
        <p14:creationId xmlns:p14="http://schemas.microsoft.com/office/powerpoint/2010/main" val="3025752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Secure Design: The Confused Deputy</a:t>
            </a:r>
          </a:p>
        </p:txBody>
      </p:sp>
      <p:sp>
        <p:nvSpPr>
          <p:cNvPr id="3" name="Content Placeholder 2"/>
          <p:cNvSpPr>
            <a:spLocks noGrp="1"/>
          </p:cNvSpPr>
          <p:nvPr>
            <p:ph idx="1"/>
          </p:nvPr>
        </p:nvSpPr>
        <p:spPr/>
        <p:txBody>
          <a:bodyPr/>
          <a:lstStyle/>
          <a:p>
            <a:pPr marL="0" lvl="0" indent="0">
              <a:buNone/>
            </a:pPr>
            <a:r>
              <a:rPr dirty="0"/>
              <a:t>The </a:t>
            </a:r>
            <a:r>
              <a:rPr b="1" dirty="0"/>
              <a:t>confused deputy problem</a:t>
            </a:r>
            <a:r>
              <a:rPr dirty="0"/>
              <a:t>: a program with elevated privileges is tricked into misusing them on an attacker’s behalf.</a:t>
            </a:r>
          </a:p>
          <a:p>
            <a:pPr marL="0" lvl="0" indent="0">
              <a:buNone/>
            </a:pPr>
            <a:endParaRPr lang="en-US" sz="1200" b="1" dirty="0"/>
          </a:p>
          <a:p>
            <a:pPr marL="0" lvl="0" indent="0">
              <a:buNone/>
            </a:pPr>
            <a:r>
              <a:rPr b="1" dirty="0"/>
              <a:t>CMS example:</a:t>
            </a:r>
            <a:r>
              <a:rPr dirty="0"/>
              <a:t> The server-side PDF renderer runs with system privileges to read uploaded files. A malicious “assignment” triggers it to read </a:t>
            </a:r>
            <a:r>
              <a:rPr dirty="0">
                <a:latin typeface="Courier"/>
              </a:rPr>
              <a:t>/</a:t>
            </a:r>
            <a:r>
              <a:rPr dirty="0" err="1">
                <a:latin typeface="Courier"/>
              </a:rPr>
              <a:t>etc</a:t>
            </a:r>
            <a:r>
              <a:rPr dirty="0">
                <a:latin typeface="Courier"/>
              </a:rPr>
              <a:t>/passwd</a:t>
            </a:r>
            <a:r>
              <a:rPr dirty="0"/>
              <a:t> instead.</a:t>
            </a:r>
          </a:p>
          <a:p>
            <a:pPr marL="0" lvl="0" indent="0">
              <a:buNone/>
            </a:pPr>
            <a:endParaRPr sz="1200" dirty="0"/>
          </a:p>
          <a:p>
            <a:pPr marL="0" lvl="0" indent="0">
              <a:buNone/>
            </a:pPr>
            <a:r>
              <a:rPr dirty="0"/>
              <a:t>Confused deputies appear everywhere: CSRF, SSRF, insecure deserialization, …</a:t>
            </a: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Secure Design Requires Threat Modeling</a:t>
            </a:r>
          </a:p>
        </p:txBody>
      </p:sp>
      <p:sp>
        <p:nvSpPr>
          <p:cNvPr id="3" name="Content Placeholder 2"/>
          <p:cNvSpPr>
            <a:spLocks noGrp="1"/>
          </p:cNvSpPr>
          <p:nvPr>
            <p:ph idx="1"/>
          </p:nvPr>
        </p:nvSpPr>
        <p:spPr/>
        <p:txBody>
          <a:bodyPr/>
          <a:lstStyle/>
          <a:p>
            <a:pPr lvl="0"/>
            <a:endParaRPr lang="en-US" dirty="0"/>
          </a:p>
          <a:p>
            <a:pPr lvl="0"/>
            <a:endParaRPr lang="en-US" dirty="0"/>
          </a:p>
          <a:p>
            <a:pPr lvl="0"/>
            <a:endParaRPr lang="en-US" dirty="0"/>
          </a:p>
          <a:p>
            <a:pPr lvl="0"/>
            <a:r>
              <a:rPr dirty="0"/>
              <a:t>Analyze data flows to identify where an attacker might strike</a:t>
            </a:r>
          </a:p>
          <a:p>
            <a:pPr lvl="0"/>
            <a:r>
              <a:rPr dirty="0"/>
              <a:t>Identify countermeasures for each threat</a:t>
            </a:r>
          </a:p>
          <a:p>
            <a:pPr lvl="0"/>
            <a:r>
              <a:rPr dirty="0"/>
              <a:t>Supported by frameworks, tools, and training</a:t>
            </a:r>
          </a:p>
          <a:p>
            <a:pPr marL="0" lvl="0" indent="0">
              <a:buNone/>
            </a:pPr>
            <a:endParaRPr lang="en-US" sz="1200" b="1" dirty="0"/>
          </a:p>
          <a:p>
            <a:pPr marL="0" lvl="0" indent="0">
              <a:buNone/>
            </a:pPr>
            <a:r>
              <a:rPr b="1" dirty="0"/>
              <a:t>We’ll do this for our CMS in the second half of today’s lecture.</a:t>
            </a:r>
          </a:p>
        </p:txBody>
      </p:sp>
      <p:sp>
        <p:nvSpPr>
          <p:cNvPr id="5" name="TextBox 4">
            <a:extLst>
              <a:ext uri="{FF2B5EF4-FFF2-40B4-BE49-F238E27FC236}">
                <a16:creationId xmlns:a16="http://schemas.microsoft.com/office/drawing/2014/main" id="{4C6A4CA2-131F-C6C3-017D-F0F5ACDDD4C5}"/>
              </a:ext>
            </a:extLst>
          </p:cNvPr>
          <p:cNvSpPr txBox="1"/>
          <p:nvPr/>
        </p:nvSpPr>
        <p:spPr>
          <a:xfrm>
            <a:off x="1551008" y="1268016"/>
            <a:ext cx="6041983" cy="923330"/>
          </a:xfrm>
          <a:prstGeom prst="rect">
            <a:avLst/>
          </a:prstGeom>
          <a:noFill/>
        </p:spPr>
        <p:txBody>
          <a:bodyPr wrap="square">
            <a:spAutoFit/>
          </a:bodyPr>
          <a:lstStyle/>
          <a:p>
            <a:pPr lvl="0" indent="0">
              <a:buNone/>
            </a:pPr>
            <a:r>
              <a:rPr lang="en-US" sz="1800" dirty="0"/>
              <a:t>“Secure system design teams in industry frequently rely on a process called threat modeling to review their designs.”</a:t>
            </a:r>
          </a:p>
          <a:p>
            <a:pPr lvl="0" indent="0">
              <a:buNone/>
            </a:pPr>
            <a:r>
              <a:rPr lang="en-US" sz="1800" dirty="0"/>
              <a:t>– CIS/</a:t>
            </a:r>
            <a:r>
              <a:rPr lang="en-US" sz="1800" dirty="0" err="1"/>
              <a:t>SAFECode</a:t>
            </a:r>
            <a:r>
              <a:rPr lang="en-US" sz="1800" dirty="0"/>
              <a:t>, </a:t>
            </a:r>
            <a:r>
              <a:rPr lang="en-US" sz="1800" i="1" dirty="0"/>
              <a:t>Secure by Design</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ssolv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dirty="0"/>
              <a:t>Consideration 2: </a:t>
            </a:r>
            <a:r>
              <a:rPr b="1" dirty="0"/>
              <a:t>Secure Development</a:t>
            </a:r>
          </a:p>
        </p:txBody>
      </p:sp>
      <p:sp>
        <p:nvSpPr>
          <p:cNvPr id="3" name="Content Placeholder 2"/>
          <p:cNvSpPr>
            <a:spLocks noGrp="1"/>
          </p:cNvSpPr>
          <p:nvPr>
            <p:ph idx="1"/>
          </p:nvPr>
        </p:nvSpPr>
        <p:spPr/>
        <p:txBody>
          <a:bodyPr>
            <a:normAutofit fontScale="92500"/>
          </a:bodyPr>
          <a:lstStyle/>
          <a:p>
            <a:pPr marL="0" lvl="0" indent="0">
              <a:buNone/>
            </a:pPr>
            <a:r>
              <a:rPr dirty="0"/>
              <a:t>The process of writing, testing, and maintaining code securely.</a:t>
            </a:r>
          </a:p>
          <a:p>
            <a:pPr marL="0" lvl="0" indent="0">
              <a:buNone/>
            </a:pPr>
            <a:r>
              <a:rPr dirty="0"/>
              <a:t>A secure development process must include:</a:t>
            </a:r>
          </a:p>
          <a:p>
            <a:pPr lvl="0"/>
            <a:r>
              <a:rPr dirty="0"/>
              <a:t>A </a:t>
            </a:r>
            <a:r>
              <a:rPr b="1" dirty="0"/>
              <a:t>“bug bar”</a:t>
            </a:r>
            <a:r>
              <a:rPr dirty="0"/>
              <a:t>: which security bugs block release?</a:t>
            </a:r>
          </a:p>
          <a:p>
            <a:pPr lvl="0"/>
            <a:r>
              <a:rPr b="1" dirty="0"/>
              <a:t>Coding standards</a:t>
            </a:r>
            <a:r>
              <a:rPr dirty="0"/>
              <a:t>: memory-safe languages, approved libraries, safe patterns</a:t>
            </a:r>
          </a:p>
          <a:p>
            <a:pPr lvl="0"/>
            <a:r>
              <a:rPr b="1" dirty="0"/>
              <a:t>Security tooling</a:t>
            </a:r>
            <a:r>
              <a:rPr dirty="0"/>
              <a:t>: static analysis, dynamic analysis, dependency scanning</a:t>
            </a:r>
          </a:p>
          <a:p>
            <a:pPr lvl="0"/>
            <a:r>
              <a:rPr b="1" dirty="0"/>
              <a:t>Code review</a:t>
            </a:r>
            <a:r>
              <a:rPr dirty="0"/>
              <a:t> focused on security-critical paths</a:t>
            </a:r>
          </a:p>
          <a:p>
            <a:pPr lvl="0"/>
            <a:r>
              <a:rPr b="1" dirty="0"/>
              <a:t>Security testing</a:t>
            </a:r>
            <a:r>
              <a:rPr dirty="0"/>
              <a:t> beyond functional tests</a:t>
            </a:r>
            <a:r>
              <a:rPr lang="en-US" dirty="0"/>
              <a:t> (regression and pen testing)</a:t>
            </a:r>
            <a:endParaRPr dirty="0"/>
          </a:p>
          <a:p>
            <a:pPr lvl="0"/>
            <a:r>
              <a:rPr b="1" dirty="0"/>
              <a:t>Developer training</a:t>
            </a:r>
            <a:r>
              <a:rPr dirty="0"/>
              <a:t> on secure coding</a:t>
            </a:r>
          </a:p>
        </p:txBody>
      </p:sp>
      <p:pic>
        <p:nvPicPr>
          <p:cNvPr id="4" name="Picture 3">
            <a:extLst>
              <a:ext uri="{FF2B5EF4-FFF2-40B4-BE49-F238E27FC236}">
                <a16:creationId xmlns:a16="http://schemas.microsoft.com/office/drawing/2014/main" id="{1914A033-C749-F6E5-71A0-C590D7C1B4CC}"/>
              </a:ext>
            </a:extLst>
          </p:cNvPr>
          <p:cNvPicPr>
            <a:picLocks noChangeAspect="1"/>
          </p:cNvPicPr>
          <p:nvPr/>
        </p:nvPicPr>
        <p:blipFill>
          <a:blip r:embed="rId3"/>
          <a:stretch>
            <a:fillRect/>
          </a:stretch>
        </p:blipFill>
        <p:spPr>
          <a:xfrm>
            <a:off x="8000083" y="119240"/>
            <a:ext cx="1030533" cy="1026716"/>
          </a:xfrm>
          <a:prstGeom prst="rect">
            <a:avLst/>
          </a:prstGeom>
        </p:spPr>
      </p:pic>
      <p:sp>
        <p:nvSpPr>
          <p:cNvPr id="5" name="Oval 4">
            <a:extLst>
              <a:ext uri="{FF2B5EF4-FFF2-40B4-BE49-F238E27FC236}">
                <a16:creationId xmlns:a16="http://schemas.microsoft.com/office/drawing/2014/main" id="{8320CF8F-65C0-30BD-B82C-234EBFF4A843}"/>
              </a:ext>
            </a:extLst>
          </p:cNvPr>
          <p:cNvSpPr>
            <a:spLocks noChangeAspect="1"/>
          </p:cNvSpPr>
          <p:nvPr/>
        </p:nvSpPr>
        <p:spPr>
          <a:xfrm>
            <a:off x="8683797" y="300487"/>
            <a:ext cx="224672" cy="224672"/>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dissolv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dissolv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Secure Development Toolchain</a:t>
            </a:r>
          </a:p>
        </p:txBody>
      </p:sp>
      <p:graphicFrame>
        <p:nvGraphicFramePr>
          <p:cNvPr id="7" name="Content Placeholder 5">
            <a:extLst>
              <a:ext uri="{FF2B5EF4-FFF2-40B4-BE49-F238E27FC236}">
                <a16:creationId xmlns:a16="http://schemas.microsoft.com/office/drawing/2014/main" id="{DC8FBB28-BE3E-610E-B3BF-8CAD35E59414}"/>
              </a:ext>
            </a:extLst>
          </p:cNvPr>
          <p:cNvGraphicFramePr>
            <a:graphicFrameLocks/>
          </p:cNvGraphicFramePr>
          <p:nvPr>
            <p:extLst>
              <p:ext uri="{D42A27DB-BD31-4B8C-83A1-F6EECF244321}">
                <p14:modId xmlns:p14="http://schemas.microsoft.com/office/powerpoint/2010/main" val="831181022"/>
              </p:ext>
            </p:extLst>
          </p:nvPr>
        </p:nvGraphicFramePr>
        <p:xfrm>
          <a:off x="628650" y="1228093"/>
          <a:ext cx="7793300" cy="3566160"/>
        </p:xfrm>
        <a:graphic>
          <a:graphicData uri="http://schemas.openxmlformats.org/drawingml/2006/table">
            <a:tbl>
              <a:tblPr firstRow="1" bandRow="1">
                <a:tableStyleId>{5C22544A-7EE6-4342-B048-85BDC9FD1C3A}</a:tableStyleId>
              </a:tblPr>
              <a:tblGrid>
                <a:gridCol w="2554310">
                  <a:extLst>
                    <a:ext uri="{9D8B030D-6E8A-4147-A177-3AD203B41FA5}">
                      <a16:colId xmlns:a16="http://schemas.microsoft.com/office/drawing/2014/main" val="20000"/>
                    </a:ext>
                  </a:extLst>
                </a:gridCol>
                <a:gridCol w="3023469">
                  <a:extLst>
                    <a:ext uri="{9D8B030D-6E8A-4147-A177-3AD203B41FA5}">
                      <a16:colId xmlns:a16="http://schemas.microsoft.com/office/drawing/2014/main" val="20001"/>
                    </a:ext>
                  </a:extLst>
                </a:gridCol>
                <a:gridCol w="2215521">
                  <a:extLst>
                    <a:ext uri="{9D8B030D-6E8A-4147-A177-3AD203B41FA5}">
                      <a16:colId xmlns:a16="http://schemas.microsoft.com/office/drawing/2014/main" val="20002"/>
                    </a:ext>
                  </a:extLst>
                </a:gridCol>
              </a:tblGrid>
              <a:tr h="0">
                <a:tc>
                  <a:txBody>
                    <a:bodyPr/>
                    <a:lstStyle/>
                    <a:p>
                      <a:pPr marL="0" lvl="0" indent="0">
                        <a:buNone/>
                      </a:pPr>
                      <a:r>
                        <a:rPr sz="1800" dirty="0"/>
                        <a:t>Tool Class</a:t>
                      </a:r>
                    </a:p>
                  </a:txBody>
                  <a:tcPr/>
                </a:tc>
                <a:tc>
                  <a:txBody>
                    <a:bodyPr/>
                    <a:lstStyle/>
                    <a:p>
                      <a:pPr marL="0" lvl="0" indent="0">
                        <a:buNone/>
                      </a:pPr>
                      <a:r>
                        <a:rPr sz="1800"/>
                        <a:t>What It Does</a:t>
                      </a:r>
                    </a:p>
                  </a:txBody>
                  <a:tcPr/>
                </a:tc>
                <a:tc>
                  <a:txBody>
                    <a:bodyPr/>
                    <a:lstStyle/>
                    <a:p>
                      <a:pPr marL="0" lvl="0" indent="0">
                        <a:buNone/>
                      </a:pPr>
                      <a:r>
                        <a:rPr sz="1800"/>
                        <a:t>When</a:t>
                      </a:r>
                    </a:p>
                  </a:txBody>
                  <a:tcPr/>
                </a:tc>
                <a:extLst>
                  <a:ext uri="{0D108BD9-81ED-4DB2-BD59-A6C34878D82A}">
                    <a16:rowId xmlns:a16="http://schemas.microsoft.com/office/drawing/2014/main" val="10000"/>
                  </a:ext>
                </a:extLst>
              </a:tr>
              <a:tr h="0">
                <a:tc>
                  <a:txBody>
                    <a:bodyPr/>
                    <a:lstStyle/>
                    <a:p>
                      <a:pPr marL="0" lvl="0" indent="0">
                        <a:buNone/>
                      </a:pPr>
                      <a:r>
                        <a:rPr sz="1800" b="1"/>
                        <a:t>SAST</a:t>
                      </a:r>
                      <a:r>
                        <a:rPr sz="1800"/>
                        <a:t> (Static Analysis)</a:t>
                      </a:r>
                    </a:p>
                  </a:txBody>
                  <a:tcPr/>
                </a:tc>
                <a:tc>
                  <a:txBody>
                    <a:bodyPr/>
                    <a:lstStyle/>
                    <a:p>
                      <a:pPr marL="0" lvl="0" indent="0">
                        <a:buNone/>
                      </a:pPr>
                      <a:r>
                        <a:rPr sz="1800"/>
                        <a:t>Scans source code for vulnerability patterns</a:t>
                      </a:r>
                    </a:p>
                  </a:txBody>
                  <a:tcPr/>
                </a:tc>
                <a:tc>
                  <a:txBody>
                    <a:bodyPr/>
                    <a:lstStyle/>
                    <a:p>
                      <a:pPr marL="0" lvl="0" indent="0">
                        <a:buNone/>
                      </a:pPr>
                      <a:r>
                        <a:rPr sz="1800"/>
                        <a:t>During coding &amp; CI</a:t>
                      </a:r>
                    </a:p>
                  </a:txBody>
                  <a:tcPr/>
                </a:tc>
                <a:extLst>
                  <a:ext uri="{0D108BD9-81ED-4DB2-BD59-A6C34878D82A}">
                    <a16:rowId xmlns:a16="http://schemas.microsoft.com/office/drawing/2014/main" val="10001"/>
                  </a:ext>
                </a:extLst>
              </a:tr>
              <a:tr h="0">
                <a:tc>
                  <a:txBody>
                    <a:bodyPr/>
                    <a:lstStyle/>
                    <a:p>
                      <a:pPr marL="0" lvl="0" indent="0">
                        <a:buNone/>
                      </a:pPr>
                      <a:r>
                        <a:rPr sz="1800" b="1"/>
                        <a:t>SCA</a:t>
                      </a:r>
                      <a:r>
                        <a:rPr sz="1800"/>
                        <a:t> (Software Composition Analysis)</a:t>
                      </a:r>
                    </a:p>
                  </a:txBody>
                  <a:tcPr/>
                </a:tc>
                <a:tc>
                  <a:txBody>
                    <a:bodyPr/>
                    <a:lstStyle/>
                    <a:p>
                      <a:pPr marL="0" lvl="0" indent="0">
                        <a:buNone/>
                      </a:pPr>
                      <a:r>
                        <a:rPr sz="1800"/>
                        <a:t>Checks dependencies for known CVEs</a:t>
                      </a:r>
                    </a:p>
                  </a:txBody>
                  <a:tcPr/>
                </a:tc>
                <a:tc>
                  <a:txBody>
                    <a:bodyPr/>
                    <a:lstStyle/>
                    <a:p>
                      <a:pPr marL="0" lvl="0" indent="0">
                        <a:buNone/>
                      </a:pPr>
                      <a:r>
                        <a:rPr sz="1800" dirty="0"/>
                        <a:t>Build time</a:t>
                      </a:r>
                    </a:p>
                  </a:txBody>
                  <a:tcPr/>
                </a:tc>
                <a:extLst>
                  <a:ext uri="{0D108BD9-81ED-4DB2-BD59-A6C34878D82A}">
                    <a16:rowId xmlns:a16="http://schemas.microsoft.com/office/drawing/2014/main" val="10002"/>
                  </a:ext>
                </a:extLst>
              </a:tr>
              <a:tr h="0">
                <a:tc>
                  <a:txBody>
                    <a:bodyPr/>
                    <a:lstStyle/>
                    <a:p>
                      <a:pPr marL="0" lvl="0" indent="0">
                        <a:buNone/>
                      </a:pPr>
                      <a:r>
                        <a:rPr sz="1800" b="1"/>
                        <a:t>DAST</a:t>
                      </a:r>
                      <a:r>
                        <a:rPr sz="1800"/>
                        <a:t> (Dynamic Analysis)</a:t>
                      </a:r>
                    </a:p>
                  </a:txBody>
                  <a:tcPr/>
                </a:tc>
                <a:tc>
                  <a:txBody>
                    <a:bodyPr/>
                    <a:lstStyle/>
                    <a:p>
                      <a:pPr marL="0" lvl="0" indent="0">
                        <a:buNone/>
                      </a:pPr>
                      <a:r>
                        <a:rPr sz="1800"/>
                        <a:t>Tests running application for vulnerabilities</a:t>
                      </a:r>
                    </a:p>
                  </a:txBody>
                  <a:tcPr/>
                </a:tc>
                <a:tc>
                  <a:txBody>
                    <a:bodyPr/>
                    <a:lstStyle/>
                    <a:p>
                      <a:pPr marL="0" lvl="0" indent="0">
                        <a:buNone/>
                      </a:pPr>
                      <a:r>
                        <a:rPr sz="1800"/>
                        <a:t>Testing/staging</a:t>
                      </a:r>
                    </a:p>
                  </a:txBody>
                  <a:tcPr/>
                </a:tc>
                <a:extLst>
                  <a:ext uri="{0D108BD9-81ED-4DB2-BD59-A6C34878D82A}">
                    <a16:rowId xmlns:a16="http://schemas.microsoft.com/office/drawing/2014/main" val="10003"/>
                  </a:ext>
                </a:extLst>
              </a:tr>
              <a:tr h="0">
                <a:tc>
                  <a:txBody>
                    <a:bodyPr/>
                    <a:lstStyle/>
                    <a:p>
                      <a:pPr marL="0" lvl="0" indent="0">
                        <a:buNone/>
                      </a:pPr>
                      <a:r>
                        <a:rPr sz="1800" b="1"/>
                        <a:t>Fuzzing</a:t>
                      </a:r>
                    </a:p>
                  </a:txBody>
                  <a:tcPr/>
                </a:tc>
                <a:tc>
                  <a:txBody>
                    <a:bodyPr/>
                    <a:lstStyle/>
                    <a:p>
                      <a:pPr marL="0" lvl="0" indent="0">
                        <a:buNone/>
                      </a:pPr>
                      <a:r>
                        <a:rPr sz="1800"/>
                        <a:t>Feeds unexpected inputs to find crashes</a:t>
                      </a:r>
                    </a:p>
                  </a:txBody>
                  <a:tcPr/>
                </a:tc>
                <a:tc>
                  <a:txBody>
                    <a:bodyPr/>
                    <a:lstStyle/>
                    <a:p>
                      <a:pPr marL="0" lvl="0" indent="0">
                        <a:buNone/>
                      </a:pPr>
                      <a:r>
                        <a:rPr sz="1800"/>
                        <a:t>Testing</a:t>
                      </a:r>
                    </a:p>
                  </a:txBody>
                  <a:tcPr/>
                </a:tc>
                <a:extLst>
                  <a:ext uri="{0D108BD9-81ED-4DB2-BD59-A6C34878D82A}">
                    <a16:rowId xmlns:a16="http://schemas.microsoft.com/office/drawing/2014/main" val="10004"/>
                  </a:ext>
                </a:extLst>
              </a:tr>
              <a:tr h="0">
                <a:tc>
                  <a:txBody>
                    <a:bodyPr/>
                    <a:lstStyle/>
                    <a:p>
                      <a:pPr marL="0" lvl="0" indent="0">
                        <a:buNone/>
                      </a:pPr>
                      <a:r>
                        <a:rPr sz="1800" b="1"/>
                        <a:t>Code Review</a:t>
                      </a:r>
                    </a:p>
                  </a:txBody>
                  <a:tcPr/>
                </a:tc>
                <a:tc>
                  <a:txBody>
                    <a:bodyPr/>
                    <a:lstStyle/>
                    <a:p>
                      <a:pPr marL="0" lvl="0" indent="0">
                        <a:buNone/>
                      </a:pPr>
                      <a:r>
                        <a:rPr sz="1800"/>
                        <a:t>Human analysis of security-critical code</a:t>
                      </a:r>
                    </a:p>
                  </a:txBody>
                  <a:tcPr/>
                </a:tc>
                <a:tc>
                  <a:txBody>
                    <a:bodyPr/>
                    <a:lstStyle/>
                    <a:p>
                      <a:pPr marL="0" lvl="0" indent="0">
                        <a:buNone/>
                      </a:pPr>
                      <a:r>
                        <a:rPr sz="1800" dirty="0"/>
                        <a:t>Before merge</a:t>
                      </a:r>
                    </a:p>
                  </a:txBody>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You Know the Attacks. Now What?</a:t>
            </a:r>
          </a:p>
        </p:txBody>
      </p:sp>
      <p:sp>
        <p:nvSpPr>
          <p:cNvPr id="3" name="Content Placeholder 2"/>
          <p:cNvSpPr>
            <a:spLocks noGrp="1"/>
          </p:cNvSpPr>
          <p:nvPr>
            <p:ph idx="1"/>
          </p:nvPr>
        </p:nvSpPr>
        <p:spPr>
          <a:xfrm>
            <a:off x="628650" y="1369218"/>
            <a:ext cx="3751644" cy="3263504"/>
          </a:xfrm>
        </p:spPr>
        <p:txBody>
          <a:bodyPr>
            <a:normAutofit lnSpcReduction="10000"/>
          </a:bodyPr>
          <a:lstStyle/>
          <a:p>
            <a:pPr marL="0" indent="0">
              <a:buNone/>
            </a:pPr>
            <a:r>
              <a:rPr lang="en-US" b="1" dirty="0"/>
              <a:t>Scenario:</a:t>
            </a:r>
            <a:r>
              <a:rPr lang="en-US" dirty="0"/>
              <a:t> You’re hired to build the university’s new course management system.</a:t>
            </a:r>
          </a:p>
          <a:p>
            <a:pPr marL="0" lvl="0" indent="0">
              <a:buNone/>
            </a:pPr>
            <a:endParaRPr lang="en-US" sz="1300" dirty="0"/>
          </a:p>
          <a:p>
            <a:pPr marL="0" lvl="0" indent="0">
              <a:buNone/>
            </a:pPr>
            <a:r>
              <a:rPr dirty="0"/>
              <a:t>You’ve studied the CWE Top 25:</a:t>
            </a:r>
          </a:p>
          <a:p>
            <a:pPr lvl="0"/>
            <a:r>
              <a:rPr dirty="0"/>
              <a:t>Buffer overflows, SQL injection, XSS, path traversal, …</a:t>
            </a:r>
            <a:endParaRPr lang="en-US" sz="1200" b="1" dirty="0"/>
          </a:p>
          <a:p>
            <a:pPr marL="0" lvl="0" indent="0">
              <a:buNone/>
            </a:pPr>
            <a:endParaRPr sz="1300" dirty="0"/>
          </a:p>
          <a:p>
            <a:pPr marL="0" lvl="0" indent="0">
              <a:buNone/>
            </a:pPr>
            <a:r>
              <a:rPr b="1" dirty="0"/>
              <a:t>Question:</a:t>
            </a:r>
            <a:r>
              <a:rPr dirty="0"/>
              <a:t> How do you make sure </a:t>
            </a:r>
            <a:r>
              <a:rPr i="1" dirty="0"/>
              <a:t>none</a:t>
            </a:r>
            <a:r>
              <a:rPr dirty="0"/>
              <a:t> of those end up in production?</a:t>
            </a:r>
          </a:p>
        </p:txBody>
      </p:sp>
      <p:pic>
        <p:nvPicPr>
          <p:cNvPr id="5" name="Picture 4">
            <a:extLst>
              <a:ext uri="{FF2B5EF4-FFF2-40B4-BE49-F238E27FC236}">
                <a16:creationId xmlns:a16="http://schemas.microsoft.com/office/drawing/2014/main" id="{E62F31D4-1F90-5BB2-5591-4E1D109C3F8D}"/>
              </a:ext>
            </a:extLst>
          </p:cNvPr>
          <p:cNvPicPr>
            <a:picLocks noChangeAspect="1"/>
          </p:cNvPicPr>
          <p:nvPr/>
        </p:nvPicPr>
        <p:blipFill>
          <a:blip r:embed="rId3"/>
          <a:stretch>
            <a:fillRect/>
          </a:stretch>
        </p:blipFill>
        <p:spPr>
          <a:xfrm>
            <a:off x="4380294" y="1268016"/>
            <a:ext cx="4763706" cy="3175804"/>
          </a:xfrm>
          <a:prstGeom prst="rect">
            <a:avLst/>
          </a:prstGeom>
        </p:spPr>
      </p:pic>
      <p:sp>
        <p:nvSpPr>
          <p:cNvPr id="6" name="TextBox 5">
            <a:extLst>
              <a:ext uri="{FF2B5EF4-FFF2-40B4-BE49-F238E27FC236}">
                <a16:creationId xmlns:a16="http://schemas.microsoft.com/office/drawing/2014/main" id="{E98B04D0-D6E0-3C76-CC8A-875267F3F413}"/>
              </a:ext>
            </a:extLst>
          </p:cNvPr>
          <p:cNvSpPr txBox="1"/>
          <p:nvPr/>
        </p:nvSpPr>
        <p:spPr>
          <a:xfrm>
            <a:off x="7257327" y="4343859"/>
            <a:ext cx="1633781" cy="246221"/>
          </a:xfrm>
          <a:prstGeom prst="rect">
            <a:avLst/>
          </a:prstGeom>
          <a:noFill/>
        </p:spPr>
        <p:txBody>
          <a:bodyPr wrap="none" rtlCol="0">
            <a:spAutoFit/>
          </a:bodyPr>
          <a:lstStyle/>
          <a:p>
            <a:r>
              <a:rPr lang="en-US" sz="1000" dirty="0"/>
              <a:t>(not real! Drawn by CoPilot)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ssolve">
                                      <p:cBhvr>
                                        <p:cTn id="23" dur="500"/>
                                        <p:tgtEl>
                                          <p:spTgt spid="3">
                                            <p:txEl>
                                              <p:pRg st="3" end="3"/>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dirty="0"/>
              <a:t>Consideration 3: </a:t>
            </a:r>
            <a:r>
              <a:rPr b="1" dirty="0"/>
              <a:t>Secure Default Config</a:t>
            </a:r>
          </a:p>
        </p:txBody>
      </p:sp>
      <p:sp>
        <p:nvSpPr>
          <p:cNvPr id="3" name="Content Placeholder 2"/>
          <p:cNvSpPr>
            <a:spLocks noGrp="1"/>
          </p:cNvSpPr>
          <p:nvPr>
            <p:ph idx="1"/>
          </p:nvPr>
        </p:nvSpPr>
        <p:spPr/>
        <p:txBody>
          <a:bodyPr>
            <a:normAutofit fontScale="92500" lnSpcReduction="20000"/>
          </a:bodyPr>
          <a:lstStyle/>
          <a:p>
            <a:pPr marL="0" lvl="0" indent="0">
              <a:buNone/>
            </a:pPr>
            <a:r>
              <a:rPr dirty="0"/>
              <a:t>Ship it </a:t>
            </a:r>
            <a:r>
              <a:rPr b="1" dirty="0"/>
              <a:t>locked down</a:t>
            </a:r>
            <a:r>
              <a:rPr dirty="0"/>
              <a:t>. Users opt </a:t>
            </a:r>
            <a:r>
              <a:rPr i="1" dirty="0"/>
              <a:t>out</a:t>
            </a:r>
            <a:r>
              <a:rPr dirty="0"/>
              <a:t> of security, not </a:t>
            </a:r>
            <a:r>
              <a:rPr i="1" dirty="0"/>
              <a:t>in</a:t>
            </a:r>
            <a:r>
              <a:rPr dirty="0"/>
              <a:t>.</a:t>
            </a:r>
          </a:p>
          <a:p>
            <a:pPr marL="0" lvl="0" indent="0">
              <a:buNone/>
            </a:pPr>
            <a:endParaRPr lang="en-US" sz="1300" b="1" dirty="0"/>
          </a:p>
          <a:p>
            <a:pPr marL="0" lvl="0" indent="0">
              <a:buNone/>
            </a:pPr>
            <a:r>
              <a:rPr b="1" dirty="0"/>
              <a:t>The 80% rule:</a:t>
            </a:r>
            <a:r>
              <a:rPr dirty="0"/>
              <a:t> If a feature, privilege, or interface is not needed by 80% of users, </a:t>
            </a:r>
            <a:r>
              <a:rPr b="1" dirty="0"/>
              <a:t>disable it by default</a:t>
            </a:r>
            <a:r>
              <a:rPr dirty="0"/>
              <a:t>.</a:t>
            </a:r>
          </a:p>
          <a:p>
            <a:pPr marL="0" lvl="0" indent="0">
              <a:buNone/>
            </a:pPr>
            <a:endParaRPr lang="en-US" sz="1300" dirty="0"/>
          </a:p>
          <a:p>
            <a:pPr marL="0" lvl="0" indent="0">
              <a:buNone/>
            </a:pPr>
            <a:r>
              <a:rPr dirty="0"/>
              <a:t>CMS examples:</a:t>
            </a:r>
          </a:p>
          <a:p>
            <a:pPr lvl="0"/>
            <a:r>
              <a:rPr dirty="0"/>
              <a:t>New courses: all content </a:t>
            </a:r>
            <a:r>
              <a:rPr b="1" dirty="0"/>
              <a:t>private</a:t>
            </a:r>
            <a:r>
              <a:rPr dirty="0"/>
              <a:t> by default</a:t>
            </a:r>
          </a:p>
          <a:p>
            <a:pPr lvl="0"/>
            <a:r>
              <a:rPr dirty="0"/>
              <a:t>File uploads: restricted file types (.pdf, .docx – not .exe, .html)</a:t>
            </a:r>
          </a:p>
          <a:p>
            <a:pPr lvl="0"/>
            <a:r>
              <a:rPr dirty="0"/>
              <a:t>API access: </a:t>
            </a:r>
            <a:r>
              <a:rPr b="1" dirty="0"/>
              <a:t>disabled</a:t>
            </a:r>
            <a:r>
              <a:rPr dirty="0"/>
              <a:t> by default</a:t>
            </a:r>
          </a:p>
          <a:p>
            <a:pPr lvl="0"/>
            <a:r>
              <a:rPr dirty="0"/>
              <a:t>Admin panel: not accessible from public internet</a:t>
            </a:r>
          </a:p>
          <a:p>
            <a:pPr lvl="0"/>
            <a:r>
              <a:rPr dirty="0"/>
              <a:t>Session timeout: reasonable default (not “forever”)</a:t>
            </a:r>
          </a:p>
        </p:txBody>
      </p:sp>
      <p:pic>
        <p:nvPicPr>
          <p:cNvPr id="4" name="Picture 3">
            <a:extLst>
              <a:ext uri="{FF2B5EF4-FFF2-40B4-BE49-F238E27FC236}">
                <a16:creationId xmlns:a16="http://schemas.microsoft.com/office/drawing/2014/main" id="{DA571201-9A09-B121-BE65-F222764C7FCD}"/>
              </a:ext>
            </a:extLst>
          </p:cNvPr>
          <p:cNvPicPr>
            <a:picLocks noChangeAspect="1"/>
          </p:cNvPicPr>
          <p:nvPr/>
        </p:nvPicPr>
        <p:blipFill>
          <a:blip r:embed="rId3"/>
          <a:stretch>
            <a:fillRect/>
          </a:stretch>
        </p:blipFill>
        <p:spPr>
          <a:xfrm>
            <a:off x="8000083" y="119240"/>
            <a:ext cx="1030533" cy="1026716"/>
          </a:xfrm>
          <a:prstGeom prst="rect">
            <a:avLst/>
          </a:prstGeom>
        </p:spPr>
      </p:pic>
      <p:sp>
        <p:nvSpPr>
          <p:cNvPr id="5" name="Oval 4">
            <a:extLst>
              <a:ext uri="{FF2B5EF4-FFF2-40B4-BE49-F238E27FC236}">
                <a16:creationId xmlns:a16="http://schemas.microsoft.com/office/drawing/2014/main" id="{94C9426E-7E66-77BB-79B9-1B6394E0476B}"/>
              </a:ext>
            </a:extLst>
          </p:cNvPr>
          <p:cNvSpPr>
            <a:spLocks noChangeAspect="1"/>
          </p:cNvSpPr>
          <p:nvPr/>
        </p:nvSpPr>
        <p:spPr>
          <a:xfrm>
            <a:off x="8739280" y="683195"/>
            <a:ext cx="224672" cy="224672"/>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dissolve">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dissolve">
                                      <p:cBhvr>
                                        <p:cTn id="25" dur="5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dissolve">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dirty="0"/>
              <a:t>Consideration 4: </a:t>
            </a:r>
            <a:r>
              <a:rPr b="1" dirty="0"/>
              <a:t>Supply Chain Security</a:t>
            </a:r>
          </a:p>
        </p:txBody>
      </p:sp>
      <p:sp>
        <p:nvSpPr>
          <p:cNvPr id="3" name="Content Placeholder 2"/>
          <p:cNvSpPr>
            <a:spLocks noGrp="1"/>
          </p:cNvSpPr>
          <p:nvPr>
            <p:ph idx="1"/>
          </p:nvPr>
        </p:nvSpPr>
        <p:spPr/>
        <p:txBody>
          <a:bodyPr/>
          <a:lstStyle/>
          <a:p>
            <a:pPr marL="0" lvl="0" indent="0">
              <a:buNone/>
            </a:pPr>
            <a:r>
              <a:rPr dirty="0"/>
              <a:t>Modern software is </a:t>
            </a:r>
            <a:r>
              <a:rPr b="1" dirty="0"/>
              <a:t>mostly code you didn’t write</a:t>
            </a:r>
            <a:r>
              <a:rPr dirty="0"/>
              <a:t>.</a:t>
            </a:r>
          </a:p>
          <a:p>
            <a:pPr marL="0" lvl="0" indent="0">
              <a:buNone/>
            </a:pPr>
            <a:endParaRPr lang="en-US" sz="1200" dirty="0"/>
          </a:p>
          <a:p>
            <a:pPr marL="0" lvl="0" indent="0">
              <a:buNone/>
            </a:pPr>
            <a:r>
              <a:rPr dirty="0"/>
              <a:t>Each dependency is a </a:t>
            </a:r>
            <a:r>
              <a:rPr b="1" dirty="0"/>
              <a:t>trust decision</a:t>
            </a:r>
            <a:r>
              <a:rPr dirty="0"/>
              <a:t>:</a:t>
            </a:r>
          </a:p>
          <a:p>
            <a:pPr lvl="0"/>
            <a:r>
              <a:rPr dirty="0"/>
              <a:t>Is it actively maintained?</a:t>
            </a:r>
          </a:p>
          <a:p>
            <a:pPr lvl="0"/>
            <a:r>
              <a:rPr dirty="0"/>
              <a:t>Has it been audited for security?</a:t>
            </a:r>
          </a:p>
          <a:p>
            <a:pPr lvl="0"/>
            <a:r>
              <a:rPr dirty="0"/>
              <a:t>What happens when a vulnerability is found in it?</a:t>
            </a:r>
          </a:p>
        </p:txBody>
      </p:sp>
      <p:pic>
        <p:nvPicPr>
          <p:cNvPr id="4" name="Picture 3">
            <a:extLst>
              <a:ext uri="{FF2B5EF4-FFF2-40B4-BE49-F238E27FC236}">
                <a16:creationId xmlns:a16="http://schemas.microsoft.com/office/drawing/2014/main" id="{E49CE612-9B1E-E84F-4B65-C6D17D5A9B8A}"/>
              </a:ext>
            </a:extLst>
          </p:cNvPr>
          <p:cNvPicPr>
            <a:picLocks noChangeAspect="1"/>
          </p:cNvPicPr>
          <p:nvPr/>
        </p:nvPicPr>
        <p:blipFill>
          <a:blip r:embed="rId3"/>
          <a:stretch>
            <a:fillRect/>
          </a:stretch>
        </p:blipFill>
        <p:spPr>
          <a:xfrm>
            <a:off x="8000083" y="119240"/>
            <a:ext cx="1030533" cy="1026716"/>
          </a:xfrm>
          <a:prstGeom prst="rect">
            <a:avLst/>
          </a:prstGeom>
        </p:spPr>
      </p:pic>
      <p:sp>
        <p:nvSpPr>
          <p:cNvPr id="5" name="Oval 4">
            <a:extLst>
              <a:ext uri="{FF2B5EF4-FFF2-40B4-BE49-F238E27FC236}">
                <a16:creationId xmlns:a16="http://schemas.microsoft.com/office/drawing/2014/main" id="{23B866BA-9B60-18BD-97DF-E61DC72FF50D}"/>
              </a:ext>
            </a:extLst>
          </p:cNvPr>
          <p:cNvSpPr>
            <a:spLocks noChangeAspect="1"/>
          </p:cNvSpPr>
          <p:nvPr/>
        </p:nvSpPr>
        <p:spPr>
          <a:xfrm>
            <a:off x="8403013" y="889699"/>
            <a:ext cx="224672" cy="224672"/>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A5FEE30-349F-C371-A37C-58AF2AF49514}"/>
              </a:ext>
            </a:extLst>
          </p:cNvPr>
          <p:cNvGrpSpPr/>
          <p:nvPr/>
        </p:nvGrpSpPr>
        <p:grpSpPr>
          <a:xfrm>
            <a:off x="6467471" y="1167828"/>
            <a:ext cx="3208562" cy="1833142"/>
            <a:chOff x="5865588" y="3310358"/>
            <a:chExt cx="3208562" cy="1833142"/>
          </a:xfrm>
        </p:grpSpPr>
        <p:pic>
          <p:nvPicPr>
            <p:cNvPr id="2050" name="Picture 2">
              <a:extLst>
                <a:ext uri="{FF2B5EF4-FFF2-40B4-BE49-F238E27FC236}">
                  <a16:creationId xmlns:a16="http://schemas.microsoft.com/office/drawing/2014/main" id="{E6E50667-EF21-034A-5222-EDFA87970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588" y="3310358"/>
              <a:ext cx="3208562" cy="18331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F26A715-B454-F370-C299-968328F0227D}"/>
                </a:ext>
              </a:extLst>
            </p:cNvPr>
            <p:cNvSpPr/>
            <p:nvPr/>
          </p:nvSpPr>
          <p:spPr>
            <a:xfrm>
              <a:off x="5865588" y="3310358"/>
              <a:ext cx="824579" cy="18331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3EA6A0D-9020-2315-B077-9A8D326CB6D4}"/>
                </a:ext>
              </a:extLst>
            </p:cNvPr>
            <p:cNvSpPr/>
            <p:nvPr/>
          </p:nvSpPr>
          <p:spPr>
            <a:xfrm>
              <a:off x="8249571" y="3310359"/>
              <a:ext cx="824579" cy="18331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pPr marL="0" lvl="0" indent="0">
              <a:buNone/>
            </a:pPr>
            <a:r>
              <a:t>Supply Chain: Log4Shell as Case Study</a:t>
            </a:r>
          </a:p>
        </p:txBody>
      </p:sp>
      <p:sp>
        <p:nvSpPr>
          <p:cNvPr id="3" name="Content Placeholder 2"/>
          <p:cNvSpPr>
            <a:spLocks noGrp="1"/>
          </p:cNvSpPr>
          <p:nvPr>
            <p:ph idx="1"/>
          </p:nvPr>
        </p:nvSpPr>
        <p:spPr/>
        <p:txBody>
          <a:bodyPr/>
          <a:lstStyle/>
          <a:p>
            <a:pPr marL="0" lvl="0" indent="0">
              <a:buNone/>
            </a:pPr>
            <a:r>
              <a:rPr b="1" dirty="0"/>
              <a:t>December 2021:</a:t>
            </a:r>
            <a:r>
              <a:rPr dirty="0"/>
              <a:t> CVE-2021-44228 in Apache Log4j</a:t>
            </a:r>
          </a:p>
          <a:p>
            <a:pPr lvl="0"/>
            <a:r>
              <a:rPr dirty="0"/>
              <a:t>A logging library used by thousands of Java applications</a:t>
            </a:r>
          </a:p>
          <a:p>
            <a:pPr lvl="0"/>
            <a:r>
              <a:rPr dirty="0"/>
              <a:t>Remote code execution via a simple log message</a:t>
            </a:r>
          </a:p>
          <a:p>
            <a:pPr lvl="0"/>
            <a:r>
              <a:rPr dirty="0"/>
              <a:t>Many organizations didn’t know they were using it</a:t>
            </a:r>
          </a:p>
          <a:p>
            <a:pPr marL="0" lvl="0" indent="0">
              <a:buNone/>
            </a:pPr>
            <a:endParaRPr lang="en-US" sz="1200" b="1" dirty="0"/>
          </a:p>
          <a:p>
            <a:pPr marL="0" lvl="0" indent="0">
              <a:buNone/>
            </a:pPr>
            <a:r>
              <a:rPr b="1" dirty="0"/>
              <a:t>Key lesson:</a:t>
            </a:r>
            <a:r>
              <a:rPr dirty="0"/>
              <a:t> You must know what’s in your software (</a:t>
            </a:r>
            <a:r>
              <a:rPr b="1" dirty="0"/>
              <a:t>SBOM</a:t>
            </a:r>
            <a:r>
              <a:rPr dirty="0"/>
              <a:t>) so you can respond when a dependency is compromised.</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dirty="0"/>
              <a:t>Consideration 5: </a:t>
            </a:r>
            <a:r>
              <a:rPr b="1" dirty="0"/>
              <a:t>Code Integrity</a:t>
            </a:r>
          </a:p>
        </p:txBody>
      </p:sp>
      <p:sp>
        <p:nvSpPr>
          <p:cNvPr id="3" name="Content Placeholder 2"/>
          <p:cNvSpPr>
            <a:spLocks noGrp="1"/>
          </p:cNvSpPr>
          <p:nvPr>
            <p:ph idx="1"/>
          </p:nvPr>
        </p:nvSpPr>
        <p:spPr/>
        <p:txBody>
          <a:bodyPr>
            <a:normAutofit fontScale="92500"/>
          </a:bodyPr>
          <a:lstStyle/>
          <a:p>
            <a:pPr marL="0" lvl="0" indent="0">
              <a:buNone/>
            </a:pPr>
            <a:r>
              <a:rPr dirty="0"/>
              <a:t>Ensuring the software delivered to users is </a:t>
            </a:r>
            <a:r>
              <a:rPr b="1" dirty="0"/>
              <a:t>what you intended to build</a:t>
            </a:r>
            <a:r>
              <a:rPr dirty="0"/>
              <a:t>.</a:t>
            </a:r>
          </a:p>
          <a:p>
            <a:pPr marL="0" lvl="0" indent="0">
              <a:buNone/>
            </a:pPr>
            <a:r>
              <a:rPr b="1" dirty="0"/>
              <a:t>Threat:</a:t>
            </a:r>
            <a:r>
              <a:rPr dirty="0"/>
              <a:t> Malicious code inserted during development or delivery</a:t>
            </a:r>
          </a:p>
          <a:p>
            <a:pPr marL="0" lvl="0" indent="0">
              <a:buNone/>
            </a:pPr>
            <a:endParaRPr lang="en-US" sz="1300" dirty="0"/>
          </a:p>
          <a:p>
            <a:pPr marL="0" lvl="0" indent="0">
              <a:buNone/>
            </a:pPr>
            <a:r>
              <a:rPr dirty="0"/>
              <a:t>Real-world attacks:</a:t>
            </a:r>
          </a:p>
          <a:p>
            <a:pPr lvl="0"/>
            <a:r>
              <a:rPr b="1" dirty="0"/>
              <a:t>SolarWinds (2020):</a:t>
            </a:r>
            <a:r>
              <a:rPr dirty="0"/>
              <a:t> Build system compromised; malicious update sent to 18,000 organizations</a:t>
            </a:r>
          </a:p>
          <a:p>
            <a:pPr lvl="0"/>
            <a:r>
              <a:rPr b="1" dirty="0"/>
              <a:t>XZ Utils (2024):</a:t>
            </a:r>
            <a:r>
              <a:rPr dirty="0"/>
              <a:t> Backdoor inserted by a trusted maintainer into a core Linux library</a:t>
            </a:r>
          </a:p>
          <a:p>
            <a:pPr lvl="0"/>
            <a:r>
              <a:rPr b="1" dirty="0" err="1"/>
              <a:t>CodeCov</a:t>
            </a:r>
            <a:r>
              <a:rPr b="1" dirty="0"/>
              <a:t> (2021):</a:t>
            </a:r>
            <a:r>
              <a:rPr dirty="0"/>
              <a:t> CI/CD tool compromised; credentials stolen from thousands of repos</a:t>
            </a:r>
          </a:p>
        </p:txBody>
      </p:sp>
      <p:pic>
        <p:nvPicPr>
          <p:cNvPr id="4" name="Picture 3">
            <a:extLst>
              <a:ext uri="{FF2B5EF4-FFF2-40B4-BE49-F238E27FC236}">
                <a16:creationId xmlns:a16="http://schemas.microsoft.com/office/drawing/2014/main" id="{8DE4AE2B-DE06-5A6A-335D-01422D473C53}"/>
              </a:ext>
            </a:extLst>
          </p:cNvPr>
          <p:cNvPicPr>
            <a:picLocks noChangeAspect="1"/>
          </p:cNvPicPr>
          <p:nvPr/>
        </p:nvPicPr>
        <p:blipFill>
          <a:blip r:embed="rId3"/>
          <a:stretch>
            <a:fillRect/>
          </a:stretch>
        </p:blipFill>
        <p:spPr>
          <a:xfrm>
            <a:off x="8000083" y="119240"/>
            <a:ext cx="1030533" cy="1026716"/>
          </a:xfrm>
          <a:prstGeom prst="rect">
            <a:avLst/>
          </a:prstGeom>
        </p:spPr>
      </p:pic>
      <p:sp>
        <p:nvSpPr>
          <p:cNvPr id="5" name="Oval 4">
            <a:extLst>
              <a:ext uri="{FF2B5EF4-FFF2-40B4-BE49-F238E27FC236}">
                <a16:creationId xmlns:a16="http://schemas.microsoft.com/office/drawing/2014/main" id="{2F3136C4-D897-19B3-2995-C82D7BE3AF10}"/>
              </a:ext>
            </a:extLst>
          </p:cNvPr>
          <p:cNvSpPr>
            <a:spLocks noChangeAspect="1"/>
          </p:cNvSpPr>
          <p:nvPr/>
        </p:nvSpPr>
        <p:spPr>
          <a:xfrm>
            <a:off x="8078921" y="670169"/>
            <a:ext cx="224672" cy="224672"/>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dissolv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dirty="0"/>
              <a:t>Consideration 6: </a:t>
            </a:r>
            <a:r>
              <a:rPr b="1" dirty="0"/>
              <a:t>Vulnerability Remediation</a:t>
            </a:r>
          </a:p>
        </p:txBody>
      </p:sp>
      <p:sp>
        <p:nvSpPr>
          <p:cNvPr id="3" name="Content Placeholder 2"/>
          <p:cNvSpPr>
            <a:spLocks noGrp="1"/>
          </p:cNvSpPr>
          <p:nvPr>
            <p:ph idx="1"/>
          </p:nvPr>
        </p:nvSpPr>
        <p:spPr/>
        <p:txBody>
          <a:bodyPr/>
          <a:lstStyle/>
          <a:p>
            <a:pPr marL="0" lvl="0" indent="0">
              <a:buNone/>
            </a:pPr>
            <a:r>
              <a:rPr dirty="0"/>
              <a:t>No software ships bug-free. The question is: </a:t>
            </a:r>
            <a:r>
              <a:rPr b="1" dirty="0"/>
              <a:t>what happens when bugs are found?</a:t>
            </a:r>
          </a:p>
          <a:p>
            <a:pPr marL="0" lvl="0" indent="0">
              <a:buNone/>
            </a:pPr>
            <a:endParaRPr lang="en-US" sz="1200" dirty="0"/>
          </a:p>
          <a:p>
            <a:pPr marL="0" lvl="0" indent="0">
              <a:buNone/>
            </a:pPr>
            <a:r>
              <a:rPr dirty="0"/>
              <a:t>Three phases:</a:t>
            </a:r>
          </a:p>
          <a:p>
            <a:pPr marL="342900" lvl="0" indent="-342900">
              <a:buAutoNum type="arabicPeriod"/>
            </a:pPr>
            <a:r>
              <a:rPr b="1" dirty="0"/>
              <a:t>Immediate remediation:</a:t>
            </a:r>
            <a:r>
              <a:rPr dirty="0"/>
              <a:t> Fix the reported vulnerability, ship a patch</a:t>
            </a:r>
          </a:p>
          <a:p>
            <a:pPr marL="342900" lvl="0" indent="-342900">
              <a:buAutoNum type="arabicPeriod"/>
            </a:pPr>
            <a:r>
              <a:rPr b="1" dirty="0"/>
              <a:t>Variant analysis:</a:t>
            </a:r>
            <a:r>
              <a:rPr dirty="0"/>
              <a:t> Search for </a:t>
            </a:r>
            <a:r>
              <a:rPr i="1" dirty="0"/>
              <a:t>similar</a:t>
            </a:r>
            <a:r>
              <a:rPr dirty="0"/>
              <a:t> vulnerabilities elsewhere in the codebase</a:t>
            </a:r>
          </a:p>
          <a:p>
            <a:pPr marL="342900" lvl="0" indent="-342900">
              <a:buAutoNum type="arabicPeriod"/>
            </a:pPr>
            <a:r>
              <a:rPr b="1" dirty="0"/>
              <a:t>Process improvement:</a:t>
            </a:r>
            <a:r>
              <a:rPr dirty="0"/>
              <a:t> Update tools, training, and practices to prevent recurrence</a:t>
            </a:r>
          </a:p>
        </p:txBody>
      </p:sp>
      <p:pic>
        <p:nvPicPr>
          <p:cNvPr id="4" name="Picture 3">
            <a:extLst>
              <a:ext uri="{FF2B5EF4-FFF2-40B4-BE49-F238E27FC236}">
                <a16:creationId xmlns:a16="http://schemas.microsoft.com/office/drawing/2014/main" id="{BC271ADB-4E47-33AD-1ECA-F1FCFA7AC9BF}"/>
              </a:ext>
            </a:extLst>
          </p:cNvPr>
          <p:cNvPicPr>
            <a:picLocks noChangeAspect="1"/>
          </p:cNvPicPr>
          <p:nvPr/>
        </p:nvPicPr>
        <p:blipFill>
          <a:blip r:embed="rId3"/>
          <a:stretch>
            <a:fillRect/>
          </a:stretch>
        </p:blipFill>
        <p:spPr>
          <a:xfrm>
            <a:off x="8000083" y="119240"/>
            <a:ext cx="1030533" cy="1026716"/>
          </a:xfrm>
          <a:prstGeom prst="rect">
            <a:avLst/>
          </a:prstGeom>
        </p:spPr>
      </p:pic>
      <p:sp>
        <p:nvSpPr>
          <p:cNvPr id="5" name="Oval 4">
            <a:extLst>
              <a:ext uri="{FF2B5EF4-FFF2-40B4-BE49-F238E27FC236}">
                <a16:creationId xmlns:a16="http://schemas.microsoft.com/office/drawing/2014/main" id="{69274980-0520-4ADD-B2F0-2C383C1077D0}"/>
              </a:ext>
            </a:extLst>
          </p:cNvPr>
          <p:cNvSpPr>
            <a:spLocks noChangeAspect="1"/>
          </p:cNvSpPr>
          <p:nvPr/>
        </p:nvSpPr>
        <p:spPr>
          <a:xfrm>
            <a:off x="8078920" y="309256"/>
            <a:ext cx="224672" cy="224672"/>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Remediation Learning Loop</a:t>
            </a:r>
          </a:p>
        </p:txBody>
      </p:sp>
      <p:sp>
        <p:nvSpPr>
          <p:cNvPr id="3" name="Content Placeholder 2"/>
          <p:cNvSpPr>
            <a:spLocks noGrp="1"/>
          </p:cNvSpPr>
          <p:nvPr>
            <p:ph idx="1"/>
          </p:nvPr>
        </p:nvSpPr>
        <p:spPr/>
        <p:txBody>
          <a:bodyPr/>
          <a:lstStyle/>
          <a:p>
            <a:pPr marL="0" lvl="0" indent="0">
              <a:buNone/>
            </a:pPr>
            <a:r>
              <a:rPr dirty="0"/>
              <a:t>Every vulnerability is </a:t>
            </a:r>
            <a:r>
              <a:rPr b="1" dirty="0"/>
              <a:t>data about your process</a:t>
            </a:r>
            <a:r>
              <a:rPr dirty="0"/>
              <a:t>.</a:t>
            </a:r>
          </a:p>
          <a:p>
            <a:pPr marL="0" lvl="0" indent="0">
              <a:buNone/>
            </a:pPr>
            <a:endParaRPr lang="en-US" sz="1200" dirty="0"/>
          </a:p>
          <a:p>
            <a:pPr lvl="0"/>
            <a:r>
              <a:rPr dirty="0"/>
              <a:t>Repeated XSS findings → rethink your templating approach</a:t>
            </a:r>
          </a:p>
          <a:p>
            <a:pPr lvl="0"/>
            <a:r>
              <a:rPr dirty="0"/>
              <a:t>Repeated </a:t>
            </a:r>
            <a:r>
              <a:rPr dirty="0" err="1"/>
              <a:t>authz</a:t>
            </a:r>
            <a:r>
              <a:rPr dirty="0"/>
              <a:t> bugs → redesign your authorization model</a:t>
            </a:r>
          </a:p>
          <a:p>
            <a:pPr lvl="0"/>
            <a:r>
              <a:rPr dirty="0"/>
              <a:t>Repeated dependency vulns → improve your vetting process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AI and Secure Software Development</a:t>
            </a:r>
          </a:p>
        </p:txBody>
      </p:sp>
      <p:sp>
        <p:nvSpPr>
          <p:cNvPr id="4" name="Text Placeholder 3"/>
          <p:cNvSpPr>
            <a:spLocks noGrp="1"/>
          </p:cNvSpPr>
          <p:nvPr>
            <p:ph idx="1"/>
          </p:nvPr>
        </p:nvSpPr>
        <p:spPr/>
        <p:txBody>
          <a:bodyPr/>
          <a:lstStyle/>
          <a:p>
            <a:pPr marL="0" lvl="0" indent="0">
              <a:buNone/>
            </a:pPr>
            <a:r>
              <a:t>Four intersections of AI/ML with software security:</a:t>
            </a:r>
          </a:p>
        </p:txBody>
      </p:sp>
      <p:graphicFrame>
        <p:nvGraphicFramePr>
          <p:cNvPr id="7" name="Content Placeholder 5">
            <a:extLst>
              <a:ext uri="{FF2B5EF4-FFF2-40B4-BE49-F238E27FC236}">
                <a16:creationId xmlns:a16="http://schemas.microsoft.com/office/drawing/2014/main" id="{474F2BAD-43BC-C17C-D779-FDFA011B6B80}"/>
              </a:ext>
            </a:extLst>
          </p:cNvPr>
          <p:cNvGraphicFramePr>
            <a:graphicFrameLocks/>
          </p:cNvGraphicFramePr>
          <p:nvPr/>
        </p:nvGraphicFramePr>
        <p:xfrm>
          <a:off x="864966" y="1997276"/>
          <a:ext cx="7414067" cy="2377440"/>
        </p:xfrm>
        <a:graphic>
          <a:graphicData uri="http://schemas.openxmlformats.org/drawingml/2006/table">
            <a:tbl>
              <a:tblPr firstRow="1" bandRow="1">
                <a:tableStyleId>{5C22544A-7EE6-4342-B048-85BDC9FD1C3A}</a:tableStyleId>
              </a:tblPr>
              <a:tblGrid>
                <a:gridCol w="434533">
                  <a:extLst>
                    <a:ext uri="{9D8B030D-6E8A-4147-A177-3AD203B41FA5}">
                      <a16:colId xmlns:a16="http://schemas.microsoft.com/office/drawing/2014/main" val="20000"/>
                    </a:ext>
                  </a:extLst>
                </a:gridCol>
                <a:gridCol w="3252486">
                  <a:extLst>
                    <a:ext uri="{9D8B030D-6E8A-4147-A177-3AD203B41FA5}">
                      <a16:colId xmlns:a16="http://schemas.microsoft.com/office/drawing/2014/main" val="20001"/>
                    </a:ext>
                  </a:extLst>
                </a:gridCol>
                <a:gridCol w="3727048">
                  <a:extLst>
                    <a:ext uri="{9D8B030D-6E8A-4147-A177-3AD203B41FA5}">
                      <a16:colId xmlns:a16="http://schemas.microsoft.com/office/drawing/2014/main" val="20002"/>
                    </a:ext>
                  </a:extLst>
                </a:gridCol>
              </a:tblGrid>
              <a:tr h="0">
                <a:tc>
                  <a:txBody>
                    <a:bodyPr/>
                    <a:lstStyle/>
                    <a:p>
                      <a:pPr marL="0" lvl="0" indent="0">
                        <a:buNone/>
                      </a:pPr>
                      <a:r>
                        <a:rPr sz="1800"/>
                        <a:t>#</a:t>
                      </a:r>
                    </a:p>
                  </a:txBody>
                  <a:tcPr/>
                </a:tc>
                <a:tc>
                  <a:txBody>
                    <a:bodyPr/>
                    <a:lstStyle/>
                    <a:p>
                      <a:pPr marL="0" lvl="0" indent="0">
                        <a:buNone/>
                      </a:pPr>
                      <a:r>
                        <a:rPr sz="1800"/>
                        <a:t>Intersection</a:t>
                      </a:r>
                    </a:p>
                  </a:txBody>
                  <a:tcPr/>
                </a:tc>
                <a:tc>
                  <a:txBody>
                    <a:bodyPr/>
                    <a:lstStyle/>
                    <a:p>
                      <a:pPr marL="0" lvl="0" indent="0">
                        <a:buNone/>
                      </a:pPr>
                      <a:r>
                        <a:rPr sz="1800"/>
                        <a:t>Implication</a:t>
                      </a:r>
                    </a:p>
                  </a:txBody>
                  <a:tcPr/>
                </a:tc>
                <a:extLst>
                  <a:ext uri="{0D108BD9-81ED-4DB2-BD59-A6C34878D82A}">
                    <a16:rowId xmlns:a16="http://schemas.microsoft.com/office/drawing/2014/main" val="10000"/>
                  </a:ext>
                </a:extLst>
              </a:tr>
              <a:tr h="0">
                <a:tc>
                  <a:txBody>
                    <a:bodyPr/>
                    <a:lstStyle/>
                    <a:p>
                      <a:pPr marL="0" lvl="0" indent="0">
                        <a:buNone/>
                      </a:pPr>
                      <a:r>
                        <a:rPr sz="1800"/>
                        <a:t>1</a:t>
                      </a:r>
                    </a:p>
                  </a:txBody>
                  <a:tcPr/>
                </a:tc>
                <a:tc>
                  <a:txBody>
                    <a:bodyPr/>
                    <a:lstStyle/>
                    <a:p>
                      <a:pPr marL="0" lvl="0" indent="0">
                        <a:buNone/>
                      </a:pPr>
                      <a:r>
                        <a:rPr sz="1800" dirty="0"/>
                        <a:t>AI components </a:t>
                      </a:r>
                      <a:r>
                        <a:rPr sz="1800" i="1" dirty="0"/>
                        <a:t>in</a:t>
                      </a:r>
                      <a:r>
                        <a:rPr sz="1800" dirty="0"/>
                        <a:t> your software</a:t>
                      </a:r>
                    </a:p>
                  </a:txBody>
                  <a:tcPr/>
                </a:tc>
                <a:tc>
                  <a:txBody>
                    <a:bodyPr/>
                    <a:lstStyle/>
                    <a:p>
                      <a:pPr marL="0" lvl="0" indent="0">
                        <a:buNone/>
                      </a:pPr>
                      <a:r>
                        <a:rPr sz="1800"/>
                        <a:t>Their security must be assured</a:t>
                      </a:r>
                    </a:p>
                  </a:txBody>
                  <a:tcPr/>
                </a:tc>
                <a:extLst>
                  <a:ext uri="{0D108BD9-81ED-4DB2-BD59-A6C34878D82A}">
                    <a16:rowId xmlns:a16="http://schemas.microsoft.com/office/drawing/2014/main" val="10001"/>
                  </a:ext>
                </a:extLst>
              </a:tr>
              <a:tr h="0">
                <a:tc>
                  <a:txBody>
                    <a:bodyPr/>
                    <a:lstStyle/>
                    <a:p>
                      <a:pPr marL="0" lvl="0" indent="0">
                        <a:buNone/>
                      </a:pPr>
                      <a:r>
                        <a:rPr sz="1800" dirty="0"/>
                        <a:t>2</a:t>
                      </a:r>
                    </a:p>
                  </a:txBody>
                  <a:tcPr/>
                </a:tc>
                <a:tc>
                  <a:txBody>
                    <a:bodyPr/>
                    <a:lstStyle/>
                    <a:p>
                      <a:pPr marL="0" lvl="0" indent="0">
                        <a:buNone/>
                      </a:pPr>
                      <a:r>
                        <a:rPr sz="1800"/>
                        <a:t>AI tools used to </a:t>
                      </a:r>
                      <a:r>
                        <a:rPr sz="1800" i="1"/>
                        <a:t>write</a:t>
                      </a:r>
                      <a:r>
                        <a:rPr sz="1800"/>
                        <a:t> code</a:t>
                      </a:r>
                    </a:p>
                  </a:txBody>
                  <a:tcPr/>
                </a:tc>
                <a:tc>
                  <a:txBody>
                    <a:bodyPr/>
                    <a:lstStyle/>
                    <a:p>
                      <a:pPr marL="0" lvl="0" indent="0">
                        <a:buNone/>
                      </a:pPr>
                      <a:r>
                        <a:rPr sz="1800"/>
                        <a:t>AI-generated code needs the same security scrutiny</a:t>
                      </a:r>
                    </a:p>
                  </a:txBody>
                  <a:tcPr/>
                </a:tc>
                <a:extLst>
                  <a:ext uri="{0D108BD9-81ED-4DB2-BD59-A6C34878D82A}">
                    <a16:rowId xmlns:a16="http://schemas.microsoft.com/office/drawing/2014/main" val="10002"/>
                  </a:ext>
                </a:extLst>
              </a:tr>
              <a:tr h="0">
                <a:tc>
                  <a:txBody>
                    <a:bodyPr/>
                    <a:lstStyle/>
                    <a:p>
                      <a:pPr marL="0" lvl="0" indent="0">
                        <a:buNone/>
                      </a:pPr>
                      <a:r>
                        <a:rPr sz="1800"/>
                        <a:t>3</a:t>
                      </a:r>
                    </a:p>
                  </a:txBody>
                  <a:tcPr/>
                </a:tc>
                <a:tc>
                  <a:txBody>
                    <a:bodyPr/>
                    <a:lstStyle/>
                    <a:p>
                      <a:pPr marL="0" lvl="0" indent="0">
                        <a:buNone/>
                      </a:pPr>
                      <a:r>
                        <a:rPr sz="1800"/>
                        <a:t>AI tools to </a:t>
                      </a:r>
                      <a:r>
                        <a:rPr sz="1800" i="1"/>
                        <a:t>find</a:t>
                      </a:r>
                      <a:r>
                        <a:rPr sz="1800"/>
                        <a:t> vulnerabilities</a:t>
                      </a:r>
                    </a:p>
                  </a:txBody>
                  <a:tcPr/>
                </a:tc>
                <a:tc>
                  <a:txBody>
                    <a:bodyPr/>
                    <a:lstStyle/>
                    <a:p>
                      <a:pPr marL="0" lvl="0" indent="0">
                        <a:buNone/>
                      </a:pPr>
                      <a:r>
                        <a:rPr sz="1800"/>
                        <a:t>Emerging aid for threat modeling and analysis</a:t>
                      </a:r>
                    </a:p>
                  </a:txBody>
                  <a:tcPr/>
                </a:tc>
                <a:extLst>
                  <a:ext uri="{0D108BD9-81ED-4DB2-BD59-A6C34878D82A}">
                    <a16:rowId xmlns:a16="http://schemas.microsoft.com/office/drawing/2014/main" val="10003"/>
                  </a:ext>
                </a:extLst>
              </a:tr>
              <a:tr h="0">
                <a:tc>
                  <a:txBody>
                    <a:bodyPr/>
                    <a:lstStyle/>
                    <a:p>
                      <a:pPr marL="0" lvl="0" indent="0">
                        <a:buNone/>
                      </a:pPr>
                      <a:r>
                        <a:rPr sz="1800"/>
                        <a:t>4</a:t>
                      </a:r>
                    </a:p>
                  </a:txBody>
                  <a:tcPr/>
                </a:tc>
                <a:tc>
                  <a:txBody>
                    <a:bodyPr/>
                    <a:lstStyle/>
                    <a:p>
                      <a:pPr marL="0" lvl="0" indent="0">
                        <a:buNone/>
                      </a:pPr>
                      <a:r>
                        <a:rPr sz="1800"/>
                        <a:t>Adversaries using AI to </a:t>
                      </a:r>
                      <a:r>
                        <a:rPr sz="1800" i="1"/>
                        <a:t>attack</a:t>
                      </a:r>
                    </a:p>
                  </a:txBody>
                  <a:tcPr/>
                </a:tc>
                <a:tc>
                  <a:txBody>
                    <a:bodyPr/>
                    <a:lstStyle/>
                    <a:p>
                      <a:pPr marL="0" lvl="0" indent="0">
                        <a:buNone/>
                      </a:pPr>
                      <a:r>
                        <a:rPr sz="1800" dirty="0"/>
                        <a:t>Offensive capabilities evolving rapidly</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70681659"/>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It’s Not Just Technical – It’s Organizational</a:t>
            </a:r>
          </a:p>
        </p:txBody>
      </p:sp>
      <p:sp>
        <p:nvSpPr>
          <p:cNvPr id="3" name="Content Placeholder 2"/>
          <p:cNvSpPr>
            <a:spLocks noGrp="1"/>
          </p:cNvSpPr>
          <p:nvPr>
            <p:ph idx="1"/>
          </p:nvPr>
        </p:nvSpPr>
        <p:spPr>
          <a:xfrm>
            <a:off x="628650" y="2085630"/>
            <a:ext cx="7886700" cy="2364084"/>
          </a:xfrm>
        </p:spPr>
        <p:txBody>
          <a:bodyPr>
            <a:normAutofit/>
          </a:bodyPr>
          <a:lstStyle/>
          <a:p>
            <a:pPr marL="0" lvl="0" indent="0">
              <a:buNone/>
            </a:pPr>
            <a:r>
              <a:rPr dirty="0"/>
              <a:t>Security by Design requires:</a:t>
            </a:r>
          </a:p>
          <a:p>
            <a:pPr lvl="0"/>
            <a:r>
              <a:rPr b="1" dirty="0"/>
              <a:t>Management commitment</a:t>
            </a:r>
            <a:r>
              <a:rPr dirty="0"/>
              <a:t> and budget</a:t>
            </a:r>
          </a:p>
          <a:p>
            <a:pPr lvl="0"/>
            <a:r>
              <a:rPr b="1" dirty="0"/>
              <a:t>Defined roles</a:t>
            </a:r>
            <a:r>
              <a:rPr dirty="0"/>
              <a:t> and responsibilities</a:t>
            </a:r>
          </a:p>
          <a:p>
            <a:pPr lvl="0"/>
            <a:r>
              <a:rPr b="1" dirty="0"/>
              <a:t>Training</a:t>
            </a:r>
            <a:r>
              <a:rPr dirty="0"/>
              <a:t> for all development staff</a:t>
            </a:r>
          </a:p>
          <a:p>
            <a:pPr lvl="0"/>
            <a:r>
              <a:rPr b="1" dirty="0"/>
              <a:t>Security champions</a:t>
            </a:r>
            <a:r>
              <a:rPr dirty="0"/>
              <a:t> embedded in teams</a:t>
            </a:r>
          </a:p>
          <a:p>
            <a:pPr lvl="0"/>
            <a:r>
              <a:rPr b="1" dirty="0"/>
              <a:t>Artifacts</a:t>
            </a:r>
            <a:r>
              <a:rPr dirty="0"/>
              <a:t> produced naturally by the process</a:t>
            </a:r>
          </a:p>
        </p:txBody>
      </p:sp>
      <p:sp>
        <p:nvSpPr>
          <p:cNvPr id="5" name="TextBox 4">
            <a:extLst>
              <a:ext uri="{FF2B5EF4-FFF2-40B4-BE49-F238E27FC236}">
                <a16:creationId xmlns:a16="http://schemas.microsoft.com/office/drawing/2014/main" id="{EAC1BEB7-9A86-5433-4ED1-976BFD9A45FD}"/>
              </a:ext>
            </a:extLst>
          </p:cNvPr>
          <p:cNvSpPr txBox="1"/>
          <p:nvPr/>
        </p:nvSpPr>
        <p:spPr>
          <a:xfrm>
            <a:off x="4299995" y="1068309"/>
            <a:ext cx="4572000" cy="1200329"/>
          </a:xfrm>
          <a:prstGeom prst="rect">
            <a:avLst/>
          </a:prstGeom>
          <a:solidFill>
            <a:schemeClr val="accent2">
              <a:lumMod val="60000"/>
              <a:lumOff val="40000"/>
            </a:schemeClr>
          </a:solidFill>
        </p:spPr>
        <p:txBody>
          <a:bodyPr wrap="square">
            <a:spAutoFit/>
          </a:bodyPr>
          <a:lstStyle/>
          <a:p>
            <a:pPr lvl="0" indent="0">
              <a:buNone/>
            </a:pPr>
            <a:r>
              <a:rPr lang="en-US" sz="1800" dirty="0">
                <a:solidFill>
                  <a:schemeClr val="bg1"/>
                </a:solidFill>
              </a:rPr>
              <a:t>“An organizational culture that prioritizes security must underlie implementation of engineering and operational practices for </a:t>
            </a:r>
            <a:r>
              <a:rPr lang="en-US" sz="1800" dirty="0" err="1">
                <a:solidFill>
                  <a:schemeClr val="bg1"/>
                </a:solidFill>
              </a:rPr>
              <a:t>SbD</a:t>
            </a:r>
            <a:r>
              <a:rPr lang="en-US" sz="1800" dirty="0">
                <a:solidFill>
                  <a:schemeClr val="bg1"/>
                </a:solidFill>
              </a:rPr>
              <a:t>.”</a:t>
            </a:r>
          </a:p>
          <a:p>
            <a:pPr lvl="0" indent="0">
              <a:buNone/>
            </a:pPr>
            <a:r>
              <a:rPr lang="en-US" sz="1800" dirty="0">
                <a:solidFill>
                  <a:schemeClr val="bg1"/>
                </a:solidFill>
              </a:rPr>
              <a:t>– CIS/</a:t>
            </a:r>
            <a:r>
              <a:rPr lang="en-US" sz="1800" dirty="0" err="1">
                <a:solidFill>
                  <a:schemeClr val="bg1"/>
                </a:solidFill>
              </a:rPr>
              <a:t>SAFECode</a:t>
            </a:r>
            <a:r>
              <a:rPr lang="en-US" sz="1800" dirty="0">
                <a:solidFill>
                  <a:schemeClr val="bg1"/>
                </a:solidFill>
              </a:rPr>
              <a:t>, </a:t>
            </a:r>
            <a:r>
              <a:rPr lang="en-US" sz="1800" i="1" dirty="0">
                <a:solidFill>
                  <a:schemeClr val="bg1"/>
                </a:solidFill>
              </a:rPr>
              <a:t>Secure by Design</a:t>
            </a:r>
          </a:p>
        </p:txBody>
      </p:sp>
      <p:pic>
        <p:nvPicPr>
          <p:cNvPr id="6" name="Picture 5">
            <a:extLst>
              <a:ext uri="{FF2B5EF4-FFF2-40B4-BE49-F238E27FC236}">
                <a16:creationId xmlns:a16="http://schemas.microsoft.com/office/drawing/2014/main" id="{DF1552F7-A490-4A8E-19B0-ED28D1F983F6}"/>
              </a:ext>
            </a:extLst>
          </p:cNvPr>
          <p:cNvPicPr>
            <a:picLocks noChangeAspect="1"/>
          </p:cNvPicPr>
          <p:nvPr/>
        </p:nvPicPr>
        <p:blipFill>
          <a:blip r:embed="rId3"/>
          <a:stretch>
            <a:fillRect/>
          </a:stretch>
        </p:blipFill>
        <p:spPr>
          <a:xfrm>
            <a:off x="6071349" y="2360691"/>
            <a:ext cx="2622324" cy="2782809"/>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ssolv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dissolv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NIST SSDF: Four Practice Groups</a:t>
            </a:r>
          </a:p>
        </p:txBody>
      </p:sp>
      <p:graphicFrame>
        <p:nvGraphicFramePr>
          <p:cNvPr id="7" name="Content Placeholder 5">
            <a:extLst>
              <a:ext uri="{FF2B5EF4-FFF2-40B4-BE49-F238E27FC236}">
                <a16:creationId xmlns:a16="http://schemas.microsoft.com/office/drawing/2014/main" id="{71FC88AC-5149-1DC8-1936-44DADB3FFB0A}"/>
              </a:ext>
            </a:extLst>
          </p:cNvPr>
          <p:cNvGraphicFramePr>
            <a:graphicFrameLocks/>
          </p:cNvGraphicFramePr>
          <p:nvPr>
            <p:extLst>
              <p:ext uri="{D42A27DB-BD31-4B8C-83A1-F6EECF244321}">
                <p14:modId xmlns:p14="http://schemas.microsoft.com/office/powerpoint/2010/main" val="1055540948"/>
              </p:ext>
            </p:extLst>
          </p:nvPr>
        </p:nvGraphicFramePr>
        <p:xfrm>
          <a:off x="628650" y="1453211"/>
          <a:ext cx="5749001" cy="2926080"/>
        </p:xfrm>
        <a:graphic>
          <a:graphicData uri="http://schemas.openxmlformats.org/drawingml/2006/table">
            <a:tbl>
              <a:tblPr firstRow="1" bandRow="1">
                <a:tableStyleId>{5C22544A-7EE6-4342-B048-85BDC9FD1C3A}</a:tableStyleId>
              </a:tblPr>
              <a:tblGrid>
                <a:gridCol w="2392343">
                  <a:extLst>
                    <a:ext uri="{9D8B030D-6E8A-4147-A177-3AD203B41FA5}">
                      <a16:colId xmlns:a16="http://schemas.microsoft.com/office/drawing/2014/main" val="20000"/>
                    </a:ext>
                  </a:extLst>
                </a:gridCol>
                <a:gridCol w="3356658">
                  <a:extLst>
                    <a:ext uri="{9D8B030D-6E8A-4147-A177-3AD203B41FA5}">
                      <a16:colId xmlns:a16="http://schemas.microsoft.com/office/drawing/2014/main" val="20001"/>
                    </a:ext>
                  </a:extLst>
                </a:gridCol>
              </a:tblGrid>
              <a:tr h="0">
                <a:tc>
                  <a:txBody>
                    <a:bodyPr/>
                    <a:lstStyle/>
                    <a:p>
                      <a:pPr marL="0" lvl="0" indent="0">
                        <a:buNone/>
                      </a:pPr>
                      <a:r>
                        <a:rPr sz="1800"/>
                        <a:t>Practice Group</a:t>
                      </a:r>
                    </a:p>
                  </a:txBody>
                  <a:tcPr/>
                </a:tc>
                <a:tc>
                  <a:txBody>
                    <a:bodyPr/>
                    <a:lstStyle/>
                    <a:p>
                      <a:pPr marL="0" lvl="0" indent="0">
                        <a:buNone/>
                      </a:pPr>
                      <a:r>
                        <a:rPr sz="1800"/>
                        <a:t>Focus</a:t>
                      </a:r>
                    </a:p>
                  </a:txBody>
                  <a:tcPr/>
                </a:tc>
                <a:extLst>
                  <a:ext uri="{0D108BD9-81ED-4DB2-BD59-A6C34878D82A}">
                    <a16:rowId xmlns:a16="http://schemas.microsoft.com/office/drawing/2014/main" val="10000"/>
                  </a:ext>
                </a:extLst>
              </a:tr>
              <a:tr h="0">
                <a:tc>
                  <a:txBody>
                    <a:bodyPr/>
                    <a:lstStyle/>
                    <a:p>
                      <a:pPr marL="0" lvl="0" indent="0">
                        <a:buNone/>
                      </a:pPr>
                      <a:r>
                        <a:rPr sz="1800" b="1" dirty="0"/>
                        <a:t>Prepare the Organization (PO)</a:t>
                      </a:r>
                    </a:p>
                  </a:txBody>
                  <a:tcPr/>
                </a:tc>
                <a:tc>
                  <a:txBody>
                    <a:bodyPr/>
                    <a:lstStyle/>
                    <a:p>
                      <a:pPr marL="0" lvl="0" indent="0">
                        <a:buNone/>
                      </a:pPr>
                      <a:r>
                        <a:rPr sz="1800" dirty="0"/>
                        <a:t>Define process, assign roles, train people, choose tools</a:t>
                      </a:r>
                    </a:p>
                  </a:txBody>
                  <a:tcPr/>
                </a:tc>
                <a:extLst>
                  <a:ext uri="{0D108BD9-81ED-4DB2-BD59-A6C34878D82A}">
                    <a16:rowId xmlns:a16="http://schemas.microsoft.com/office/drawing/2014/main" val="10001"/>
                  </a:ext>
                </a:extLst>
              </a:tr>
              <a:tr h="0">
                <a:tc>
                  <a:txBody>
                    <a:bodyPr/>
                    <a:lstStyle/>
                    <a:p>
                      <a:pPr marL="0" lvl="0" indent="0">
                        <a:buNone/>
                      </a:pPr>
                      <a:r>
                        <a:rPr sz="1800" b="1"/>
                        <a:t>Protect the Software (PS)</a:t>
                      </a:r>
                    </a:p>
                  </a:txBody>
                  <a:tcPr/>
                </a:tc>
                <a:tc>
                  <a:txBody>
                    <a:bodyPr/>
                    <a:lstStyle/>
                    <a:p>
                      <a:pPr marL="0" lvl="0" indent="0">
                        <a:buNone/>
                      </a:pPr>
                      <a:r>
                        <a:rPr sz="1800" dirty="0"/>
                        <a:t>Access control on code, code signing, release integrity</a:t>
                      </a:r>
                    </a:p>
                  </a:txBody>
                  <a:tcPr/>
                </a:tc>
                <a:extLst>
                  <a:ext uri="{0D108BD9-81ED-4DB2-BD59-A6C34878D82A}">
                    <a16:rowId xmlns:a16="http://schemas.microsoft.com/office/drawing/2014/main" val="10002"/>
                  </a:ext>
                </a:extLst>
              </a:tr>
              <a:tr h="0">
                <a:tc>
                  <a:txBody>
                    <a:bodyPr/>
                    <a:lstStyle/>
                    <a:p>
                      <a:pPr marL="0" lvl="0" indent="0">
                        <a:buNone/>
                      </a:pPr>
                      <a:r>
                        <a:rPr sz="1800" b="1"/>
                        <a:t>Produce Well-Secured Software (PW)</a:t>
                      </a:r>
                    </a:p>
                  </a:txBody>
                  <a:tcPr/>
                </a:tc>
                <a:tc>
                  <a:txBody>
                    <a:bodyPr/>
                    <a:lstStyle/>
                    <a:p>
                      <a:pPr marL="0" lvl="0" indent="0">
                        <a:buNone/>
                      </a:pPr>
                      <a:r>
                        <a:rPr sz="1800"/>
                        <a:t>Design, code, test, and configure securely</a:t>
                      </a:r>
                    </a:p>
                  </a:txBody>
                  <a:tcPr/>
                </a:tc>
                <a:extLst>
                  <a:ext uri="{0D108BD9-81ED-4DB2-BD59-A6C34878D82A}">
                    <a16:rowId xmlns:a16="http://schemas.microsoft.com/office/drawing/2014/main" val="10003"/>
                  </a:ext>
                </a:extLst>
              </a:tr>
              <a:tr h="0">
                <a:tc>
                  <a:txBody>
                    <a:bodyPr/>
                    <a:lstStyle/>
                    <a:p>
                      <a:pPr marL="0" lvl="0" indent="0">
                        <a:buNone/>
                      </a:pPr>
                      <a:r>
                        <a:rPr sz="1800" b="1"/>
                        <a:t>Respond to Vulnerabilities (RV)</a:t>
                      </a:r>
                    </a:p>
                  </a:txBody>
                  <a:tcPr/>
                </a:tc>
                <a:tc>
                  <a:txBody>
                    <a:bodyPr/>
                    <a:lstStyle/>
                    <a:p>
                      <a:pPr marL="0" lvl="0" indent="0">
                        <a:buNone/>
                      </a:pPr>
                      <a:r>
                        <a:rPr sz="1800" dirty="0"/>
                        <a:t>Identify, assess, remediate, and learn</a:t>
                      </a:r>
                    </a:p>
                  </a:txBody>
                  <a:tcPr/>
                </a:tc>
                <a:extLst>
                  <a:ext uri="{0D108BD9-81ED-4DB2-BD59-A6C34878D82A}">
                    <a16:rowId xmlns:a16="http://schemas.microsoft.com/office/drawing/2014/main" val="10004"/>
                  </a:ext>
                </a:extLst>
              </a:tr>
            </a:tbl>
          </a:graphicData>
        </a:graphic>
      </p:graphicFrame>
      <p:pic>
        <p:nvPicPr>
          <p:cNvPr id="8" name="Picture 7">
            <a:extLst>
              <a:ext uri="{FF2B5EF4-FFF2-40B4-BE49-F238E27FC236}">
                <a16:creationId xmlns:a16="http://schemas.microsoft.com/office/drawing/2014/main" id="{10D2346D-0625-C504-D129-EFE4014A342E}"/>
              </a:ext>
            </a:extLst>
          </p:cNvPr>
          <p:cNvPicPr>
            <a:picLocks noChangeAspect="1"/>
          </p:cNvPicPr>
          <p:nvPr/>
        </p:nvPicPr>
        <p:blipFill>
          <a:blip r:embed="rId3"/>
          <a:stretch>
            <a:fillRect/>
          </a:stretch>
        </p:blipFill>
        <p:spPr>
          <a:xfrm>
            <a:off x="6481824" y="1453212"/>
            <a:ext cx="2250831" cy="2926080"/>
          </a:xfrm>
          <a:prstGeom prst="rect">
            <a:avLst/>
          </a:prstGeom>
          <a:effectLst>
            <a:outerShdw blurRad="50800" dist="38100" dir="13500000" algn="b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Development Groups: Not One Size Fits All</a:t>
            </a:r>
          </a:p>
        </p:txBody>
      </p:sp>
      <p:sp>
        <p:nvSpPr>
          <p:cNvPr id="5" name="Content Placeholder 4">
            <a:extLst>
              <a:ext uri="{FF2B5EF4-FFF2-40B4-BE49-F238E27FC236}">
                <a16:creationId xmlns:a16="http://schemas.microsoft.com/office/drawing/2014/main" id="{65263C1C-0C38-5A00-64A1-0265D272F02F}"/>
              </a:ext>
            </a:extLst>
          </p:cNvPr>
          <p:cNvSpPr>
            <a:spLocks noGrp="1"/>
          </p:cNvSpPr>
          <p:nvPr>
            <p:ph idx="1"/>
          </p:nvPr>
        </p:nvSpPr>
        <p:spPr>
          <a:xfrm>
            <a:off x="2017791" y="3669176"/>
            <a:ext cx="5108415" cy="1102444"/>
          </a:xfrm>
        </p:spPr>
        <p:txBody>
          <a:bodyPr/>
          <a:lstStyle/>
          <a:p>
            <a:pPr marL="0" lvl="0" indent="0">
              <a:buNone/>
            </a:pPr>
            <a:endParaRPr lang="en-US" dirty="0"/>
          </a:p>
          <a:p>
            <a:pPr marL="0" lvl="0" indent="0">
              <a:buNone/>
            </a:pPr>
            <a:r>
              <a:rPr lang="en-US" dirty="0"/>
              <a:t>Different maturity → different expectations, </a:t>
            </a:r>
            <a:br>
              <a:rPr lang="en-US" dirty="0"/>
            </a:br>
            <a:r>
              <a:rPr lang="en-US" dirty="0"/>
              <a:t>but </a:t>
            </a:r>
            <a:r>
              <a:rPr lang="en-US" b="1" dirty="0"/>
              <a:t>every group has responsibilities</a:t>
            </a:r>
            <a:r>
              <a:rPr lang="en-US" dirty="0"/>
              <a:t>.</a:t>
            </a:r>
          </a:p>
        </p:txBody>
      </p:sp>
      <p:graphicFrame>
        <p:nvGraphicFramePr>
          <p:cNvPr id="7" name="Content Placeholder 5">
            <a:extLst>
              <a:ext uri="{FF2B5EF4-FFF2-40B4-BE49-F238E27FC236}">
                <a16:creationId xmlns:a16="http://schemas.microsoft.com/office/drawing/2014/main" id="{A3216F6D-48C1-A0BD-B036-23BF51B65D2F}"/>
              </a:ext>
            </a:extLst>
          </p:cNvPr>
          <p:cNvGraphicFramePr>
            <a:graphicFrameLocks/>
          </p:cNvGraphicFramePr>
          <p:nvPr>
            <p:extLst>
              <p:ext uri="{D42A27DB-BD31-4B8C-83A1-F6EECF244321}">
                <p14:modId xmlns:p14="http://schemas.microsoft.com/office/powerpoint/2010/main" val="809213628"/>
              </p:ext>
            </p:extLst>
          </p:nvPr>
        </p:nvGraphicFramePr>
        <p:xfrm>
          <a:off x="420305" y="1277917"/>
          <a:ext cx="5656403" cy="2560320"/>
        </p:xfrm>
        <a:graphic>
          <a:graphicData uri="http://schemas.openxmlformats.org/drawingml/2006/table">
            <a:tbl>
              <a:tblPr firstRow="1" bandRow="1">
                <a:tableStyleId>{5C22544A-7EE6-4342-B048-85BDC9FD1C3A}</a:tableStyleId>
              </a:tblPr>
              <a:tblGrid>
                <a:gridCol w="876059">
                  <a:extLst>
                    <a:ext uri="{9D8B030D-6E8A-4147-A177-3AD203B41FA5}">
                      <a16:colId xmlns:a16="http://schemas.microsoft.com/office/drawing/2014/main" val="20000"/>
                    </a:ext>
                  </a:extLst>
                </a:gridCol>
                <a:gridCol w="2534856">
                  <a:extLst>
                    <a:ext uri="{9D8B030D-6E8A-4147-A177-3AD203B41FA5}">
                      <a16:colId xmlns:a16="http://schemas.microsoft.com/office/drawing/2014/main" val="20001"/>
                    </a:ext>
                  </a:extLst>
                </a:gridCol>
                <a:gridCol w="2245488">
                  <a:extLst>
                    <a:ext uri="{9D8B030D-6E8A-4147-A177-3AD203B41FA5}">
                      <a16:colId xmlns:a16="http://schemas.microsoft.com/office/drawing/2014/main" val="20002"/>
                    </a:ext>
                  </a:extLst>
                </a:gridCol>
              </a:tblGrid>
              <a:tr h="0">
                <a:tc>
                  <a:txBody>
                    <a:bodyPr/>
                    <a:lstStyle/>
                    <a:p>
                      <a:pPr marL="0" lvl="0" indent="0">
                        <a:buNone/>
                      </a:pPr>
                      <a:r>
                        <a:rPr sz="1800"/>
                        <a:t>Group</a:t>
                      </a:r>
                    </a:p>
                  </a:txBody>
                  <a:tcPr/>
                </a:tc>
                <a:tc>
                  <a:txBody>
                    <a:bodyPr/>
                    <a:lstStyle/>
                    <a:p>
                      <a:pPr marL="0" lvl="0" indent="0">
                        <a:buNone/>
                      </a:pPr>
                      <a:r>
                        <a:rPr sz="1800"/>
                        <a:t>Description</a:t>
                      </a:r>
                    </a:p>
                  </a:txBody>
                  <a:tcPr/>
                </a:tc>
                <a:tc>
                  <a:txBody>
                    <a:bodyPr/>
                    <a:lstStyle/>
                    <a:p>
                      <a:pPr marL="0" lvl="0" indent="0">
                        <a:buNone/>
                      </a:pPr>
                      <a:r>
                        <a:rPr sz="1800"/>
                        <a:t>CMS example</a:t>
                      </a:r>
                    </a:p>
                  </a:txBody>
                  <a:tcPr/>
                </a:tc>
                <a:extLst>
                  <a:ext uri="{0D108BD9-81ED-4DB2-BD59-A6C34878D82A}">
                    <a16:rowId xmlns:a16="http://schemas.microsoft.com/office/drawing/2014/main" val="10000"/>
                  </a:ext>
                </a:extLst>
              </a:tr>
              <a:tr h="0">
                <a:tc>
                  <a:txBody>
                    <a:bodyPr/>
                    <a:lstStyle/>
                    <a:p>
                      <a:pPr marL="0" lvl="0" indent="0">
                        <a:buNone/>
                      </a:pPr>
                      <a:r>
                        <a:rPr sz="1800" b="1"/>
                        <a:t>DG1</a:t>
                      </a:r>
                    </a:p>
                  </a:txBody>
                  <a:tcPr/>
                </a:tc>
                <a:tc>
                  <a:txBody>
                    <a:bodyPr/>
                    <a:lstStyle/>
                    <a:p>
                      <a:pPr marL="0" lvl="0" indent="0">
                        <a:buNone/>
                      </a:pPr>
                      <a:r>
                        <a:rPr sz="1800" dirty="0"/>
                        <a:t>Largely uses off-the-shelf / open source software</a:t>
                      </a:r>
                    </a:p>
                  </a:txBody>
                  <a:tcPr/>
                </a:tc>
                <a:tc>
                  <a:txBody>
                    <a:bodyPr/>
                    <a:lstStyle/>
                    <a:p>
                      <a:pPr marL="0" lvl="0" indent="0">
                        <a:buNone/>
                      </a:pPr>
                      <a:r>
                        <a:rPr sz="1800"/>
                        <a:t>A university </a:t>
                      </a:r>
                      <a:r>
                        <a:rPr sz="1800" i="1"/>
                        <a:t>deploying</a:t>
                      </a:r>
                      <a:r>
                        <a:rPr sz="1800"/>
                        <a:t> Canvas</a:t>
                      </a:r>
                    </a:p>
                  </a:txBody>
                  <a:tcPr/>
                </a:tc>
                <a:extLst>
                  <a:ext uri="{0D108BD9-81ED-4DB2-BD59-A6C34878D82A}">
                    <a16:rowId xmlns:a16="http://schemas.microsoft.com/office/drawing/2014/main" val="10001"/>
                  </a:ext>
                </a:extLst>
              </a:tr>
              <a:tr h="0">
                <a:tc>
                  <a:txBody>
                    <a:bodyPr/>
                    <a:lstStyle/>
                    <a:p>
                      <a:pPr marL="0" lvl="0" indent="0">
                        <a:buNone/>
                      </a:pPr>
                      <a:r>
                        <a:rPr sz="1800" b="1"/>
                        <a:t>DG2</a:t>
                      </a:r>
                    </a:p>
                  </a:txBody>
                  <a:tcPr/>
                </a:tc>
                <a:tc>
                  <a:txBody>
                    <a:bodyPr/>
                    <a:lstStyle/>
                    <a:p>
                      <a:pPr marL="0" lvl="0" indent="0">
                        <a:buNone/>
                      </a:pPr>
                      <a:r>
                        <a:rPr sz="1800"/>
                        <a:t>Custom apps integrated with third-party components</a:t>
                      </a:r>
                    </a:p>
                  </a:txBody>
                  <a:tcPr/>
                </a:tc>
                <a:tc>
                  <a:txBody>
                    <a:bodyPr/>
                    <a:lstStyle/>
                    <a:p>
                      <a:pPr marL="0" lvl="0" indent="0">
                        <a:buNone/>
                      </a:pPr>
                      <a:r>
                        <a:rPr sz="1800"/>
                        <a:t>A university building a custom CMS add-on</a:t>
                      </a:r>
                    </a:p>
                  </a:txBody>
                  <a:tcPr/>
                </a:tc>
                <a:extLst>
                  <a:ext uri="{0D108BD9-81ED-4DB2-BD59-A6C34878D82A}">
                    <a16:rowId xmlns:a16="http://schemas.microsoft.com/office/drawing/2014/main" val="10002"/>
                  </a:ext>
                </a:extLst>
              </a:tr>
              <a:tr h="0">
                <a:tc>
                  <a:txBody>
                    <a:bodyPr/>
                    <a:lstStyle/>
                    <a:p>
                      <a:pPr marL="0" lvl="0" indent="0">
                        <a:buNone/>
                      </a:pPr>
                      <a:r>
                        <a:rPr sz="1800" b="1"/>
                        <a:t>DG3</a:t>
                      </a:r>
                    </a:p>
                  </a:txBody>
                  <a:tcPr/>
                </a:tc>
                <a:tc>
                  <a:txBody>
                    <a:bodyPr/>
                    <a:lstStyle/>
                    <a:p>
                      <a:pPr marL="0" lvl="0" indent="0">
                        <a:buNone/>
                      </a:pPr>
                      <a:r>
                        <a:rPr sz="1800"/>
                        <a:t>Major investment in custom software</a:t>
                      </a:r>
                    </a:p>
                  </a:txBody>
                  <a:tcPr/>
                </a:tc>
                <a:tc>
                  <a:txBody>
                    <a:bodyPr/>
                    <a:lstStyle/>
                    <a:p>
                      <a:pPr marL="0" lvl="0" indent="0">
                        <a:buNone/>
                      </a:pPr>
                      <a:r>
                        <a:rPr sz="1800" dirty="0"/>
                        <a:t>Instructure </a:t>
                      </a:r>
                      <a:r>
                        <a:rPr sz="1800" i="1" dirty="0"/>
                        <a:t>building</a:t>
                      </a:r>
                      <a:r>
                        <a:rPr sz="1800" dirty="0"/>
                        <a:t> Canvas</a:t>
                      </a:r>
                    </a:p>
                  </a:txBody>
                  <a:tcPr/>
                </a:tc>
                <a:extLst>
                  <a:ext uri="{0D108BD9-81ED-4DB2-BD59-A6C34878D82A}">
                    <a16:rowId xmlns:a16="http://schemas.microsoft.com/office/drawing/2014/main" val="10003"/>
                  </a:ext>
                </a:extLst>
              </a:tr>
            </a:tbl>
          </a:graphicData>
        </a:graphic>
      </p:graphicFrame>
      <p:pic>
        <p:nvPicPr>
          <p:cNvPr id="8" name="Picture 7">
            <a:extLst>
              <a:ext uri="{FF2B5EF4-FFF2-40B4-BE49-F238E27FC236}">
                <a16:creationId xmlns:a16="http://schemas.microsoft.com/office/drawing/2014/main" id="{D82C89E7-2030-8571-D611-0C674F03BF2D}"/>
              </a:ext>
            </a:extLst>
          </p:cNvPr>
          <p:cNvPicPr>
            <a:picLocks noChangeAspect="1"/>
          </p:cNvPicPr>
          <p:nvPr/>
        </p:nvPicPr>
        <p:blipFill>
          <a:blip r:embed="rId2"/>
          <a:stretch>
            <a:fillRect/>
          </a:stretch>
        </p:blipFill>
        <p:spPr>
          <a:xfrm>
            <a:off x="6187461" y="1296147"/>
            <a:ext cx="2556775" cy="2551205"/>
          </a:xfrm>
          <a:prstGeom prst="rect">
            <a:avLst/>
          </a:prstGeom>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dirty="0"/>
              <a:t>Our Running Example: </a:t>
            </a:r>
            <a:r>
              <a:rPr lang="en-US" dirty="0"/>
              <a:t>Limes</a:t>
            </a:r>
            <a:endParaRPr dirty="0"/>
          </a:p>
        </p:txBody>
      </p:sp>
      <p:sp>
        <p:nvSpPr>
          <p:cNvPr id="3" name="Content Placeholder 2"/>
          <p:cNvSpPr>
            <a:spLocks noGrp="1"/>
          </p:cNvSpPr>
          <p:nvPr>
            <p:ph idx="1"/>
          </p:nvPr>
        </p:nvSpPr>
        <p:spPr/>
        <p:txBody>
          <a:bodyPr/>
          <a:lstStyle/>
          <a:p>
            <a:pPr marL="0" lvl="0" indent="0">
              <a:buNone/>
            </a:pPr>
            <a:r>
              <a:rPr dirty="0"/>
              <a:t>A university course management system (Canvas, Blackboard, …)</a:t>
            </a:r>
            <a:br>
              <a:rPr lang="en-US" dirty="0"/>
            </a:br>
            <a:endParaRPr dirty="0"/>
          </a:p>
          <a:p>
            <a:pPr lvl="0"/>
            <a:r>
              <a:rPr b="1" dirty="0"/>
              <a:t>Users:</a:t>
            </a:r>
            <a:r>
              <a:rPr dirty="0"/>
              <a:t> Students, TAs, instructors, admins</a:t>
            </a:r>
          </a:p>
          <a:p>
            <a:pPr lvl="0"/>
            <a:r>
              <a:rPr b="1" dirty="0"/>
              <a:t>Data:</a:t>
            </a:r>
            <a:r>
              <a:rPr dirty="0"/>
              <a:t> Grades, submissions, personal records (FERPA)</a:t>
            </a:r>
          </a:p>
          <a:p>
            <a:pPr lvl="0"/>
            <a:r>
              <a:rPr b="1" dirty="0"/>
              <a:t>Features:</a:t>
            </a:r>
            <a:r>
              <a:rPr dirty="0"/>
              <a:t> File upload, discussion forums, quizzes, video integration</a:t>
            </a:r>
          </a:p>
          <a:p>
            <a:pPr lvl="0"/>
            <a:r>
              <a:rPr b="1" dirty="0"/>
              <a:t>Integrations:</a:t>
            </a:r>
            <a:r>
              <a:rPr dirty="0"/>
              <a:t> SSO, plagiarism detection, LTI plugins, email</a:t>
            </a:r>
          </a:p>
          <a:p>
            <a:pPr marL="0" lvl="0" indent="0">
              <a:buNone/>
            </a:pPr>
            <a:br>
              <a:rPr lang="en-US" dirty="0"/>
            </a:br>
            <a:r>
              <a:rPr dirty="0"/>
              <a:t>We’ll use this system throughout to ground every concept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Assessment: How Do You Know It’s Working?</a:t>
            </a:r>
          </a:p>
        </p:txBody>
      </p:sp>
      <p:sp>
        <p:nvSpPr>
          <p:cNvPr id="3" name="Content Placeholder 2"/>
          <p:cNvSpPr>
            <a:spLocks noGrp="1"/>
          </p:cNvSpPr>
          <p:nvPr>
            <p:ph idx="1"/>
          </p:nvPr>
        </p:nvSpPr>
        <p:spPr/>
        <p:txBody>
          <a:bodyPr>
            <a:normAutofit fontScale="92500"/>
          </a:bodyPr>
          <a:lstStyle/>
          <a:p>
            <a:pPr marL="0" lvl="0" indent="0">
              <a:buNone/>
            </a:pPr>
            <a:r>
              <a:rPr dirty="0"/>
              <a:t>“Secure by Design” doesn’t mean “vulnerability-free.”</a:t>
            </a:r>
          </a:p>
          <a:p>
            <a:pPr marL="0" lvl="0" indent="0">
              <a:buNone/>
            </a:pPr>
            <a:r>
              <a:rPr dirty="0"/>
              <a:t>It means the organization has </a:t>
            </a:r>
            <a:r>
              <a:rPr b="1" dirty="0"/>
              <a:t>addressed the six considerations</a:t>
            </a:r>
            <a:r>
              <a:rPr dirty="0"/>
              <a:t> with evidence.</a:t>
            </a:r>
            <a:endParaRPr lang="en-US" dirty="0"/>
          </a:p>
          <a:p>
            <a:pPr marL="0" lvl="0" indent="0">
              <a:buNone/>
            </a:pPr>
            <a:endParaRPr sz="1100" dirty="0"/>
          </a:p>
          <a:p>
            <a:pPr marL="0" lvl="0" indent="0">
              <a:buNone/>
            </a:pPr>
            <a:r>
              <a:rPr b="1" dirty="0"/>
              <a:t>Evidence</a:t>
            </a:r>
            <a:r>
              <a:rPr dirty="0"/>
              <a:t> comes from </a:t>
            </a:r>
            <a:r>
              <a:rPr b="1" dirty="0"/>
              <a:t>artifacts</a:t>
            </a:r>
            <a:r>
              <a:rPr dirty="0"/>
              <a:t> naturally produced by development:</a:t>
            </a:r>
          </a:p>
          <a:p>
            <a:pPr lvl="0"/>
            <a:r>
              <a:rPr dirty="0"/>
              <a:t>Threat models and design documents</a:t>
            </a:r>
          </a:p>
          <a:p>
            <a:pPr lvl="0"/>
            <a:r>
              <a:rPr dirty="0"/>
              <a:t>Code review records and tool outputs</a:t>
            </a:r>
          </a:p>
          <a:p>
            <a:pPr lvl="0"/>
            <a:r>
              <a:rPr dirty="0"/>
              <a:t>Bug tracking history (including security bugs)</a:t>
            </a:r>
          </a:p>
          <a:p>
            <a:pPr lvl="0"/>
            <a:r>
              <a:rPr dirty="0"/>
              <a:t>Test results (including security tests)</a:t>
            </a:r>
          </a:p>
          <a:p>
            <a:pPr lvl="0"/>
            <a:r>
              <a:rPr dirty="0"/>
              <a:t>Vulnerability response records</a:t>
            </a:r>
          </a:p>
          <a:p>
            <a:pPr marL="0" lvl="0" indent="0">
              <a:buNone/>
            </a:pPr>
            <a:endParaRPr dirty="0"/>
          </a:p>
        </p:txBody>
      </p:sp>
      <p:sp>
        <p:nvSpPr>
          <p:cNvPr id="5" name="TextBox 4">
            <a:extLst>
              <a:ext uri="{FF2B5EF4-FFF2-40B4-BE49-F238E27FC236}">
                <a16:creationId xmlns:a16="http://schemas.microsoft.com/office/drawing/2014/main" id="{D2F082A1-7759-05D1-B167-3BE44C99B73D}"/>
              </a:ext>
            </a:extLst>
          </p:cNvPr>
          <p:cNvSpPr txBox="1"/>
          <p:nvPr/>
        </p:nvSpPr>
        <p:spPr>
          <a:xfrm>
            <a:off x="4317357" y="4309556"/>
            <a:ext cx="4572000" cy="646331"/>
          </a:xfrm>
          <a:prstGeom prst="rect">
            <a:avLst/>
          </a:prstGeom>
          <a:solidFill>
            <a:schemeClr val="accent2">
              <a:lumMod val="60000"/>
              <a:lumOff val="40000"/>
            </a:schemeClr>
          </a:solidFill>
        </p:spPr>
        <p:txBody>
          <a:bodyPr wrap="square">
            <a:spAutoFit/>
          </a:bodyPr>
          <a:lstStyle/>
          <a:p>
            <a:pPr lvl="0" indent="0">
              <a:buNone/>
            </a:pPr>
            <a:r>
              <a:rPr lang="en-US" sz="1800" dirty="0">
                <a:solidFill>
                  <a:schemeClr val="bg1"/>
                </a:solidFill>
              </a:rPr>
              <a:t>“Evidence created solely to satisfy an assessor should be considered with great suspicion.”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dissolv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dissolv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dissolve">
                                      <p:cBhvr>
                                        <p:cTn id="30" dur="500"/>
                                        <p:tgtEl>
                                          <p:spTgt spid="3">
                                            <p:txEl>
                                              <p:pRg st="8" end="8"/>
                                            </p:txEl>
                                          </p:spTgt>
                                        </p:tgtEl>
                                      </p:cBhvr>
                                    </p:animEffect>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dirty="0"/>
              <a:t>How Does Your Experience Compare?</a:t>
            </a:r>
          </a:p>
        </p:txBody>
      </p:sp>
      <p:sp>
        <p:nvSpPr>
          <p:cNvPr id="3" name="Content Placeholder 2"/>
          <p:cNvSpPr>
            <a:spLocks noGrp="1"/>
          </p:cNvSpPr>
          <p:nvPr>
            <p:ph idx="1"/>
          </p:nvPr>
        </p:nvSpPr>
        <p:spPr>
          <a:xfrm>
            <a:off x="628650" y="1369218"/>
            <a:ext cx="7886700" cy="3500438"/>
          </a:xfrm>
        </p:spPr>
        <p:txBody>
          <a:bodyPr>
            <a:normAutofit fontScale="92500" lnSpcReduction="20000"/>
          </a:bodyPr>
          <a:lstStyle/>
          <a:p>
            <a:pPr marL="0" lvl="0" indent="0">
              <a:buNone/>
            </a:pPr>
            <a:r>
              <a:rPr dirty="0"/>
              <a:t>Think about a software project you’ve worked on:</a:t>
            </a:r>
          </a:p>
          <a:p>
            <a:pPr lvl="0"/>
            <a:r>
              <a:rPr dirty="0"/>
              <a:t>A class project, internship, open source contribution, personal project</a:t>
            </a:r>
            <a:br>
              <a:rPr lang="en-US" dirty="0"/>
            </a:br>
            <a:endParaRPr lang="en-US" sz="1100" b="1" dirty="0"/>
          </a:p>
          <a:p>
            <a:pPr marL="0" lvl="0" indent="0">
              <a:buNone/>
            </a:pPr>
            <a:r>
              <a:rPr b="1" dirty="0"/>
              <a:t>Which of the six considerations did you address?</a:t>
            </a:r>
          </a:p>
          <a:p>
            <a:pPr marL="342900" lvl="0" indent="-342900">
              <a:buAutoNum type="arabicPeriod"/>
            </a:pPr>
            <a:r>
              <a:rPr dirty="0"/>
              <a:t>Secure Design</a:t>
            </a:r>
          </a:p>
          <a:p>
            <a:pPr marL="342900" lvl="0" indent="-342900">
              <a:buAutoNum type="arabicPeriod"/>
            </a:pPr>
            <a:r>
              <a:rPr dirty="0"/>
              <a:t>Secure Development</a:t>
            </a:r>
          </a:p>
          <a:p>
            <a:pPr marL="342900" lvl="0" indent="-342900">
              <a:buAutoNum type="arabicPeriod"/>
            </a:pPr>
            <a:r>
              <a:rPr dirty="0"/>
              <a:t>Secure Default Configuration</a:t>
            </a:r>
          </a:p>
          <a:p>
            <a:pPr marL="342900" lvl="0" indent="-342900">
              <a:buAutoNum type="arabicPeriod"/>
            </a:pPr>
            <a:r>
              <a:rPr dirty="0"/>
              <a:t>Supply Chain Security</a:t>
            </a:r>
          </a:p>
          <a:p>
            <a:pPr marL="342900" lvl="0" indent="-342900">
              <a:buAutoNum type="arabicPeriod"/>
            </a:pPr>
            <a:r>
              <a:rPr dirty="0"/>
              <a:t>Code Integrity</a:t>
            </a:r>
          </a:p>
          <a:p>
            <a:pPr marL="342900" lvl="0" indent="-342900">
              <a:buAutoNum type="arabicPeriod"/>
            </a:pPr>
            <a:r>
              <a:rPr dirty="0"/>
              <a:t>Vulnerability Remediation</a:t>
            </a:r>
            <a:endParaRPr lang="en-US" dirty="0"/>
          </a:p>
          <a:p>
            <a:pPr marL="342900" lvl="0" indent="-342900">
              <a:buAutoNum type="arabicPeriod"/>
            </a:pPr>
            <a:endParaRPr sz="1100" dirty="0"/>
          </a:p>
          <a:p>
            <a:pPr marL="0" lvl="0" indent="0">
              <a:buNone/>
            </a:pPr>
            <a:r>
              <a:rPr b="1" dirty="0"/>
              <a:t>Which did you completely ignore?</a:t>
            </a:r>
          </a:p>
        </p:txBody>
      </p:sp>
      <p:pic>
        <p:nvPicPr>
          <p:cNvPr id="4" name="Picture 3">
            <a:extLst>
              <a:ext uri="{FF2B5EF4-FFF2-40B4-BE49-F238E27FC236}">
                <a16:creationId xmlns:a16="http://schemas.microsoft.com/office/drawing/2014/main" id="{336F2FA2-55BE-FB1C-DDBE-703AAD765746}"/>
              </a:ext>
            </a:extLst>
          </p:cNvPr>
          <p:cNvPicPr>
            <a:picLocks noChangeAspect="1"/>
          </p:cNvPicPr>
          <p:nvPr/>
        </p:nvPicPr>
        <p:blipFill>
          <a:blip r:embed="rId3"/>
          <a:stretch>
            <a:fillRect/>
          </a:stretch>
        </p:blipFill>
        <p:spPr>
          <a:xfrm>
            <a:off x="6204345" y="2453524"/>
            <a:ext cx="2187300" cy="2179198"/>
          </a:xfrm>
          <a:prstGeom prst="rect">
            <a:avLst/>
          </a:prstGeom>
        </p:spPr>
      </p:pic>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Putting It All Together</a:t>
            </a:r>
          </a:p>
        </p:txBody>
      </p:sp>
      <p:sp>
        <p:nvSpPr>
          <p:cNvPr id="3" name="Content Placeholder 2"/>
          <p:cNvSpPr>
            <a:spLocks noGrp="1"/>
          </p:cNvSpPr>
          <p:nvPr>
            <p:ph idx="1"/>
          </p:nvPr>
        </p:nvSpPr>
        <p:spPr>
          <a:xfrm>
            <a:off x="628650" y="1369218"/>
            <a:ext cx="8411178" cy="3263504"/>
          </a:xfrm>
        </p:spPr>
        <p:txBody>
          <a:bodyPr>
            <a:normAutofit fontScale="92500"/>
          </a:bodyPr>
          <a:lstStyle/>
          <a:p>
            <a:pPr marL="0" lvl="0" indent="0">
              <a:buNone/>
            </a:pPr>
            <a:r>
              <a:rPr dirty="0"/>
              <a:t>We’ve seen that secure software requires:</a:t>
            </a:r>
          </a:p>
          <a:p>
            <a:pPr lvl="0"/>
            <a:r>
              <a:rPr b="1" dirty="0"/>
              <a:t>Secure Design:</a:t>
            </a:r>
            <a:r>
              <a:rPr dirty="0"/>
              <a:t> Architecture that resists attack (CIA, access control, least privilege)</a:t>
            </a:r>
          </a:p>
          <a:p>
            <a:pPr lvl="0"/>
            <a:r>
              <a:rPr b="1" dirty="0"/>
              <a:t>Secure Development:</a:t>
            </a:r>
            <a:r>
              <a:rPr dirty="0"/>
              <a:t> Practices and tools throughout the coding process</a:t>
            </a:r>
          </a:p>
          <a:p>
            <a:pPr lvl="0"/>
            <a:r>
              <a:rPr b="1" dirty="0"/>
              <a:t>Secure Defaults:</a:t>
            </a:r>
            <a:r>
              <a:rPr dirty="0"/>
              <a:t> Ship locked down; minimize attack surface</a:t>
            </a:r>
          </a:p>
          <a:p>
            <a:pPr lvl="0"/>
            <a:r>
              <a:rPr b="1" dirty="0"/>
              <a:t>Supply Chain Security:</a:t>
            </a:r>
            <a:r>
              <a:rPr dirty="0"/>
              <a:t> Know and vet what you depend on</a:t>
            </a:r>
          </a:p>
          <a:p>
            <a:pPr lvl="0"/>
            <a:r>
              <a:rPr b="1" dirty="0"/>
              <a:t>Code Integrity:</a:t>
            </a:r>
            <a:r>
              <a:rPr dirty="0"/>
              <a:t> Protect the development and delivery pipeline</a:t>
            </a:r>
          </a:p>
          <a:p>
            <a:pPr lvl="0"/>
            <a:r>
              <a:rPr b="1" dirty="0"/>
              <a:t>Vulnerability Remediation:</a:t>
            </a:r>
            <a:r>
              <a:rPr dirty="0"/>
              <a:t> Find, fix, and learn from bugs continuously</a:t>
            </a:r>
          </a:p>
          <a:p>
            <a:pPr marL="0" lvl="0" indent="0">
              <a:buNone/>
            </a:pPr>
            <a:endParaRPr dirty="0"/>
          </a:p>
          <a:p>
            <a:pPr marL="0" lvl="0" indent="0">
              <a:buNone/>
            </a:pPr>
            <a:r>
              <a:rPr dirty="0"/>
              <a:t>All of this rests on </a:t>
            </a:r>
            <a:r>
              <a:rPr b="1" dirty="0"/>
              <a:t>organizational commitment</a:t>
            </a:r>
            <a:r>
              <a:rPr dirty="0"/>
              <a:t> and the SSDF framework.</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par>
                          <p:cTn id="33" fill="hold">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dissolve">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Further Reading</a:t>
            </a:r>
          </a:p>
        </p:txBody>
      </p:sp>
      <p:sp>
        <p:nvSpPr>
          <p:cNvPr id="3" name="Content Placeholder 2"/>
          <p:cNvSpPr>
            <a:spLocks noGrp="1"/>
          </p:cNvSpPr>
          <p:nvPr>
            <p:ph idx="1"/>
          </p:nvPr>
        </p:nvSpPr>
        <p:spPr/>
        <p:txBody>
          <a:bodyPr>
            <a:normAutofit fontScale="92500" lnSpcReduction="20000"/>
          </a:bodyPr>
          <a:lstStyle/>
          <a:p>
            <a:pPr marL="0" lvl="0" indent="0">
              <a:buNone/>
            </a:pPr>
            <a:r>
              <a:rPr b="1" dirty="0"/>
              <a:t>Assigned:</a:t>
            </a:r>
          </a:p>
          <a:p>
            <a:pPr lvl="0"/>
            <a:r>
              <a:rPr dirty="0"/>
              <a:t>CIS/</a:t>
            </a:r>
            <a:r>
              <a:rPr dirty="0" err="1"/>
              <a:t>SAFECode</a:t>
            </a:r>
            <a:r>
              <a:rPr dirty="0"/>
              <a:t>, </a:t>
            </a:r>
            <a:r>
              <a:rPr i="1" dirty="0"/>
              <a:t>Secure by Design: A Guide to Assessing Software Security Practices</a:t>
            </a:r>
            <a:r>
              <a:rPr dirty="0"/>
              <a:t> (2025)</a:t>
            </a:r>
            <a:endParaRPr lang="en-US" dirty="0"/>
          </a:p>
          <a:p>
            <a:pPr lvl="1"/>
            <a:r>
              <a:rPr lang="en-US" b="1" dirty="0"/>
              <a:t>See also:</a:t>
            </a:r>
            <a:r>
              <a:rPr lang="en-US" dirty="0"/>
              <a:t> Appendix A of the paper for a comprehensive resource list.</a:t>
            </a:r>
            <a:endParaRPr dirty="0"/>
          </a:p>
          <a:p>
            <a:pPr marL="0" lvl="0" indent="0">
              <a:buNone/>
            </a:pPr>
            <a:r>
              <a:rPr b="1" dirty="0"/>
              <a:t>Foundational:</a:t>
            </a:r>
          </a:p>
          <a:p>
            <a:pPr lvl="0"/>
            <a:r>
              <a:rPr dirty="0"/>
              <a:t>Saltzer &amp; Schroeder, “The Protection of Information in Computer Systems” (1975)</a:t>
            </a:r>
          </a:p>
          <a:p>
            <a:pPr lvl="0"/>
            <a:r>
              <a:rPr dirty="0"/>
              <a:t>NIST SP 800-218, </a:t>
            </a:r>
            <a:r>
              <a:rPr i="1" dirty="0"/>
              <a:t>Secure Software Development Framework</a:t>
            </a:r>
          </a:p>
          <a:p>
            <a:pPr marL="0" lvl="0" indent="0">
              <a:buNone/>
            </a:pPr>
            <a:r>
              <a:rPr b="1" dirty="0"/>
              <a:t>Practical:</a:t>
            </a:r>
          </a:p>
          <a:p>
            <a:pPr lvl="0"/>
            <a:r>
              <a:rPr dirty="0"/>
              <a:t>Google, “Secure by Design at Google” (2024)</a:t>
            </a:r>
          </a:p>
          <a:p>
            <a:pPr lvl="0"/>
            <a:r>
              <a:rPr dirty="0"/>
              <a:t>CISA Secure by Design resources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Reactive Security Trap</a:t>
            </a:r>
          </a:p>
        </p:txBody>
      </p:sp>
      <p:sp>
        <p:nvSpPr>
          <p:cNvPr id="3" name="Content Placeholder 2"/>
          <p:cNvSpPr>
            <a:spLocks noGrp="1"/>
          </p:cNvSpPr>
          <p:nvPr>
            <p:ph idx="1"/>
          </p:nvPr>
        </p:nvSpPr>
        <p:spPr/>
        <p:txBody>
          <a:bodyPr>
            <a:normAutofit/>
          </a:bodyPr>
          <a:lstStyle/>
          <a:p>
            <a:pPr marL="0" lvl="0" indent="0">
              <a:buNone/>
            </a:pPr>
            <a:r>
              <a:rPr dirty="0"/>
              <a:t>Most of cybersecurity grew up </a:t>
            </a:r>
            <a:r>
              <a:rPr b="1" dirty="0"/>
              <a:t>reacting</a:t>
            </a:r>
            <a:r>
              <a:rPr dirty="0"/>
              <a:t> to insecure systems:</a:t>
            </a:r>
          </a:p>
          <a:p>
            <a:pPr lvl="0"/>
            <a:r>
              <a:rPr dirty="0"/>
              <a:t>Patch management</a:t>
            </a:r>
          </a:p>
          <a:p>
            <a:pPr lvl="0"/>
            <a:r>
              <a:rPr dirty="0"/>
              <a:t>Configuration hardening</a:t>
            </a:r>
          </a:p>
          <a:p>
            <a:pPr lvl="0"/>
            <a:r>
              <a:rPr dirty="0"/>
              <a:t>Malware detection</a:t>
            </a:r>
          </a:p>
          <a:p>
            <a:pPr lvl="0"/>
            <a:r>
              <a:rPr dirty="0"/>
              <a:t>Incident response</a:t>
            </a:r>
          </a:p>
          <a:p>
            <a:pPr marL="0" lvl="0" indent="0">
              <a:buNone/>
            </a:pPr>
            <a:r>
              <a:rPr dirty="0"/>
              <a:t>. . .</a:t>
            </a:r>
          </a:p>
        </p:txBody>
      </p:sp>
      <p:sp>
        <p:nvSpPr>
          <p:cNvPr id="5" name="TextBox 4">
            <a:extLst>
              <a:ext uri="{FF2B5EF4-FFF2-40B4-BE49-F238E27FC236}">
                <a16:creationId xmlns:a16="http://schemas.microsoft.com/office/drawing/2014/main" id="{AC693639-4A9F-7571-C2EB-898936B48FA3}"/>
              </a:ext>
            </a:extLst>
          </p:cNvPr>
          <p:cNvSpPr txBox="1"/>
          <p:nvPr/>
        </p:nvSpPr>
        <p:spPr>
          <a:xfrm>
            <a:off x="4045352" y="2764662"/>
            <a:ext cx="4572000" cy="1754326"/>
          </a:xfrm>
          <a:prstGeom prst="rect">
            <a:avLst/>
          </a:prstGeom>
          <a:solidFill>
            <a:schemeClr val="accent2">
              <a:lumMod val="60000"/>
              <a:lumOff val="40000"/>
            </a:schemeClr>
          </a:solidFill>
        </p:spPr>
        <p:txBody>
          <a:bodyPr wrap="square">
            <a:spAutoFit/>
          </a:bodyPr>
          <a:lstStyle/>
          <a:p>
            <a:pPr lvl="0" indent="0">
              <a:buNone/>
            </a:pPr>
            <a:r>
              <a:rPr lang="en-US" sz="1800" dirty="0">
                <a:solidFill>
                  <a:schemeClr val="bg1"/>
                </a:solidFill>
              </a:rPr>
              <a:t>“Frequent security bulletins and advisories, disruptive patching, complex configuration management, malware analysis and detection, and vulnerability disclosure may have created more security ‘fatigue’ than progress.”</a:t>
            </a:r>
          </a:p>
          <a:p>
            <a:pPr lvl="0" indent="0">
              <a:buNone/>
            </a:pPr>
            <a:r>
              <a:rPr lang="en-US" sz="1800" dirty="0">
                <a:solidFill>
                  <a:schemeClr val="bg1"/>
                </a:solidFill>
              </a:rPr>
              <a:t>– CIS/</a:t>
            </a:r>
            <a:r>
              <a:rPr lang="en-US" sz="1800" dirty="0" err="1">
                <a:solidFill>
                  <a:schemeClr val="bg1"/>
                </a:solidFill>
              </a:rPr>
              <a:t>SAFECode</a:t>
            </a:r>
            <a:r>
              <a:rPr lang="en-US" sz="1800" dirty="0">
                <a:solidFill>
                  <a:schemeClr val="bg1"/>
                </a:solidFill>
              </a:rPr>
              <a:t>, </a:t>
            </a:r>
            <a:r>
              <a:rPr lang="en-US" sz="1800" i="1" dirty="0">
                <a:solidFill>
                  <a:schemeClr val="bg1"/>
                </a:solidFill>
              </a:rPr>
              <a:t>Secure by Design</a:t>
            </a:r>
            <a:r>
              <a:rPr lang="en-US" sz="1800" dirty="0">
                <a:solidFill>
                  <a:schemeClr val="bg1"/>
                </a:solidFill>
              </a:rPr>
              <a:t> (2025)</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Cost of Finding Bugs Late</a:t>
            </a:r>
          </a:p>
        </p:txBody>
      </p:sp>
      <p:pic>
        <p:nvPicPr>
          <p:cNvPr id="8" name="Picture 7">
            <a:extLst>
              <a:ext uri="{FF2B5EF4-FFF2-40B4-BE49-F238E27FC236}">
                <a16:creationId xmlns:a16="http://schemas.microsoft.com/office/drawing/2014/main" id="{BCB96A20-D4C3-2722-E3AE-AD1F661D3179}"/>
              </a:ext>
            </a:extLst>
          </p:cNvPr>
          <p:cNvPicPr>
            <a:picLocks noChangeAspect="1"/>
          </p:cNvPicPr>
          <p:nvPr/>
        </p:nvPicPr>
        <p:blipFill>
          <a:blip r:embed="rId3"/>
          <a:stretch>
            <a:fillRect/>
          </a:stretch>
        </p:blipFill>
        <p:spPr>
          <a:xfrm>
            <a:off x="5887493" y="419207"/>
            <a:ext cx="3071311" cy="4305086"/>
          </a:xfrm>
          <a:prstGeom prst="rect">
            <a:avLst/>
          </a:prstGeom>
        </p:spPr>
      </p:pic>
      <p:pic>
        <p:nvPicPr>
          <p:cNvPr id="9" name="Picture 8">
            <a:extLst>
              <a:ext uri="{FF2B5EF4-FFF2-40B4-BE49-F238E27FC236}">
                <a16:creationId xmlns:a16="http://schemas.microsoft.com/office/drawing/2014/main" id="{A488DD3E-7A6E-9C55-1D21-6EEEA70F565B}"/>
              </a:ext>
            </a:extLst>
          </p:cNvPr>
          <p:cNvPicPr>
            <a:picLocks noChangeAspect="1"/>
          </p:cNvPicPr>
          <p:nvPr/>
        </p:nvPicPr>
        <p:blipFill>
          <a:blip r:embed="rId4"/>
          <a:stretch>
            <a:fillRect/>
          </a:stretch>
        </p:blipFill>
        <p:spPr>
          <a:xfrm>
            <a:off x="1249563" y="1268016"/>
            <a:ext cx="4017018" cy="3331841"/>
          </a:xfrm>
          <a:prstGeom prst="rect">
            <a:avLst/>
          </a:prstGeom>
        </p:spPr>
      </p:pic>
      <p:sp>
        <p:nvSpPr>
          <p:cNvPr id="10" name="TextBox 9">
            <a:extLst>
              <a:ext uri="{FF2B5EF4-FFF2-40B4-BE49-F238E27FC236}">
                <a16:creationId xmlns:a16="http://schemas.microsoft.com/office/drawing/2014/main" id="{786D6FA0-ED02-3FE9-2380-7B38BCCB5B58}"/>
              </a:ext>
            </a:extLst>
          </p:cNvPr>
          <p:cNvSpPr txBox="1"/>
          <p:nvPr/>
        </p:nvSpPr>
        <p:spPr>
          <a:xfrm>
            <a:off x="7815542" y="4731156"/>
            <a:ext cx="1143262" cy="276999"/>
          </a:xfrm>
          <a:prstGeom prst="rect">
            <a:avLst/>
          </a:prstGeom>
          <a:noFill/>
        </p:spPr>
        <p:txBody>
          <a:bodyPr wrap="none" rtlCol="0">
            <a:spAutoFit/>
          </a:bodyPr>
          <a:lstStyle/>
          <a:p>
            <a:r>
              <a:rPr lang="en-US" sz="1200" dirty="0"/>
              <a:t>Published 1981</a:t>
            </a:r>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What Does “Secure by Design” Mean?</a:t>
            </a:r>
          </a:p>
        </p:txBody>
      </p:sp>
      <p:sp>
        <p:nvSpPr>
          <p:cNvPr id="3" name="Content Placeholder 2"/>
          <p:cNvSpPr>
            <a:spLocks noGrp="1"/>
          </p:cNvSpPr>
          <p:nvPr>
            <p:ph idx="1"/>
          </p:nvPr>
        </p:nvSpPr>
        <p:spPr/>
        <p:txBody>
          <a:bodyPr>
            <a:normAutofit lnSpcReduction="10000"/>
          </a:bodyPr>
          <a:lstStyle/>
          <a:p>
            <a:pPr marL="0" lvl="0" indent="0">
              <a:buNone/>
            </a:pPr>
            <a:r>
              <a:rPr b="1" dirty="0"/>
              <a:t>Secure by Design</a:t>
            </a:r>
            <a:r>
              <a:rPr dirty="0"/>
              <a:t> = building security in from the start, as a first-class design constraint</a:t>
            </a:r>
          </a:p>
          <a:p>
            <a:pPr marL="0" lvl="0" indent="0">
              <a:buNone/>
            </a:pPr>
            <a:endParaRPr lang="en-US" dirty="0"/>
          </a:p>
          <a:p>
            <a:pPr marL="0" lvl="0" indent="0">
              <a:buNone/>
            </a:pPr>
            <a:r>
              <a:rPr dirty="0"/>
              <a:t>Not a binary state. A continuum of risk management.</a:t>
            </a:r>
          </a:p>
          <a:p>
            <a:pPr marL="0" lvl="0" indent="0">
              <a:buNone/>
            </a:pPr>
            <a:endParaRPr lang="en-US" dirty="0"/>
          </a:p>
          <a:p>
            <a:pPr marL="0" lvl="0" indent="0">
              <a:buNone/>
            </a:pPr>
            <a:r>
              <a:rPr dirty="0"/>
              <a:t>Three foundational truths:</a:t>
            </a:r>
          </a:p>
          <a:p>
            <a:pPr marL="342900" lvl="0" indent="-342900">
              <a:buAutoNum type="arabicPeriod"/>
            </a:pPr>
            <a:r>
              <a:rPr b="1" dirty="0"/>
              <a:t>Perfect security is impossible.</a:t>
            </a:r>
            <a:r>
              <a:rPr dirty="0"/>
              <a:t> The goal is to manage risk.</a:t>
            </a:r>
          </a:p>
          <a:p>
            <a:pPr marL="342900" lvl="0" indent="-342900">
              <a:buAutoNum type="arabicPeriod"/>
            </a:pPr>
            <a:r>
              <a:rPr b="1" dirty="0"/>
              <a:t>Not all security practices are equal.</a:t>
            </a:r>
            <a:r>
              <a:rPr dirty="0"/>
              <a:t> Prioritize.</a:t>
            </a:r>
          </a:p>
          <a:p>
            <a:pPr marL="342900" lvl="0" indent="-342900">
              <a:buAutoNum type="arabicPeriod"/>
            </a:pPr>
            <a:r>
              <a:rPr b="1" dirty="0"/>
              <a:t>“Secure” is never finished.</a:t>
            </a:r>
            <a:r>
              <a:rPr dirty="0"/>
              <a:t> It’s a continuous feedback loop.</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dissolv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dissolv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939630-069A-90D3-E5C9-D66F27901E43}"/>
              </a:ext>
            </a:extLst>
          </p:cNvPr>
          <p:cNvPicPr>
            <a:picLocks noChangeAspect="1"/>
          </p:cNvPicPr>
          <p:nvPr/>
        </p:nvPicPr>
        <p:blipFill>
          <a:blip r:embed="rId3"/>
          <a:stretch>
            <a:fillRect/>
          </a:stretch>
        </p:blipFill>
        <p:spPr>
          <a:xfrm>
            <a:off x="1143000" y="660400"/>
            <a:ext cx="6858000" cy="3822700"/>
          </a:xfrm>
          <a:prstGeom prst="rect">
            <a:avLst/>
          </a:prstGeom>
        </p:spPr>
      </p:pic>
      <p:sp>
        <p:nvSpPr>
          <p:cNvPr id="6" name="TextBox 5">
            <a:extLst>
              <a:ext uri="{FF2B5EF4-FFF2-40B4-BE49-F238E27FC236}">
                <a16:creationId xmlns:a16="http://schemas.microsoft.com/office/drawing/2014/main" id="{4AAA7362-B749-B134-4854-6DECBC010FFD}"/>
              </a:ext>
            </a:extLst>
          </p:cNvPr>
          <p:cNvSpPr txBox="1"/>
          <p:nvPr/>
        </p:nvSpPr>
        <p:spPr>
          <a:xfrm>
            <a:off x="795760" y="291068"/>
            <a:ext cx="1449729" cy="646331"/>
          </a:xfrm>
          <a:prstGeom prst="rect">
            <a:avLst/>
          </a:prstGeom>
          <a:solidFill>
            <a:srgbClr val="FFFF00"/>
          </a:solidFill>
          <a:effectLst>
            <a:outerShdw blurRad="50800" dist="38100" dir="2700000" algn="tl" rotWithShape="0">
              <a:prstClr val="black">
                <a:alpha val="40000"/>
              </a:prstClr>
            </a:outerShdw>
          </a:effectLst>
        </p:spPr>
        <p:txBody>
          <a:bodyPr wrap="square">
            <a:spAutoFit/>
          </a:bodyPr>
          <a:lstStyle/>
          <a:p>
            <a:r>
              <a:rPr lang="en-US" dirty="0">
                <a:solidFill>
                  <a:schemeClr val="bg1"/>
                </a:solidFill>
              </a:rPr>
              <a:t>The problem is recognized</a:t>
            </a:r>
          </a:p>
        </p:txBody>
      </p:sp>
      <p:sp>
        <p:nvSpPr>
          <p:cNvPr id="7" name="TextBox 6">
            <a:extLst>
              <a:ext uri="{FF2B5EF4-FFF2-40B4-BE49-F238E27FC236}">
                <a16:creationId xmlns:a16="http://schemas.microsoft.com/office/drawing/2014/main" id="{628DF7CF-149F-008E-82CF-2E347D764285}"/>
              </a:ext>
            </a:extLst>
          </p:cNvPr>
          <p:cNvSpPr txBox="1"/>
          <p:nvPr/>
        </p:nvSpPr>
        <p:spPr>
          <a:xfrm>
            <a:off x="3171464" y="291068"/>
            <a:ext cx="2233914" cy="646331"/>
          </a:xfrm>
          <a:prstGeom prst="rect">
            <a:avLst/>
          </a:prstGeom>
          <a:solidFill>
            <a:srgbClr val="FFFF00"/>
          </a:solidFill>
          <a:effectLst>
            <a:outerShdw blurRad="50800" dist="38100" dir="2700000" algn="tl" rotWithShape="0">
              <a:prstClr val="black">
                <a:alpha val="40000"/>
              </a:prstClr>
            </a:outerShdw>
          </a:effectLst>
        </p:spPr>
        <p:txBody>
          <a:bodyPr wrap="square">
            <a:spAutoFit/>
          </a:bodyPr>
          <a:lstStyle/>
          <a:p>
            <a:r>
              <a:rPr lang="en-US" dirty="0">
                <a:solidFill>
                  <a:schemeClr val="bg1"/>
                </a:solidFill>
              </a:rPr>
              <a:t>Government solution attempt: certification</a:t>
            </a:r>
          </a:p>
        </p:txBody>
      </p:sp>
      <p:sp>
        <p:nvSpPr>
          <p:cNvPr id="8" name="TextBox 7">
            <a:extLst>
              <a:ext uri="{FF2B5EF4-FFF2-40B4-BE49-F238E27FC236}">
                <a16:creationId xmlns:a16="http://schemas.microsoft.com/office/drawing/2014/main" id="{3D0E4BE2-F1C8-39B4-9931-547489D27258}"/>
              </a:ext>
            </a:extLst>
          </p:cNvPr>
          <p:cNvSpPr txBox="1"/>
          <p:nvPr/>
        </p:nvSpPr>
        <p:spPr>
          <a:xfrm>
            <a:off x="6167859" y="429567"/>
            <a:ext cx="1645052" cy="369332"/>
          </a:xfrm>
          <a:prstGeom prst="rect">
            <a:avLst/>
          </a:prstGeom>
          <a:solidFill>
            <a:srgbClr val="FFFF00"/>
          </a:solidFill>
          <a:effectLst>
            <a:outerShdw blurRad="50800" dist="38100" dir="2700000" algn="tl" rotWithShape="0">
              <a:prstClr val="black">
                <a:alpha val="40000"/>
              </a:prstClr>
            </a:outerShdw>
          </a:effectLst>
        </p:spPr>
        <p:txBody>
          <a:bodyPr wrap="square">
            <a:spAutoFit/>
          </a:bodyPr>
          <a:lstStyle/>
          <a:p>
            <a:r>
              <a:rPr lang="en-US" dirty="0">
                <a:solidFill>
                  <a:schemeClr val="bg1"/>
                </a:solidFill>
              </a:rPr>
              <a:t>Internet: Boom</a:t>
            </a:r>
          </a:p>
        </p:txBody>
      </p:sp>
      <p:sp>
        <p:nvSpPr>
          <p:cNvPr id="9" name="TextBox 8">
            <a:extLst>
              <a:ext uri="{FF2B5EF4-FFF2-40B4-BE49-F238E27FC236}">
                <a16:creationId xmlns:a16="http://schemas.microsoft.com/office/drawing/2014/main" id="{D76101DA-C9CE-75A0-EF59-6DB35BCA1BF1}"/>
              </a:ext>
            </a:extLst>
          </p:cNvPr>
          <p:cNvSpPr txBox="1"/>
          <p:nvPr/>
        </p:nvSpPr>
        <p:spPr>
          <a:xfrm>
            <a:off x="2836279" y="3950533"/>
            <a:ext cx="4976632" cy="369332"/>
          </a:xfrm>
          <a:prstGeom prst="rect">
            <a:avLst/>
          </a:prstGeom>
          <a:solidFill>
            <a:srgbClr val="FFFF00"/>
          </a:solidFill>
          <a:effectLst>
            <a:outerShdw blurRad="50800" dist="38100" dir="2700000" algn="tl" rotWithShape="0">
              <a:prstClr val="black">
                <a:alpha val="40000"/>
              </a:prstClr>
            </a:outerShdw>
          </a:effectLst>
        </p:spPr>
        <p:txBody>
          <a:bodyPr wrap="square">
            <a:spAutoFit/>
          </a:bodyPr>
          <a:lstStyle/>
          <a:p>
            <a:r>
              <a:rPr lang="en-US" dirty="0">
                <a:solidFill>
                  <a:schemeClr val="bg1"/>
                </a:solidFill>
              </a:rPr>
              <a:t>Process-oriented approaches develop and mature</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par>
                          <p:cTn id="23" fill="hold">
                            <p:stCondLst>
                              <p:cond delay="500"/>
                            </p:stCondLst>
                            <p:childTnLst>
                              <p:par>
                                <p:cTn id="24" presetID="42" presetClass="path" presetSubtype="0" accel="50000" decel="50000" fill="hold" grpId="1" nodeType="afterEffect">
                                  <p:stCondLst>
                                    <p:cond delay="0"/>
                                  </p:stCondLst>
                                  <p:childTnLst>
                                    <p:animMotion origin="layout" path="M -1.66667E-6 -2.34568E-6 L -1.66667E-6 0.07192 " pathEditMode="relative" rAng="0" ptsTypes="AA">
                                      <p:cBhvr>
                                        <p:cTn id="25" dur="2000" fill="hold"/>
                                        <p:tgtEl>
                                          <p:spTgt spid="9"/>
                                        </p:tgtEl>
                                        <p:attrNameLst>
                                          <p:attrName>ppt_x</p:attrName>
                                          <p:attrName>ppt_y</p:attrName>
                                        </p:attrNameLst>
                                      </p:cBhvr>
                                      <p:rCtr x="0" y="35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656A6-BC12-789D-85D2-08971B6D602D}"/>
              </a:ext>
            </a:extLst>
          </p:cNvPr>
          <p:cNvSpPr>
            <a:spLocks noGrp="1"/>
          </p:cNvSpPr>
          <p:nvPr>
            <p:ph type="title"/>
          </p:nvPr>
        </p:nvSpPr>
        <p:spPr/>
        <p:txBody>
          <a:bodyPr/>
          <a:lstStyle/>
          <a:p>
            <a:r>
              <a:rPr lang="en-US" dirty="0"/>
              <a:t>Microsoft was a target, then became a leader</a:t>
            </a:r>
          </a:p>
        </p:txBody>
      </p:sp>
      <p:pic>
        <p:nvPicPr>
          <p:cNvPr id="4" name="Picture 3">
            <a:extLst>
              <a:ext uri="{FF2B5EF4-FFF2-40B4-BE49-F238E27FC236}">
                <a16:creationId xmlns:a16="http://schemas.microsoft.com/office/drawing/2014/main" id="{CD53923A-578A-914D-43FE-3C0FC18A9C86}"/>
              </a:ext>
            </a:extLst>
          </p:cNvPr>
          <p:cNvPicPr>
            <a:picLocks noChangeAspect="1"/>
          </p:cNvPicPr>
          <p:nvPr/>
        </p:nvPicPr>
        <p:blipFill>
          <a:blip r:embed="rId3"/>
          <a:stretch>
            <a:fillRect/>
          </a:stretch>
        </p:blipFill>
        <p:spPr>
          <a:xfrm>
            <a:off x="360405" y="1391167"/>
            <a:ext cx="4316751" cy="3752333"/>
          </a:xfrm>
          <a:prstGeom prst="rect">
            <a:avLst/>
          </a:prstGeom>
        </p:spPr>
      </p:pic>
      <p:sp>
        <p:nvSpPr>
          <p:cNvPr id="5" name="TextBox 4">
            <a:extLst>
              <a:ext uri="{FF2B5EF4-FFF2-40B4-BE49-F238E27FC236}">
                <a16:creationId xmlns:a16="http://schemas.microsoft.com/office/drawing/2014/main" id="{4EFB0E3E-D3C7-5D62-DCC8-E2EB81794B5D}"/>
              </a:ext>
            </a:extLst>
          </p:cNvPr>
          <p:cNvSpPr txBox="1"/>
          <p:nvPr/>
        </p:nvSpPr>
        <p:spPr>
          <a:xfrm>
            <a:off x="3499687" y="2605326"/>
            <a:ext cx="1120050" cy="300082"/>
          </a:xfrm>
          <a:prstGeom prst="rect">
            <a:avLst/>
          </a:prstGeom>
          <a:noFill/>
          <a:ln>
            <a:solidFill>
              <a:schemeClr val="accent1"/>
            </a:solidFill>
          </a:ln>
        </p:spPr>
        <p:txBody>
          <a:bodyPr wrap="none" rtlCol="0">
            <a:spAutoFit/>
          </a:bodyPr>
          <a:lstStyle/>
          <a:p>
            <a:r>
              <a:rPr lang="en-US" sz="1350" dirty="0">
                <a:solidFill>
                  <a:schemeClr val="bg1"/>
                </a:solidFill>
              </a:rPr>
              <a:t>January 2002</a:t>
            </a:r>
          </a:p>
        </p:txBody>
      </p:sp>
      <p:pic>
        <p:nvPicPr>
          <p:cNvPr id="6" name="Picture 5">
            <a:extLst>
              <a:ext uri="{FF2B5EF4-FFF2-40B4-BE49-F238E27FC236}">
                <a16:creationId xmlns:a16="http://schemas.microsoft.com/office/drawing/2014/main" id="{A8A3A933-28F6-974A-3207-E0CA734E6DD1}"/>
              </a:ext>
            </a:extLst>
          </p:cNvPr>
          <p:cNvPicPr>
            <a:picLocks noChangeAspect="1"/>
          </p:cNvPicPr>
          <p:nvPr/>
        </p:nvPicPr>
        <p:blipFill>
          <a:blip r:embed="rId4"/>
          <a:stretch>
            <a:fillRect/>
          </a:stretch>
        </p:blipFill>
        <p:spPr>
          <a:xfrm>
            <a:off x="4883108" y="1391167"/>
            <a:ext cx="3809850" cy="4479281"/>
          </a:xfrm>
          <a:prstGeom prst="rect">
            <a:avLst/>
          </a:prstGeom>
        </p:spPr>
      </p:pic>
      <p:sp>
        <p:nvSpPr>
          <p:cNvPr id="7" name="TextBox 6">
            <a:extLst>
              <a:ext uri="{FF2B5EF4-FFF2-40B4-BE49-F238E27FC236}">
                <a16:creationId xmlns:a16="http://schemas.microsoft.com/office/drawing/2014/main" id="{BF1B1F40-AD3D-1647-4ADF-906D5F744118}"/>
              </a:ext>
            </a:extLst>
          </p:cNvPr>
          <p:cNvSpPr txBox="1"/>
          <p:nvPr/>
        </p:nvSpPr>
        <p:spPr>
          <a:xfrm>
            <a:off x="7816439" y="2571750"/>
            <a:ext cx="840295" cy="300082"/>
          </a:xfrm>
          <a:prstGeom prst="rect">
            <a:avLst/>
          </a:prstGeom>
          <a:noFill/>
          <a:ln>
            <a:solidFill>
              <a:schemeClr val="accent4">
                <a:lumMod val="20000"/>
                <a:lumOff val="80000"/>
              </a:schemeClr>
            </a:solidFill>
          </a:ln>
        </p:spPr>
        <p:txBody>
          <a:bodyPr wrap="none" rtlCol="0">
            <a:spAutoFit/>
          </a:bodyPr>
          <a:lstStyle/>
          <a:p>
            <a:r>
              <a:rPr lang="en-US" sz="1350" dirty="0"/>
              <a:t>July 2006</a:t>
            </a:r>
          </a:p>
        </p:txBody>
      </p:sp>
    </p:spTree>
    <p:extLst>
      <p:ext uri="{BB962C8B-B14F-4D97-AF65-F5344CB8AC3E}">
        <p14:creationId xmlns:p14="http://schemas.microsoft.com/office/powerpoint/2010/main" val="39613396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EB17B2-CDE3-21E4-615C-CDDB27E2144D}"/>
              </a:ext>
            </a:extLst>
          </p:cNvPr>
          <p:cNvPicPr>
            <a:picLocks noChangeAspect="1"/>
          </p:cNvPicPr>
          <p:nvPr/>
        </p:nvPicPr>
        <p:blipFill>
          <a:blip r:embed="rId2"/>
          <a:stretch>
            <a:fillRect/>
          </a:stretch>
        </p:blipFill>
        <p:spPr>
          <a:xfrm>
            <a:off x="2008449" y="0"/>
            <a:ext cx="5127102" cy="5143500"/>
          </a:xfrm>
          <a:prstGeom prst="rect">
            <a:avLst/>
          </a:prstGeom>
        </p:spPr>
      </p:pic>
      <p:sp>
        <p:nvSpPr>
          <p:cNvPr id="5" name="TextBox 4">
            <a:extLst>
              <a:ext uri="{FF2B5EF4-FFF2-40B4-BE49-F238E27FC236}">
                <a16:creationId xmlns:a16="http://schemas.microsoft.com/office/drawing/2014/main" id="{4C91170E-17A5-B12B-9CD6-2819D0854899}"/>
              </a:ext>
            </a:extLst>
          </p:cNvPr>
          <p:cNvSpPr txBox="1"/>
          <p:nvPr/>
        </p:nvSpPr>
        <p:spPr>
          <a:xfrm>
            <a:off x="7330908" y="1355260"/>
            <a:ext cx="537327" cy="300082"/>
          </a:xfrm>
          <a:prstGeom prst="rect">
            <a:avLst/>
          </a:prstGeom>
          <a:solidFill>
            <a:schemeClr val="tx1"/>
          </a:solidFill>
          <a:ln>
            <a:solidFill>
              <a:schemeClr val="accent1"/>
            </a:solidFill>
          </a:ln>
        </p:spPr>
        <p:txBody>
          <a:bodyPr wrap="none" rtlCol="0">
            <a:spAutoFit/>
          </a:bodyPr>
          <a:lstStyle/>
          <a:p>
            <a:r>
              <a:rPr lang="en-US" sz="1350" dirty="0">
                <a:solidFill>
                  <a:schemeClr val="bg1"/>
                </a:solidFill>
              </a:rPr>
              <a:t>2023</a:t>
            </a:r>
          </a:p>
        </p:txBody>
      </p:sp>
      <p:sp>
        <p:nvSpPr>
          <p:cNvPr id="8" name="TextBox 7">
            <a:extLst>
              <a:ext uri="{FF2B5EF4-FFF2-40B4-BE49-F238E27FC236}">
                <a16:creationId xmlns:a16="http://schemas.microsoft.com/office/drawing/2014/main" id="{E88D5848-7912-1CDE-7D62-E1D401BC622C}"/>
              </a:ext>
            </a:extLst>
          </p:cNvPr>
          <p:cNvSpPr txBox="1"/>
          <p:nvPr/>
        </p:nvSpPr>
        <p:spPr>
          <a:xfrm>
            <a:off x="4184248" y="3398889"/>
            <a:ext cx="4572000" cy="1200329"/>
          </a:xfrm>
          <a:prstGeom prst="rect">
            <a:avLst/>
          </a:prstGeom>
          <a:solidFill>
            <a:schemeClr val="accent2">
              <a:lumMod val="60000"/>
              <a:lumOff val="40000"/>
            </a:schemeClr>
          </a:solidFill>
          <a:effectLst>
            <a:outerShdw blurRad="50800" dist="38100" dir="8100000" algn="tr" rotWithShape="0">
              <a:prstClr val="black">
                <a:alpha val="40000"/>
              </a:prstClr>
            </a:outerShdw>
          </a:effectLst>
        </p:spPr>
        <p:txBody>
          <a:bodyPr wrap="square">
            <a:spAutoFit/>
          </a:bodyPr>
          <a:lstStyle/>
          <a:p>
            <a:r>
              <a:rPr lang="en-US" dirty="0">
                <a:solidFill>
                  <a:schemeClr val="bg1"/>
                </a:solidFill>
              </a:rPr>
              <a:t>“prioritize the security of customers as a core business requirement” and “implement</a:t>
            </a:r>
          </a:p>
          <a:p>
            <a:r>
              <a:rPr lang="en-US" dirty="0">
                <a:solidFill>
                  <a:schemeClr val="bg1"/>
                </a:solidFill>
              </a:rPr>
              <a:t>Secure by Design principles to significantly decrease the number of exploitable flaws.”</a:t>
            </a:r>
          </a:p>
        </p:txBody>
      </p:sp>
    </p:spTree>
    <p:extLst>
      <p:ext uri="{BB962C8B-B14F-4D97-AF65-F5344CB8AC3E}">
        <p14:creationId xmlns:p14="http://schemas.microsoft.com/office/powerpoint/2010/main" val="38506613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0D5DEC4-9620-104B-BE09-9FACBCD7BB53}" vid="{9604CF4B-C734-584F-A06E-FF624A359E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8242</TotalTime>
  <Words>8365</Words>
  <Application>Microsoft Macintosh PowerPoint</Application>
  <PresentationFormat>On-screen Show (16:9)</PresentationFormat>
  <Paragraphs>619</Paragraphs>
  <Slides>33</Slides>
  <Notes>29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Courier</vt:lpstr>
      <vt:lpstr>Theme1</vt:lpstr>
      <vt:lpstr>Secure Systems Engineering and Management</vt:lpstr>
      <vt:lpstr>You Know the Attacks. Now What?</vt:lpstr>
      <vt:lpstr>Our Running Example: Limes</vt:lpstr>
      <vt:lpstr>The Reactive Security Trap</vt:lpstr>
      <vt:lpstr>The Cost of Finding Bugs Late</vt:lpstr>
      <vt:lpstr>What Does “Secure by Design” Mean?</vt:lpstr>
      <vt:lpstr>PowerPoint Presentation</vt:lpstr>
      <vt:lpstr>Microsoft was a target, then became a leader</vt:lpstr>
      <vt:lpstr>PowerPoint Presentation</vt:lpstr>
      <vt:lpstr>Lessons from History</vt:lpstr>
      <vt:lpstr>Six Considerations: Overview</vt:lpstr>
      <vt:lpstr>Consideration 1: Secure Software Design</vt:lpstr>
      <vt:lpstr>Secure Design: Security Features</vt:lpstr>
      <vt:lpstr>PowerPoint Presentation</vt:lpstr>
      <vt:lpstr>Secure Design: Saltzer &amp; Schroeder’s Principles</vt:lpstr>
      <vt:lpstr>Secure Design: The Confused Deputy</vt:lpstr>
      <vt:lpstr>Secure Design Requires Threat Modeling</vt:lpstr>
      <vt:lpstr>Consideration 2: Secure Development</vt:lpstr>
      <vt:lpstr>The Secure Development Toolchain</vt:lpstr>
      <vt:lpstr>Consideration 3: Secure Default Config</vt:lpstr>
      <vt:lpstr>Consideration 4: Supply Chain Security</vt:lpstr>
      <vt:lpstr>Supply Chain: Log4Shell as Case Study</vt:lpstr>
      <vt:lpstr>Consideration 5: Code Integrity</vt:lpstr>
      <vt:lpstr>Consideration 6: Vulnerability Remediation</vt:lpstr>
      <vt:lpstr>The Remediation Learning Loop</vt:lpstr>
      <vt:lpstr>AI and Secure Software Development</vt:lpstr>
      <vt:lpstr>It’s Not Just Technical – It’s Organizational</vt:lpstr>
      <vt:lpstr>The NIST SSDF: Four Practice Groups</vt:lpstr>
      <vt:lpstr>Development Groups: Not One Size Fits All</vt:lpstr>
      <vt:lpstr>Assessment: How Do You Know It’s Working?</vt:lpstr>
      <vt:lpstr>How Does Your Experience Compare?</vt:lpstr>
      <vt:lpstr>Putting It All Together</vt:lpstr>
      <vt:lpstr>Further Reading</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2</TotalTime>
  <Words>49</Words>
  <Application>Microsoft Macintosh PowerPoint</Application>
  <PresentationFormat>On-screen Show (16:9)</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 by Design</dc:title>
  <dc:creator>Secure Software Engineering and Management</dc:creator>
  <cp:keywords/>
  <cp:lastModifiedBy>Hicks, Michael W</cp:lastModifiedBy>
  <cp:revision>54</cp:revision>
  <dcterms:created xsi:type="dcterms:W3CDTF">2026-02-17T22:39:02Z</dcterms:created>
  <dcterms:modified xsi:type="dcterms:W3CDTF">2026-02-23T16:20:38Z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vt:lpwstr>2026</vt:lpwstr>
  </property>
  <property fmtid="{D5CDD505-2E9C-101B-9397-08002B2CF9AE}" pid="3" name="subtitle">
    <vt:lpwstr>Building Software Systems That Resist Attack</vt:lpwstr>
  </property>
</Properties>
</file>