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2147468953" r:id="rId2"/>
    <p:sldId id="258" r:id="rId3"/>
    <p:sldId id="301" r:id="rId4"/>
    <p:sldId id="259" r:id="rId5"/>
    <p:sldId id="260" r:id="rId6"/>
    <p:sldId id="261" r:id="rId7"/>
    <p:sldId id="300" r:id="rId8"/>
    <p:sldId id="313" r:id="rId9"/>
    <p:sldId id="2147468951" r:id="rId10"/>
    <p:sldId id="263" r:id="rId11"/>
    <p:sldId id="264" r:id="rId12"/>
    <p:sldId id="2147468955" r:id="rId13"/>
    <p:sldId id="265" r:id="rId14"/>
    <p:sldId id="2147468950" r:id="rId15"/>
    <p:sldId id="303" r:id="rId16"/>
    <p:sldId id="266" r:id="rId17"/>
    <p:sldId id="267" r:id="rId18"/>
    <p:sldId id="268" r:id="rId19"/>
    <p:sldId id="269" r:id="rId20"/>
    <p:sldId id="302" r:id="rId21"/>
    <p:sldId id="270" r:id="rId22"/>
    <p:sldId id="271" r:id="rId23"/>
    <p:sldId id="273" r:id="rId24"/>
    <p:sldId id="274" r:id="rId25"/>
    <p:sldId id="275" r:id="rId26"/>
    <p:sldId id="2147468954" r:id="rId27"/>
    <p:sldId id="276" r:id="rId28"/>
    <p:sldId id="277" r:id="rId29"/>
    <p:sldId id="2147468956" r:id="rId30"/>
    <p:sldId id="278" r:id="rId31"/>
    <p:sldId id="279" r:id="rId32"/>
    <p:sldId id="2147468957" r:id="rId33"/>
    <p:sldId id="280" r:id="rId34"/>
    <p:sldId id="281" r:id="rId35"/>
    <p:sldId id="282" r:id="rId36"/>
    <p:sldId id="283" r:id="rId37"/>
    <p:sldId id="284" r:id="rId38"/>
    <p:sldId id="2147468959" r:id="rId39"/>
    <p:sldId id="2147468958" r:id="rId40"/>
    <p:sldId id="286" r:id="rId41"/>
    <p:sldId id="287" r:id="rId42"/>
    <p:sldId id="288" r:id="rId43"/>
    <p:sldId id="289" r:id="rId44"/>
    <p:sldId id="290" r:id="rId45"/>
    <p:sldId id="291" r:id="rId46"/>
    <p:sldId id="292" r:id="rId47"/>
    <p:sldId id="293" r:id="rId48"/>
    <p:sldId id="294" r:id="rId49"/>
    <p:sldId id="296" r:id="rId50"/>
    <p:sldId id="2147468952" r:id="rId51"/>
    <p:sldId id="262" r:id="rId52"/>
    <p:sldId id="297" r:id="rId53"/>
    <p:sldId id="299" r:id="rId5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A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37" autoAdjust="0"/>
    <p:restoredTop sz="72041" autoAdjust="0"/>
  </p:normalViewPr>
  <p:slideViewPr>
    <p:cSldViewPr snapToGrid="0" snapToObjects="1">
      <p:cViewPr varScale="1">
        <p:scale>
          <a:sx n="120" d="100"/>
          <a:sy n="120" d="100"/>
        </p:scale>
        <p:origin x="1448"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9FFCC9-CB3B-4541-97E5-1CB983059C8A}"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835FDF8F-742B-4F12-AFBE-08A871DB99B0}">
      <dgm:prSet custT="1"/>
      <dgm:spPr/>
      <dgm:t>
        <a:bodyPr/>
        <a:lstStyle/>
        <a:p>
          <a:pPr>
            <a:lnSpc>
              <a:spcPct val="100000"/>
            </a:lnSpc>
          </a:pPr>
          <a:r>
            <a:rPr lang="en-US" sz="1800" dirty="0"/>
            <a:t>We </a:t>
          </a:r>
          <a:r>
            <a:rPr lang="en-US" sz="1800" b="1" dirty="0"/>
            <a:t>enumerate threats </a:t>
          </a:r>
          <a:r>
            <a:rPr lang="en-US" sz="1800" dirty="0"/>
            <a:t>against our security objectives using STRIDE.</a:t>
          </a:r>
        </a:p>
      </dgm:t>
    </dgm:pt>
    <dgm:pt modelId="{BDB3B3C6-3A94-4F79-B81E-EFDDD058B386}" type="parTrans" cxnId="{A9379573-C3E0-412A-AB24-F57C436F4884}">
      <dgm:prSet/>
      <dgm:spPr/>
      <dgm:t>
        <a:bodyPr/>
        <a:lstStyle/>
        <a:p>
          <a:endParaRPr lang="en-US"/>
        </a:p>
      </dgm:t>
    </dgm:pt>
    <dgm:pt modelId="{9725BB95-4237-472F-9562-5CDEB5C737B0}" type="sibTrans" cxnId="{A9379573-C3E0-412A-AB24-F57C436F4884}">
      <dgm:prSet/>
      <dgm:spPr/>
      <dgm:t>
        <a:bodyPr/>
        <a:lstStyle/>
        <a:p>
          <a:endParaRPr lang="en-US"/>
        </a:p>
      </dgm:t>
    </dgm:pt>
    <dgm:pt modelId="{2252C341-C1DD-4BDB-BCDC-58F55C2524D5}">
      <dgm:prSet custT="1"/>
      <dgm:spPr/>
      <dgm:t>
        <a:bodyPr/>
        <a:lstStyle/>
        <a:p>
          <a:pPr>
            <a:lnSpc>
              <a:spcPct val="100000"/>
            </a:lnSpc>
          </a:pPr>
          <a:r>
            <a:rPr lang="en-US" sz="1800" dirty="0"/>
            <a:t>For each threat, we </a:t>
          </a:r>
          <a:r>
            <a:rPr lang="en-US" sz="1800" b="1" dirty="0"/>
            <a:t>propose a response</a:t>
          </a:r>
          <a:r>
            <a:rPr lang="en-US" sz="1800" dirty="0"/>
            <a:t>: a control and implementation guidance.</a:t>
          </a:r>
        </a:p>
      </dgm:t>
    </dgm:pt>
    <dgm:pt modelId="{A85BBD46-52DA-478E-8742-07F35C208DF5}" type="parTrans" cxnId="{9B30ACF3-D141-42E7-A858-8F2F49176358}">
      <dgm:prSet/>
      <dgm:spPr/>
      <dgm:t>
        <a:bodyPr/>
        <a:lstStyle/>
        <a:p>
          <a:endParaRPr lang="en-US"/>
        </a:p>
      </dgm:t>
    </dgm:pt>
    <dgm:pt modelId="{EC97E160-C7CD-41C3-9A1A-01FE30144691}" type="sibTrans" cxnId="{9B30ACF3-D141-42E7-A858-8F2F49176358}">
      <dgm:prSet/>
      <dgm:spPr/>
      <dgm:t>
        <a:bodyPr/>
        <a:lstStyle/>
        <a:p>
          <a:endParaRPr lang="en-US"/>
        </a:p>
      </dgm:t>
    </dgm:pt>
    <dgm:pt modelId="{8A238FDB-1DEE-487C-89CB-0F58C2822EAF}">
      <dgm:prSet/>
      <dgm:spPr/>
      <dgm:t>
        <a:bodyPr/>
        <a:lstStyle/>
        <a:p>
          <a:pPr>
            <a:lnSpc>
              <a:spcPct val="100000"/>
            </a:lnSpc>
          </a:pPr>
          <a:r>
            <a:rPr lang="en-US" dirty="0"/>
            <a:t>These two lectures build the </a:t>
          </a:r>
          <a:r>
            <a:rPr lang="en-US" b="1" dirty="0"/>
            <a:t>technical vocabulary </a:t>
          </a:r>
          <a:r>
            <a:rPr lang="en-US" dirty="0"/>
            <a:t>and the </a:t>
          </a:r>
          <a:r>
            <a:rPr lang="en-US" b="1" dirty="0"/>
            <a:t>design thinking </a:t>
          </a:r>
          <a:r>
            <a:rPr lang="en-US" dirty="0"/>
            <a:t>for that.</a:t>
          </a:r>
        </a:p>
      </dgm:t>
    </dgm:pt>
    <dgm:pt modelId="{BB3903CB-F2C5-453D-B68E-E64E0B9D2F1A}" type="parTrans" cxnId="{1D40A313-5505-4F4D-BD72-535A7F86E589}">
      <dgm:prSet/>
      <dgm:spPr/>
      <dgm:t>
        <a:bodyPr/>
        <a:lstStyle/>
        <a:p>
          <a:endParaRPr lang="en-US"/>
        </a:p>
      </dgm:t>
    </dgm:pt>
    <dgm:pt modelId="{0B451E2C-D141-461D-96B7-B05E84E76177}" type="sibTrans" cxnId="{1D40A313-5505-4F4D-BD72-535A7F86E589}">
      <dgm:prSet/>
      <dgm:spPr/>
      <dgm:t>
        <a:bodyPr/>
        <a:lstStyle/>
        <a:p>
          <a:endParaRPr lang="en-US"/>
        </a:p>
      </dgm:t>
    </dgm:pt>
    <dgm:pt modelId="{9817FC75-0123-44AF-BE92-C20F374177C9}" type="pres">
      <dgm:prSet presAssocID="{E49FFCC9-CB3B-4541-97E5-1CB983059C8A}" presName="root" presStyleCnt="0">
        <dgm:presLayoutVars>
          <dgm:dir/>
          <dgm:resizeHandles val="exact"/>
        </dgm:presLayoutVars>
      </dgm:prSet>
      <dgm:spPr/>
    </dgm:pt>
    <dgm:pt modelId="{B5E3434E-E0E5-43A6-AF1D-8587D2FE4C71}" type="pres">
      <dgm:prSet presAssocID="{835FDF8F-742B-4F12-AFBE-08A871DB99B0}" presName="compNode" presStyleCnt="0"/>
      <dgm:spPr/>
    </dgm:pt>
    <dgm:pt modelId="{A47B0684-6A6E-4CEE-B7C6-2CA2A98B4614}" type="pres">
      <dgm:prSet presAssocID="{835FDF8F-742B-4F12-AFBE-08A871DB99B0}" presName="iconRect" presStyleLbl="node1" presStyleIdx="0" presStyleCnt="3" custLinFactNeighborX="-41441" custLinFactNeighborY="106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lk"/>
        </a:ext>
      </dgm:extLst>
    </dgm:pt>
    <dgm:pt modelId="{8E7767FE-1674-42F9-B8C6-D73946CDE757}" type="pres">
      <dgm:prSet presAssocID="{835FDF8F-742B-4F12-AFBE-08A871DB99B0}" presName="spaceRect" presStyleCnt="0"/>
      <dgm:spPr/>
    </dgm:pt>
    <dgm:pt modelId="{A0C12822-A952-46E7-954A-A72A465A2CB9}" type="pres">
      <dgm:prSet presAssocID="{835FDF8F-742B-4F12-AFBE-08A871DB99B0}" presName="textRect" presStyleLbl="revTx" presStyleIdx="0" presStyleCnt="3" custLinFactNeighborX="-20083" custLinFactNeighborY="437">
        <dgm:presLayoutVars>
          <dgm:chMax val="1"/>
          <dgm:chPref val="1"/>
        </dgm:presLayoutVars>
      </dgm:prSet>
      <dgm:spPr/>
    </dgm:pt>
    <dgm:pt modelId="{89C53F3B-5DB5-4032-A154-588CB6D68B0A}" type="pres">
      <dgm:prSet presAssocID="{9725BB95-4237-472F-9562-5CDEB5C737B0}" presName="sibTrans" presStyleCnt="0"/>
      <dgm:spPr/>
    </dgm:pt>
    <dgm:pt modelId="{917C7773-7DC5-4EA5-ADD2-77A4A582CCAA}" type="pres">
      <dgm:prSet presAssocID="{2252C341-C1DD-4BDB-BCDC-58F55C2524D5}" presName="compNode" presStyleCnt="0"/>
      <dgm:spPr/>
    </dgm:pt>
    <dgm:pt modelId="{E9FF4091-8FD6-4C04-B685-D846F0BE27A4}" type="pres">
      <dgm:prSet presAssocID="{2252C341-C1DD-4BDB-BCDC-58F55C2524D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69D19BD2-E8B7-42DE-A56E-25CDA44B7182}" type="pres">
      <dgm:prSet presAssocID="{2252C341-C1DD-4BDB-BCDC-58F55C2524D5}" presName="spaceRect" presStyleCnt="0"/>
      <dgm:spPr/>
    </dgm:pt>
    <dgm:pt modelId="{CC712790-729F-4143-8892-9F61EEB96D88}" type="pres">
      <dgm:prSet presAssocID="{2252C341-C1DD-4BDB-BCDC-58F55C2524D5}" presName="textRect" presStyleLbl="revTx" presStyleIdx="1" presStyleCnt="3">
        <dgm:presLayoutVars>
          <dgm:chMax val="1"/>
          <dgm:chPref val="1"/>
        </dgm:presLayoutVars>
      </dgm:prSet>
      <dgm:spPr/>
    </dgm:pt>
    <dgm:pt modelId="{2FFFE664-F13A-4BDF-828B-72D0B8DFACB5}" type="pres">
      <dgm:prSet presAssocID="{EC97E160-C7CD-41C3-9A1A-01FE30144691}" presName="sibTrans" presStyleCnt="0"/>
      <dgm:spPr/>
    </dgm:pt>
    <dgm:pt modelId="{F1D0EEBC-97A9-42FE-A539-27946F0F0DCF}" type="pres">
      <dgm:prSet presAssocID="{8A238FDB-1DEE-487C-89CB-0F58C2822EAF}" presName="compNode" presStyleCnt="0"/>
      <dgm:spPr/>
    </dgm:pt>
    <dgm:pt modelId="{39CE0621-AAAF-4595-AB47-73F8AFE7C779}" type="pres">
      <dgm:prSet presAssocID="{8A238FDB-1DEE-487C-89CB-0F58C2822EAF}" presName="iconRect" presStyleLbl="node1" presStyleIdx="2" presStyleCnt="3" custLinFactNeighborX="58442" custLinFactNeighborY="425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5174285-D9E2-4C8F-8DE2-89CDD56E1840}" type="pres">
      <dgm:prSet presAssocID="{8A238FDB-1DEE-487C-89CB-0F58C2822EAF}" presName="spaceRect" presStyleCnt="0"/>
      <dgm:spPr/>
    </dgm:pt>
    <dgm:pt modelId="{CCB92355-0EDB-4D13-9B3B-BF500AD6D7A3}" type="pres">
      <dgm:prSet presAssocID="{8A238FDB-1DEE-487C-89CB-0F58C2822EAF}" presName="textRect" presStyleLbl="revTx" presStyleIdx="2" presStyleCnt="3" custLinFactNeighborX="25343" custLinFactNeighborY="437">
        <dgm:presLayoutVars>
          <dgm:chMax val="1"/>
          <dgm:chPref val="1"/>
        </dgm:presLayoutVars>
      </dgm:prSet>
      <dgm:spPr/>
    </dgm:pt>
  </dgm:ptLst>
  <dgm:cxnLst>
    <dgm:cxn modelId="{51760F0F-B9A3-4302-AB5D-4E01FD8D69CC}" type="presOf" srcId="{835FDF8F-742B-4F12-AFBE-08A871DB99B0}" destId="{A0C12822-A952-46E7-954A-A72A465A2CB9}" srcOrd="0" destOrd="0" presId="urn:microsoft.com/office/officeart/2018/2/layout/IconLabelList"/>
    <dgm:cxn modelId="{1D40A313-5505-4F4D-BD72-535A7F86E589}" srcId="{E49FFCC9-CB3B-4541-97E5-1CB983059C8A}" destId="{8A238FDB-1DEE-487C-89CB-0F58C2822EAF}" srcOrd="2" destOrd="0" parTransId="{BB3903CB-F2C5-453D-B68E-E64E0B9D2F1A}" sibTransId="{0B451E2C-D141-461D-96B7-B05E84E76177}"/>
    <dgm:cxn modelId="{084B4614-A6C0-473C-9C32-4E420AA924FD}" type="presOf" srcId="{E49FFCC9-CB3B-4541-97E5-1CB983059C8A}" destId="{9817FC75-0123-44AF-BE92-C20F374177C9}" srcOrd="0" destOrd="0" presId="urn:microsoft.com/office/officeart/2018/2/layout/IconLabelList"/>
    <dgm:cxn modelId="{BA00C350-97EB-4CAF-B64B-493BEE4AD3C7}" type="presOf" srcId="{2252C341-C1DD-4BDB-BCDC-58F55C2524D5}" destId="{CC712790-729F-4143-8892-9F61EEB96D88}" srcOrd="0" destOrd="0" presId="urn:microsoft.com/office/officeart/2018/2/layout/IconLabelList"/>
    <dgm:cxn modelId="{5B77836F-4B4A-4B0A-BF81-8B9E9A70E510}" type="presOf" srcId="{8A238FDB-1DEE-487C-89CB-0F58C2822EAF}" destId="{CCB92355-0EDB-4D13-9B3B-BF500AD6D7A3}" srcOrd="0" destOrd="0" presId="urn:microsoft.com/office/officeart/2018/2/layout/IconLabelList"/>
    <dgm:cxn modelId="{A9379573-C3E0-412A-AB24-F57C436F4884}" srcId="{E49FFCC9-CB3B-4541-97E5-1CB983059C8A}" destId="{835FDF8F-742B-4F12-AFBE-08A871DB99B0}" srcOrd="0" destOrd="0" parTransId="{BDB3B3C6-3A94-4F79-B81E-EFDDD058B386}" sibTransId="{9725BB95-4237-472F-9562-5CDEB5C737B0}"/>
    <dgm:cxn modelId="{9B30ACF3-D141-42E7-A858-8F2F49176358}" srcId="{E49FFCC9-CB3B-4541-97E5-1CB983059C8A}" destId="{2252C341-C1DD-4BDB-BCDC-58F55C2524D5}" srcOrd="1" destOrd="0" parTransId="{A85BBD46-52DA-478E-8742-07F35C208DF5}" sibTransId="{EC97E160-C7CD-41C3-9A1A-01FE30144691}"/>
    <dgm:cxn modelId="{866F9131-A81F-44BD-9B75-D85A1E41C233}" type="presParOf" srcId="{9817FC75-0123-44AF-BE92-C20F374177C9}" destId="{B5E3434E-E0E5-43A6-AF1D-8587D2FE4C71}" srcOrd="0" destOrd="0" presId="urn:microsoft.com/office/officeart/2018/2/layout/IconLabelList"/>
    <dgm:cxn modelId="{1E15E32C-7919-431D-8DCC-6E3AC7F62C3F}" type="presParOf" srcId="{B5E3434E-E0E5-43A6-AF1D-8587D2FE4C71}" destId="{A47B0684-6A6E-4CEE-B7C6-2CA2A98B4614}" srcOrd="0" destOrd="0" presId="urn:microsoft.com/office/officeart/2018/2/layout/IconLabelList"/>
    <dgm:cxn modelId="{A344B6C7-5E3A-49B1-9AFB-7EE7864EF301}" type="presParOf" srcId="{B5E3434E-E0E5-43A6-AF1D-8587D2FE4C71}" destId="{8E7767FE-1674-42F9-B8C6-D73946CDE757}" srcOrd="1" destOrd="0" presId="urn:microsoft.com/office/officeart/2018/2/layout/IconLabelList"/>
    <dgm:cxn modelId="{4451B7F0-0710-4B70-9B72-107E74FC882C}" type="presParOf" srcId="{B5E3434E-E0E5-43A6-AF1D-8587D2FE4C71}" destId="{A0C12822-A952-46E7-954A-A72A465A2CB9}" srcOrd="2" destOrd="0" presId="urn:microsoft.com/office/officeart/2018/2/layout/IconLabelList"/>
    <dgm:cxn modelId="{7280B81A-D1B3-4DF0-BE31-DA5EEC43606D}" type="presParOf" srcId="{9817FC75-0123-44AF-BE92-C20F374177C9}" destId="{89C53F3B-5DB5-4032-A154-588CB6D68B0A}" srcOrd="1" destOrd="0" presId="urn:microsoft.com/office/officeart/2018/2/layout/IconLabelList"/>
    <dgm:cxn modelId="{F6628659-AED2-4EB8-8D50-581EC4597F02}" type="presParOf" srcId="{9817FC75-0123-44AF-BE92-C20F374177C9}" destId="{917C7773-7DC5-4EA5-ADD2-77A4A582CCAA}" srcOrd="2" destOrd="0" presId="urn:microsoft.com/office/officeart/2018/2/layout/IconLabelList"/>
    <dgm:cxn modelId="{94C07504-24D9-4A6A-8BA7-01F88DC8CBAD}" type="presParOf" srcId="{917C7773-7DC5-4EA5-ADD2-77A4A582CCAA}" destId="{E9FF4091-8FD6-4C04-B685-D846F0BE27A4}" srcOrd="0" destOrd="0" presId="urn:microsoft.com/office/officeart/2018/2/layout/IconLabelList"/>
    <dgm:cxn modelId="{A4D19ED9-ACEE-4BB4-A97E-0015A2EE746F}" type="presParOf" srcId="{917C7773-7DC5-4EA5-ADD2-77A4A582CCAA}" destId="{69D19BD2-E8B7-42DE-A56E-25CDA44B7182}" srcOrd="1" destOrd="0" presId="urn:microsoft.com/office/officeart/2018/2/layout/IconLabelList"/>
    <dgm:cxn modelId="{42174D18-9F63-4DED-8F73-04A6152A31EF}" type="presParOf" srcId="{917C7773-7DC5-4EA5-ADD2-77A4A582CCAA}" destId="{CC712790-729F-4143-8892-9F61EEB96D88}" srcOrd="2" destOrd="0" presId="urn:microsoft.com/office/officeart/2018/2/layout/IconLabelList"/>
    <dgm:cxn modelId="{5381BCCC-A96E-4A94-BC5E-1DE2AC99324E}" type="presParOf" srcId="{9817FC75-0123-44AF-BE92-C20F374177C9}" destId="{2FFFE664-F13A-4BDF-828B-72D0B8DFACB5}" srcOrd="3" destOrd="0" presId="urn:microsoft.com/office/officeart/2018/2/layout/IconLabelList"/>
    <dgm:cxn modelId="{1D3FBCEC-7BEE-4B2B-BC9E-A7EA56A23174}" type="presParOf" srcId="{9817FC75-0123-44AF-BE92-C20F374177C9}" destId="{F1D0EEBC-97A9-42FE-A539-27946F0F0DCF}" srcOrd="4" destOrd="0" presId="urn:microsoft.com/office/officeart/2018/2/layout/IconLabelList"/>
    <dgm:cxn modelId="{42A0475A-1463-43EA-8E76-24696CE5415F}" type="presParOf" srcId="{F1D0EEBC-97A9-42FE-A539-27946F0F0DCF}" destId="{39CE0621-AAAF-4595-AB47-73F8AFE7C779}" srcOrd="0" destOrd="0" presId="urn:microsoft.com/office/officeart/2018/2/layout/IconLabelList"/>
    <dgm:cxn modelId="{5BA1D385-E937-4AD1-9639-0462C2631423}" type="presParOf" srcId="{F1D0EEBC-97A9-42FE-A539-27946F0F0DCF}" destId="{35174285-D9E2-4C8F-8DE2-89CDD56E1840}" srcOrd="1" destOrd="0" presId="urn:microsoft.com/office/officeart/2018/2/layout/IconLabelList"/>
    <dgm:cxn modelId="{6D5C7275-E52E-49D4-BCFA-56D2D6E9350E}" type="presParOf" srcId="{F1D0EEBC-97A9-42FE-A539-27946F0F0DCF}" destId="{CCB92355-0EDB-4D13-9B3B-BF500AD6D7A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B0684-6A6E-4CEE-B7C6-2CA2A98B4614}">
      <dsp:nvSpPr>
        <dsp:cNvPr id="0" name=""/>
        <dsp:cNvSpPr/>
      </dsp:nvSpPr>
      <dsp:spPr>
        <a:xfrm>
          <a:off x="484149" y="242949"/>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C12822-A952-46E7-954A-A72A465A2CB9}">
      <dsp:nvSpPr>
        <dsp:cNvPr id="0" name=""/>
        <dsp:cNvSpPr/>
      </dsp:nvSpPr>
      <dsp:spPr>
        <a:xfrm>
          <a:off x="0" y="1639630"/>
          <a:ext cx="2180418" cy="1397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We </a:t>
          </a:r>
          <a:r>
            <a:rPr lang="en-US" sz="1800" b="1" kern="1200" dirty="0"/>
            <a:t>enumerate threats </a:t>
          </a:r>
          <a:r>
            <a:rPr lang="en-US" sz="1800" kern="1200" dirty="0"/>
            <a:t>against our security objectives using STRIDE.</a:t>
          </a:r>
        </a:p>
      </dsp:txBody>
      <dsp:txXfrm>
        <a:off x="0" y="1639630"/>
        <a:ext cx="2180418" cy="1397460"/>
      </dsp:txXfrm>
    </dsp:sp>
    <dsp:sp modelId="{E9FF4091-8FD6-4C04-B685-D846F0BE27A4}">
      <dsp:nvSpPr>
        <dsp:cNvPr id="0" name=""/>
        <dsp:cNvSpPr/>
      </dsp:nvSpPr>
      <dsp:spPr>
        <a:xfrm>
          <a:off x="3452755" y="232519"/>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712790-729F-4143-8892-9F61EEB96D88}">
      <dsp:nvSpPr>
        <dsp:cNvPr id="0" name=""/>
        <dsp:cNvSpPr/>
      </dsp:nvSpPr>
      <dsp:spPr>
        <a:xfrm>
          <a:off x="2853140" y="1633523"/>
          <a:ext cx="2180418" cy="1397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For each threat, we </a:t>
          </a:r>
          <a:r>
            <a:rPr lang="en-US" sz="1800" b="1" kern="1200" dirty="0"/>
            <a:t>propose a response</a:t>
          </a:r>
          <a:r>
            <a:rPr lang="en-US" sz="1800" kern="1200" dirty="0"/>
            <a:t>: a control and implementation guidance.</a:t>
          </a:r>
        </a:p>
      </dsp:txBody>
      <dsp:txXfrm>
        <a:off x="2853140" y="1633523"/>
        <a:ext cx="2180418" cy="1397460"/>
      </dsp:txXfrm>
    </dsp:sp>
    <dsp:sp modelId="{39CE0621-AAAF-4595-AB47-73F8AFE7C779}">
      <dsp:nvSpPr>
        <dsp:cNvPr id="0" name=""/>
        <dsp:cNvSpPr/>
      </dsp:nvSpPr>
      <dsp:spPr>
        <a:xfrm>
          <a:off x="6588173" y="274219"/>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B92355-0EDB-4D13-9B3B-BF500AD6D7A3}">
      <dsp:nvSpPr>
        <dsp:cNvPr id="0" name=""/>
        <dsp:cNvSpPr/>
      </dsp:nvSpPr>
      <dsp:spPr>
        <a:xfrm>
          <a:off x="5706281" y="1639630"/>
          <a:ext cx="2180418" cy="1397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These two lectures build the </a:t>
          </a:r>
          <a:r>
            <a:rPr lang="en-US" sz="1800" b="1" kern="1200" dirty="0"/>
            <a:t>technical vocabulary </a:t>
          </a:r>
          <a:r>
            <a:rPr lang="en-US" sz="1800" kern="1200" dirty="0"/>
            <a:t>and the </a:t>
          </a:r>
          <a:r>
            <a:rPr lang="en-US" sz="1800" b="1" kern="1200" dirty="0"/>
            <a:t>design thinking </a:t>
          </a:r>
          <a:r>
            <a:rPr lang="en-US" sz="1800" kern="1200" dirty="0"/>
            <a:t>for that.</a:t>
          </a:r>
        </a:p>
      </dsp:txBody>
      <dsp:txXfrm>
        <a:off x="5706281" y="1639630"/>
        <a:ext cx="2180418" cy="139746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1CCF-B725-44A7-AA57-5E433BD85C9F}" type="datetimeFigureOut">
              <a:rPr lang="en-US" smtClean="0"/>
              <a:t>2/26/26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DFEC3-8487-43E8-A154-7C12CBC1FFF2}" type="slidenum">
              <a:rPr lang="en-US" smtClean="0"/>
              <a:t>‹#›</a:t>
            </a:fld>
            <a:endParaRPr lang="en-US"/>
          </a:p>
        </p:txBody>
      </p:sp>
    </p:spTree>
    <p:extLst>
      <p:ext uri="{BB962C8B-B14F-4D97-AF65-F5344CB8AC3E}">
        <p14:creationId xmlns:p14="http://schemas.microsoft.com/office/powerpoint/2010/main" val="378270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Connect to where students are: they’ve done the </a:t>
            </a:r>
            <a:r>
              <a:rPr dirty="0" err="1"/>
              <a:t>SbD</a:t>
            </a:r>
            <a:r>
              <a:rPr dirty="0"/>
              <a:t> lecture, learned threat modeling with STRIDE, and are working on their own threat models (</a:t>
            </a:r>
            <a:r>
              <a:rPr dirty="0" err="1"/>
              <a:t>GlucoGuard</a:t>
            </a:r>
            <a:r>
              <a:rPr dirty="0"/>
              <a:t>). These lectures answer the next question: once you’ve found a threat, what do you actually build to stop it?</a:t>
            </a:r>
          </a:p>
          <a:p>
            <a:pPr marL="0" lvl="0" indent="0">
              <a:buNone/>
            </a:pPr>
            <a:endParaRPr dirty="0"/>
          </a:p>
          <a:p>
            <a:pPr marL="0" lvl="0" indent="0">
              <a:buNone/>
            </a:pPr>
            <a:r>
              <a:rPr dirty="0"/>
              <a:t>Recall the four response strategies: mitigate, eliminate, transfer, accept. Most of our time focuses on mitigation through design – the controls you build into the system.</a:t>
            </a:r>
          </a:p>
        </p:txBody>
      </p:sp>
      <p:sp>
        <p:nvSpPr>
          <p:cNvPr id="4" name="Slide Number Placeholder 3"/>
          <p:cNvSpPr>
            <a:spLocks noGrp="1"/>
          </p:cNvSpPr>
          <p:nvPr>
            <p:ph type="sldNum" sz="quarter" idx="10"/>
          </p:nvPr>
        </p:nvSpPr>
        <p:spPr/>
        <p:txBody>
          <a:bodyPr/>
          <a:lstStyle/>
          <a:p>
            <a:fld id="{18BDFEC3-8487-43E8-A154-7C12CBC1FFF2}" type="slidenum">
              <a:rPr lang="en-US"/>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client first connects, the client and server complete a TLS handshake during which the server presents an X.509 digital certificate, which is used to help identify and authenticate the server to the client. This certificate includes the identity of the server (e.g. website domain), a temporal validity period, a public key, and a digital signature provided by a trusted third party. The client checks that the certificate’s identity matches the requested domain name, that the certificate is within its validity period, and that the digital signature of the certificate is valid. The certificate’s public key is then used by the client to share a session secret with the server in order to establish an end-to-end cryptographic channel.</a:t>
            </a:r>
          </a:p>
        </p:txBody>
      </p:sp>
      <p:sp>
        <p:nvSpPr>
          <p:cNvPr id="4" name="Slide Number Placeholder 3"/>
          <p:cNvSpPr>
            <a:spLocks noGrp="1"/>
          </p:cNvSpPr>
          <p:nvPr>
            <p:ph type="sldNum" sz="quarter" idx="5"/>
          </p:nvPr>
        </p:nvSpPr>
        <p:spPr/>
        <p:txBody>
          <a:bodyPr/>
          <a:lstStyle/>
          <a:p>
            <a:fld id="{C123C96B-2B3F-7242-90A1-56E5F222F20D}" type="slidenum">
              <a:rPr lang="en-US" smtClean="0"/>
              <a:t>14</a:t>
            </a:fld>
            <a:endParaRPr lang="en-US"/>
          </a:p>
        </p:txBody>
      </p:sp>
    </p:spTree>
    <p:extLst>
      <p:ext uri="{BB962C8B-B14F-4D97-AF65-F5344CB8AC3E}">
        <p14:creationId xmlns:p14="http://schemas.microsoft.com/office/powerpoint/2010/main" val="3587791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1B8CF-2711-ED35-4C09-1E4B2E3D0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BB765-DB2F-D6E2-31C1-95918A114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C0AB6-CFD2-8533-31B9-04A503CC94A0}"/>
              </a:ext>
            </a:extLst>
          </p:cNvPr>
          <p:cNvSpPr>
            <a:spLocks noGrp="1"/>
          </p:cNvSpPr>
          <p:nvPr>
            <p:ph type="body" idx="1"/>
          </p:nvPr>
        </p:nvSpPr>
        <p:spPr/>
        <p:txBody>
          <a:bodyPr/>
          <a:lstStyle/>
          <a:p>
            <a:pPr marL="0" lvl="0" indent="0">
              <a:buNone/>
            </a:pPr>
            <a:r>
              <a:t>Certificate pinning is especially important when the stakes are financial. Without pinning, an attacker who compromises any certificate authority can issue a valid-looking certificate for your domain.</a:t>
            </a:r>
          </a:p>
          <a:p>
            <a:pPr marL="0" lvl="0" indent="0">
              <a:buNone/>
            </a:pPr>
            <a:endParaRPr/>
          </a:p>
          <a:p>
            <a:pPr marL="0" lvl="0" indent="0">
              <a:buNone/>
            </a:pPr>
            <a:r>
              <a:t>Development-mode bypass is a classic mistake: during development, developers disable certificate validation to work with self-signed certs, then forget to re-enable it before shipping. This has happened in major apps and libraries.</a:t>
            </a:r>
          </a:p>
        </p:txBody>
      </p:sp>
      <p:sp>
        <p:nvSpPr>
          <p:cNvPr id="4" name="Slide Number Placeholder 3">
            <a:extLst>
              <a:ext uri="{FF2B5EF4-FFF2-40B4-BE49-F238E27FC236}">
                <a16:creationId xmlns:a16="http://schemas.microsoft.com/office/drawing/2014/main" id="{4CC753F4-DB72-E293-C1AB-2C5EECEA7FE8}"/>
              </a:ext>
            </a:extLst>
          </p:cNvPr>
          <p:cNvSpPr>
            <a:spLocks noGrp="1"/>
          </p:cNvSpPr>
          <p:nvPr>
            <p:ph type="sldNum" sz="quarter" idx="10"/>
          </p:nvPr>
        </p:nvSpPr>
        <p:spPr/>
        <p:txBody>
          <a:bodyPr/>
          <a:lstStyle/>
          <a:p>
            <a:fld id="{18BDFEC3-8487-43E8-A154-7C12CBC1FFF2}" type="slidenum">
              <a:rPr lang="en-US"/>
              <a:t>15</a:t>
            </a:fld>
            <a:endParaRPr lang="en-US"/>
          </a:p>
        </p:txBody>
      </p:sp>
    </p:spTree>
    <p:extLst>
      <p:ext uri="{BB962C8B-B14F-4D97-AF65-F5344CB8AC3E}">
        <p14:creationId xmlns:p14="http://schemas.microsoft.com/office/powerpoint/2010/main" val="997275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Certificate pinning is especially important when the stakes are financial. Without pinning, an attacker who compromises any certificate authority can issue a valid-looking certificate for your domain.</a:t>
            </a:r>
          </a:p>
          <a:p>
            <a:pPr marL="0" lvl="0" indent="0">
              <a:buNone/>
            </a:pPr>
            <a:endParaRPr/>
          </a:p>
          <a:p>
            <a:pPr marL="0" lvl="0" indent="0">
              <a:buNone/>
            </a:pPr>
            <a:r>
              <a:t>Development-mode bypass is a classic mistake: during development, developers disable certificate validation to work with self-signed certs, then forget to re-enable it before shipping. This has happened in major apps and libraries.</a:t>
            </a:r>
          </a:p>
        </p:txBody>
      </p:sp>
      <p:sp>
        <p:nvSpPr>
          <p:cNvPr id="4" name="Slide Number Placeholder 3"/>
          <p:cNvSpPr>
            <a:spLocks noGrp="1"/>
          </p:cNvSpPr>
          <p:nvPr>
            <p:ph type="sldNum" sz="quarter" idx="10"/>
          </p:nvPr>
        </p:nvSpPr>
        <p:spPr/>
        <p:txBody>
          <a:bodyPr/>
          <a:lstStyle/>
          <a:p>
            <a:fld id="{18BDFEC3-8487-43E8-A154-7C12CBC1FFF2}" type="slidenum">
              <a:rPr lang="en-US"/>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Not all communication is HTTP. IoT devices, wearables, and medical devices commonly use BLE. BLE has its own security model handled by the Security Manager Protocol (SMP).</a:t>
            </a:r>
          </a:p>
          <a:p>
            <a:pPr marL="0" lvl="0" indent="0">
              <a:buNone/>
            </a:pPr>
            <a:endParaRPr lang="en-US" dirty="0"/>
          </a:p>
          <a:p>
            <a:pPr rtl="0" eaLnBrk="1" fontAlgn="t" latinLnBrk="0" hangingPunct="1"/>
            <a:r>
              <a:rPr lang="en-US" sz="1200" b="1" i="0" u="none" strike="noStrike" kern="1200" dirty="0">
                <a:solidFill>
                  <a:schemeClr val="tx1"/>
                </a:solidFill>
                <a:effectLst/>
                <a:latin typeface="+mn-lt"/>
                <a:ea typeface="+mn-ea"/>
                <a:cs typeface="+mn-cs"/>
              </a:rPr>
              <a:t>Mode </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MITM Protection</a:t>
            </a:r>
            <a:r>
              <a:rPr lang="en-US" sz="1200" b="0" i="0" u="none" strike="noStrike" kern="1200" dirty="0">
                <a:solidFill>
                  <a:schemeClr val="tx1"/>
                </a:solidFill>
                <a:effectLst/>
                <a:latin typeface="+mn-lt"/>
                <a:ea typeface="+mn-ea"/>
                <a:cs typeface="+mn-cs"/>
              </a:rPr>
              <a:t> | </a:t>
            </a:r>
            <a:r>
              <a:rPr lang="en-US" sz="1200" b="1" i="0" u="none" strike="noStrike" kern="1200" dirty="0">
                <a:solidFill>
                  <a:schemeClr val="tx1"/>
                </a:solidFill>
                <a:effectLst/>
                <a:latin typeface="+mn-lt"/>
                <a:ea typeface="+mn-ea"/>
                <a:cs typeface="+mn-cs"/>
              </a:rPr>
              <a:t>How It Works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Just Works | None | Default for many devices – </a:t>
            </a:r>
            <a:r>
              <a:rPr lang="en-US" sz="1200" b="1" i="0" u="none" strike="noStrike" kern="1200" dirty="0">
                <a:solidFill>
                  <a:schemeClr val="tx1"/>
                </a:solidFill>
                <a:effectLst/>
                <a:latin typeface="+mn-lt"/>
                <a:ea typeface="+mn-ea"/>
                <a:cs typeface="+mn-cs"/>
              </a:rPr>
              <a:t>insufficient for high-stakes use</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Passkey Entry | Yes | One device displays code, other enters it</a:t>
            </a:r>
          </a:p>
          <a:p>
            <a:pPr rtl="0" eaLnBrk="1" fontAlgn="t" latinLnBrk="0" hangingPunct="1"/>
            <a:r>
              <a:rPr lang="en-US" sz="1200" b="0" i="0" u="none" strike="noStrike" kern="1200" dirty="0">
                <a:solidFill>
                  <a:schemeClr val="tx1"/>
                </a:solidFill>
                <a:effectLst/>
                <a:latin typeface="+mn-lt"/>
                <a:ea typeface="+mn-ea"/>
                <a:cs typeface="+mn-cs"/>
              </a:rPr>
              <a:t>Numeric Comparison | Yes | Both devices display code, user confirms match</a:t>
            </a:r>
          </a:p>
          <a:p>
            <a:pPr rtl="0" eaLnBrk="1" fontAlgn="t" latinLnBrk="0" hangingPunct="1"/>
            <a:r>
              <a:rPr lang="en-US" sz="1200" b="0" i="0" u="none" strike="noStrike" kern="1200" dirty="0">
                <a:solidFill>
                  <a:schemeClr val="tx1"/>
                </a:solidFill>
                <a:effectLst/>
                <a:latin typeface="+mn-lt"/>
                <a:ea typeface="+mn-ea"/>
                <a:cs typeface="+mn-cs"/>
              </a:rPr>
              <a:t>Out-of-Band (OOB) | Strongest | Pairing via separate channel (e.g., NFC)</a:t>
            </a:r>
            <a:endParaRPr lang="en-US" dirty="0"/>
          </a:p>
          <a:p>
            <a:pPr marL="0" lvl="0" indent="0">
              <a:buNone/>
            </a:pPr>
            <a:endParaRPr dirty="0"/>
          </a:p>
          <a:p>
            <a:pPr marL="0" lvl="0" indent="0">
              <a:buNone/>
            </a:pPr>
            <a:r>
              <a:rPr dirty="0"/>
              <a:t>“Just Works” provides encryption but no MITM protection – a nearby attacker can intercept the pairing. This is the default for many devices and is insufficient for high-stakes applications like medical devices or payment peripherals.</a:t>
            </a:r>
          </a:p>
          <a:p>
            <a:pPr marL="0" lvl="0" indent="0">
              <a:buNone/>
            </a:pPr>
            <a:endParaRPr dirty="0"/>
          </a:p>
          <a:p>
            <a:pPr marL="0" lvl="0" indent="0">
              <a:buNone/>
            </a:pPr>
            <a:r>
              <a:rPr dirty="0"/>
              <a:t>For high-stakes systems: mandate LE Secure Connections with a MITM-resistant pairing mode. Don’t accept “Just Works.”</a:t>
            </a:r>
          </a:p>
        </p:txBody>
      </p:sp>
      <p:sp>
        <p:nvSpPr>
          <p:cNvPr id="4" name="Slide Number Placeholder 3"/>
          <p:cNvSpPr>
            <a:spLocks noGrp="1"/>
          </p:cNvSpPr>
          <p:nvPr>
            <p:ph type="sldNum" sz="quarter" idx="10"/>
          </p:nvPr>
        </p:nvSpPr>
        <p:spPr/>
        <p:txBody>
          <a:bodyPr/>
          <a:lstStyle/>
          <a:p>
            <a:fld id="{18BDFEC3-8487-43E8-A154-7C12CBC1FFF2}" type="slidenum">
              <a:rPr lang="en-US"/>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defense in depth applied to communication. The transport layer (TLS, BLE) provides one layer of protection; application-layer encryption provides a second, independent layer.</a:t>
            </a:r>
          </a:p>
          <a:p>
            <a:pPr marL="0" lvl="0" indent="0">
              <a:buNone/>
            </a:pPr>
            <a:endParaRPr dirty="0"/>
          </a:p>
          <a:p>
            <a:pPr marL="0" lvl="0" indent="0">
              <a:buNone/>
            </a:pPr>
            <a:r>
              <a:rPr dirty="0"/>
              <a:t>This is especially important for BLE connections where the security model has known weaknesses, and for any situation where you don’t fully control the network path (e.g., data passing through third-party infrastructure).</a:t>
            </a:r>
          </a:p>
        </p:txBody>
      </p:sp>
      <p:sp>
        <p:nvSpPr>
          <p:cNvPr id="4" name="Slide Number Placeholder 3"/>
          <p:cNvSpPr>
            <a:spLocks noGrp="1"/>
          </p:cNvSpPr>
          <p:nvPr>
            <p:ph type="sldNum" sz="quarter" idx="10"/>
          </p:nvPr>
        </p:nvSpPr>
        <p:spPr/>
        <p:txBody>
          <a:bodyPr/>
          <a:lstStyle/>
          <a:p>
            <a:fld id="{18BDFEC3-8487-43E8-A154-7C12CBC1FFF2}" type="slidenum">
              <a:rPr lang="en-US"/>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most architectures, the database is not directly exposed to the internet – it sits behind network controls, firewalls, and application servers. The natural question is: why encrypt it?</a:t>
            </a:r>
          </a:p>
          <a:p>
            <a:pPr marL="0" lvl="0" indent="0">
              <a:buNone/>
            </a:pPr>
            <a:endParaRPr/>
          </a:p>
          <a:p>
            <a:pPr marL="0" lvl="0" indent="0">
              <a:buNone/>
            </a:pPr>
            <a:r>
              <a:t>Because defense in depth assumes that outer layers can be breached. An attacker who pivots through a compromised application server, or an insider with network access, or a stolen backup tape, bypasses the network controls entirely. Encryption at rest is the next layer of defense.</a:t>
            </a:r>
          </a:p>
        </p:txBody>
      </p:sp>
      <p:sp>
        <p:nvSpPr>
          <p:cNvPr id="4" name="Slide Number Placeholder 3"/>
          <p:cNvSpPr>
            <a:spLocks noGrp="1"/>
          </p:cNvSpPr>
          <p:nvPr>
            <p:ph type="sldNum" sz="quarter" idx="10"/>
          </p:nvPr>
        </p:nvSpPr>
        <p:spPr/>
        <p:txBody>
          <a:bodyPr/>
          <a:lstStyle/>
          <a:p>
            <a:fld id="{18BDFEC3-8487-43E8-A154-7C12CBC1FFF2}" type="slidenum">
              <a:rPr lang="en-US"/>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3B9CC-43A2-344F-DC49-C1E17FC17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6E70D-17B5-643D-FB36-48273E054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02CE2-C14B-DD22-3E7E-D5C4847F6B1F}"/>
              </a:ext>
            </a:extLst>
          </p:cNvPr>
          <p:cNvSpPr>
            <a:spLocks noGrp="1"/>
          </p:cNvSpPr>
          <p:nvPr>
            <p:ph type="body" idx="1"/>
          </p:nvPr>
        </p:nvSpPr>
        <p:spPr/>
        <p:txBody>
          <a:bodyPr/>
          <a:lstStyle/>
          <a:p>
            <a:pPr marL="0" lvl="0" indent="0">
              <a:buNone/>
            </a:pPr>
            <a:r>
              <a:t>The key point about AES-GCM is authenticated encryption: it provides both confidentiality AND integrity in a single operation. If you use a mode that only provides confidentiality (like AES-CBC without a separate MAC), an attacker can modify the ciphertext and the resulting plaintext will change in predictable ways.</a:t>
            </a:r>
          </a:p>
          <a:p>
            <a:pPr marL="0" lvl="0" indent="0">
              <a:buNone/>
            </a:pPr>
            <a:endParaRPr/>
          </a:p>
          <a:p>
            <a:pPr marL="0" lvl="0" indent="0">
              <a:buNone/>
            </a:pPr>
            <a:r>
              <a:t>This is not a theoretical concern – practical attacks against unauthenticated encryption modes have been demonstrated repeatedly (padding oracle attacks against CBC, etc.).</a:t>
            </a:r>
          </a:p>
        </p:txBody>
      </p:sp>
      <p:sp>
        <p:nvSpPr>
          <p:cNvPr id="4" name="Slide Number Placeholder 3">
            <a:extLst>
              <a:ext uri="{FF2B5EF4-FFF2-40B4-BE49-F238E27FC236}">
                <a16:creationId xmlns:a16="http://schemas.microsoft.com/office/drawing/2014/main" id="{BB97A2AF-A56B-2796-9DF8-93CA7A230273}"/>
              </a:ext>
            </a:extLst>
          </p:cNvPr>
          <p:cNvSpPr>
            <a:spLocks noGrp="1"/>
          </p:cNvSpPr>
          <p:nvPr>
            <p:ph type="sldNum" sz="quarter" idx="10"/>
          </p:nvPr>
        </p:nvSpPr>
        <p:spPr/>
        <p:txBody>
          <a:bodyPr/>
          <a:lstStyle/>
          <a:p>
            <a:fld id="{18BDFEC3-8487-43E8-A154-7C12CBC1FFF2}" type="slidenum">
              <a:rPr lang="en-US"/>
              <a:t>20</a:t>
            </a:fld>
            <a:endParaRPr lang="en-US"/>
          </a:p>
        </p:txBody>
      </p:sp>
    </p:spTree>
    <p:extLst>
      <p:ext uri="{BB962C8B-B14F-4D97-AF65-F5344CB8AC3E}">
        <p14:creationId xmlns:p14="http://schemas.microsoft.com/office/powerpoint/2010/main" val="3293461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21</a:t>
            </a:fld>
            <a:endParaRPr lang="en-US"/>
          </a:p>
        </p:txBody>
      </p:sp>
    </p:spTree>
    <p:extLst>
      <p:ext uri="{BB962C8B-B14F-4D97-AF65-F5344CB8AC3E}">
        <p14:creationId xmlns:p14="http://schemas.microsoft.com/office/powerpoint/2010/main" val="4059028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Key management is consistently the hardest part of encryption. The algorithm might be perfect, but if the key is hardcoded in the source code (which an attacker can decompile), stored in a config file alongside the database, or shared across all users, the encryption is effectively worthless.</a:t>
            </a:r>
          </a:p>
          <a:p>
            <a:pPr marL="0" lvl="0" indent="0">
              <a:buNone/>
            </a:pPr>
            <a:endParaRPr/>
          </a:p>
          <a:p>
            <a:pPr marL="0" lvl="0" indent="0">
              <a:buNone/>
            </a:pPr>
            <a:r>
              <a:t>Per-entity keys: instead of one master key for the entire database, use per-user or per-record keys. If one key is compromised, only that user’s data is exposed, not everyone’s. This is more complex to manage but dramatically limits blast radius.</a:t>
            </a:r>
          </a:p>
        </p:txBody>
      </p:sp>
      <p:sp>
        <p:nvSpPr>
          <p:cNvPr id="4" name="Slide Number Placeholder 3"/>
          <p:cNvSpPr>
            <a:spLocks noGrp="1"/>
          </p:cNvSpPr>
          <p:nvPr>
            <p:ph type="sldNum" sz="quarter" idx="10"/>
          </p:nvPr>
        </p:nvSpPr>
        <p:spPr/>
        <p:txBody>
          <a:bodyPr/>
          <a:lstStyle/>
          <a:p>
            <a:fld id="{18BDFEC3-8487-43E8-A154-7C12CBC1FFF2}" type="slidenum">
              <a:rPr lang="en-US"/>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Timing side channels: a comparison function that returns early on the first mismatched byte leaks information about the correct value. The Minerva attack recovered ECDSA private keys by measuring tiny timing differences during nonce generation – just the bit-length of the nonce leaked enough to reconstruct the key after a few hundred signatures.</a:t>
            </a:r>
          </a:p>
          <a:p>
            <a:pPr marL="0" lvl="0" indent="0">
              <a:buNone/>
            </a:pPr>
            <a:endParaRPr/>
          </a:p>
          <a:p>
            <a:pPr marL="0" lvl="0" indent="0">
              <a:buNone/>
            </a:pPr>
            <a:r>
              <a:t>KyberSlash is particularly noteworthy: it shows that even next-generation post-quantum cryptography implementations can have timing side channels. The problem is not the algorithm but the implementation.</a:t>
            </a:r>
          </a:p>
          <a:p>
            <a:pPr marL="0" lvl="0" indent="0">
              <a:buNone/>
            </a:pPr>
            <a:endParaRPr/>
          </a:p>
          <a:p>
            <a:pPr marL="0" lvl="0" indent="0">
              <a:buNone/>
            </a:pPr>
            <a:r>
              <a:t>Poor randomness: if the random number generator used to create keys or nonces is predictable, the encryption is worthless regardless of the algorithm.</a:t>
            </a:r>
          </a:p>
          <a:p>
            <a:pPr marL="0" lvl="0" indent="0">
              <a:buNone/>
            </a:pPr>
            <a:endParaRPr/>
          </a:p>
          <a:p>
            <a:pPr marL="0" lvl="0" indent="0">
              <a:buNone/>
            </a:pPr>
            <a:r>
              <a:t>Nonce reuse in AES-GCM: reusing a nonce with the same key completely breaks both confidentiality and authenticity. This is a catastrophic failure mode.</a:t>
            </a:r>
          </a:p>
          <a:p>
            <a:pPr marL="0" lvl="0" indent="0">
              <a:buNone/>
            </a:pPr>
            <a:endParaRPr/>
          </a:p>
          <a:p>
            <a:pPr marL="0" lvl="0" indent="0">
              <a:buNone/>
            </a:pPr>
            <a:r>
              <a:t>Lesson: getting crypto right is hard even for experts. Use battle-tested implementations.</a:t>
            </a:r>
          </a:p>
          <a:p>
            <a:pPr marL="0" lvl="0" indent="0">
              <a:buNone/>
            </a:pPr>
            <a:endParaRPr/>
          </a:p>
          <a:p>
            <a:pPr marL="0" lvl="0" indent="0">
              <a:buNone/>
            </a:pPr>
            <a:r>
              <a:t>Category: Prevention.</a:t>
            </a:r>
          </a:p>
        </p:txBody>
      </p:sp>
      <p:sp>
        <p:nvSpPr>
          <p:cNvPr id="4" name="Slide Number Placeholder 3"/>
          <p:cNvSpPr>
            <a:spLocks noGrp="1"/>
          </p:cNvSpPr>
          <p:nvPr>
            <p:ph type="sldNum" sz="quarter" idx="10"/>
          </p:nvPr>
        </p:nvSpPr>
        <p:spPr/>
        <p:txBody>
          <a:bodyPr/>
          <a:lstStyle/>
          <a:p>
            <a:fld id="{18BDFEC3-8487-43E8-A154-7C12CBC1FFF2}" type="slidenum">
              <a:rPr lang="en-US"/>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7DAB5-7345-36AB-3BE2-FE9F43F7F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33B77-53EE-7BAC-02D4-6C5FEE055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624DE-2D80-8D12-9802-396EDA26483B}"/>
              </a:ext>
            </a:extLst>
          </p:cNvPr>
          <p:cNvSpPr>
            <a:spLocks noGrp="1"/>
          </p:cNvSpPr>
          <p:nvPr>
            <p:ph type="body" idx="1"/>
          </p:nvPr>
        </p:nvSpPr>
        <p:spPr/>
        <p:txBody>
          <a:bodyPr/>
          <a:lstStyle/>
          <a:p>
            <a:pPr marL="0" lvl="0" indent="0">
              <a:buNone/>
            </a:pPr>
            <a:r>
              <a:rPr dirty="0"/>
              <a:t>These are the fundamental security requirements from the paper (p.9). Every system needs to think about all four, but the relative priority depends on the system.</a:t>
            </a:r>
          </a:p>
          <a:p>
            <a:pPr marL="0" lvl="0" indent="0">
              <a:buNone/>
            </a:pPr>
            <a:endParaRPr dirty="0"/>
          </a:p>
          <a:p>
            <a:pPr marL="0" lvl="0" indent="0">
              <a:buNone/>
            </a:pPr>
            <a:r>
              <a:rPr dirty="0"/>
              <a:t>For our CMS: </a:t>
            </a:r>
            <a:endParaRPr lang="en-US" dirty="0"/>
          </a:p>
          <a:p>
            <a:pPr marL="0" lvl="0" indent="0">
              <a:buNone/>
            </a:pPr>
            <a:r>
              <a:rPr dirty="0"/>
              <a:t>- Confidentiality is critical: student grades, FERPA-protected records, personal information. A breach here has legal consequences. </a:t>
            </a:r>
            <a:endParaRPr lang="en-US" dirty="0"/>
          </a:p>
          <a:p>
            <a:pPr marL="0" lvl="0" indent="0">
              <a:buNone/>
            </a:pPr>
            <a:r>
              <a:rPr dirty="0"/>
              <a:t>- Integrity is critical: if grades can be tampered with, the academic system breaks down. This includes both malicious tampering (a student changing their grade) and accidental corruption. </a:t>
            </a:r>
            <a:endParaRPr lang="en-US" dirty="0"/>
          </a:p>
          <a:p>
            <a:pPr marL="0" lvl="0" indent="0">
              <a:buNone/>
            </a:pPr>
            <a:r>
              <a:rPr dirty="0"/>
              <a:t>- Availability matters especially at peak times: during registration, exam periods, assignment deadlines. A system that goes down during finals week has real consequences. </a:t>
            </a:r>
            <a:endParaRPr lang="en-US" dirty="0"/>
          </a:p>
          <a:p>
            <a:pPr marL="0" lvl="0" indent="0">
              <a:buNone/>
            </a:pPr>
            <a:r>
              <a:rPr dirty="0"/>
              <a:t>- Accountability is essential: if a grade is changed, there must be an immutable record of who changed it and when. This protects both students and instructors.</a:t>
            </a:r>
          </a:p>
          <a:p>
            <a:pPr marL="0" lvl="0" indent="0">
              <a:buNone/>
            </a:pPr>
            <a:endParaRPr dirty="0"/>
          </a:p>
          <a:p>
            <a:pPr marL="0" lvl="0" indent="0">
              <a:buNone/>
            </a:pPr>
            <a:r>
              <a:rPr dirty="0"/>
              <a:t>For a different system – say, a hospital monitoring system – availability might dominate (lives depend on it). For a voting system, integrity is paramount. The priorities shape everything that follows.</a:t>
            </a:r>
          </a:p>
        </p:txBody>
      </p:sp>
      <p:sp>
        <p:nvSpPr>
          <p:cNvPr id="4" name="Slide Number Placeholder 3">
            <a:extLst>
              <a:ext uri="{FF2B5EF4-FFF2-40B4-BE49-F238E27FC236}">
                <a16:creationId xmlns:a16="http://schemas.microsoft.com/office/drawing/2014/main" id="{F27BCE12-975F-2F0D-AB7A-D2E6AA4751A7}"/>
              </a:ext>
            </a:extLst>
          </p:cNvPr>
          <p:cNvSpPr>
            <a:spLocks noGrp="1"/>
          </p:cNvSpPr>
          <p:nvPr>
            <p:ph type="sldNum" sz="quarter" idx="10"/>
          </p:nvPr>
        </p:nvSpPr>
        <p:spPr/>
        <p:txBody>
          <a:bodyPr/>
          <a:lstStyle/>
          <a:p>
            <a:fld id="{18BDFEC3-8487-43E8-A154-7C12CBC1FFF2}" type="slidenum">
              <a:rPr lang="en-US"/>
              <a:t>3</a:t>
            </a:fld>
            <a:endParaRPr lang="en-US"/>
          </a:p>
        </p:txBody>
      </p:sp>
    </p:spTree>
    <p:extLst>
      <p:ext uri="{BB962C8B-B14F-4D97-AF65-F5344CB8AC3E}">
        <p14:creationId xmlns:p14="http://schemas.microsoft.com/office/powerpoint/2010/main" val="989065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Authentication is foundational because every other security mechanism depends on it. Authorization (“what can you do?”) requires knowing who you are first. Audit logging (“who did this?”) requires authenticated identity. Even encryption depends on authentication to establish who holds which keys.</a:t>
            </a:r>
          </a:p>
          <a:p>
            <a:pPr marL="0" lvl="0" indent="0">
              <a:buNone/>
            </a:pPr>
            <a:endParaRPr/>
          </a:p>
          <a:p>
            <a:pPr marL="0" lvl="0" indent="0">
              <a:buNone/>
            </a:pPr>
            <a:r>
              <a:t>The payment app example shows that authentication isn’t just “user logs in” – it happens at every trust boundary in the system. Each arrow in the DFD that crosses a trust boundary needs its own authentication mechanism.</a:t>
            </a:r>
          </a:p>
        </p:txBody>
      </p:sp>
      <p:sp>
        <p:nvSpPr>
          <p:cNvPr id="4" name="Slide Number Placeholder 3"/>
          <p:cNvSpPr>
            <a:spLocks noGrp="1"/>
          </p:cNvSpPr>
          <p:nvPr>
            <p:ph type="sldNum" sz="quarter" idx="10"/>
          </p:nvPr>
        </p:nvSpPr>
        <p:spPr/>
        <p:txBody>
          <a:bodyPr/>
          <a:lstStyle/>
          <a:p>
            <a:fld id="{18BDFEC3-8487-43E8-A154-7C12CBC1FFF2}" type="slidenum">
              <a:rPr lang="en-US"/>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Walk through the progression. Each step addresses a specific weakness:</a:t>
            </a:r>
          </a:p>
          <a:p>
            <a:pPr marL="0" lvl="0" indent="0">
              <a:buNone/>
            </a:pPr>
            <a:endParaRPr dirty="0"/>
          </a:p>
          <a:p>
            <a:pPr marL="342900" lvl="0" indent="-342900">
              <a:buAutoNum type="arabicPeriod"/>
            </a:pPr>
            <a:r>
              <a:rPr dirty="0"/>
              <a:t>Plaintext is obviously terrible, but it still happens (see data breaches).</a:t>
            </a:r>
          </a:p>
          <a:p>
            <a:pPr marL="342900" lvl="0" indent="-342900">
              <a:buAutoNum type="arabicPeriod"/>
            </a:pPr>
            <a:r>
              <a:rPr dirty="0"/>
              <a:t>Simple hashing: identical passwords produce identical hashes, enabling rainbow table attacks where the attacker pre-computes a lookup table of common password → hash mappings.</a:t>
            </a:r>
          </a:p>
          <a:p>
            <a:pPr marL="342900" lvl="0" indent="-342900">
              <a:buAutoNum type="arabicPeriod"/>
            </a:pPr>
            <a:r>
              <a:rPr dirty="0"/>
              <a:t>Salted hashing: each password gets a unique random salt prepended before hashing. Same password with different salts produces different hashes, defeating rainbow tables. But fast hashes (SHA-256) can be brute-forced at billions of attempts per second on a GPU.</a:t>
            </a:r>
          </a:p>
          <a:p>
            <a:pPr marL="342900" lvl="0" indent="-342900">
              <a:buAutoNum type="arabicPeriod"/>
            </a:pPr>
            <a:r>
              <a:rPr dirty="0"/>
              <a:t>Slow/memory-hard hashing: the answer to GPU brute force.</a:t>
            </a:r>
          </a:p>
        </p:txBody>
      </p:sp>
      <p:sp>
        <p:nvSpPr>
          <p:cNvPr id="4" name="Slide Number Placeholder 3"/>
          <p:cNvSpPr>
            <a:spLocks noGrp="1"/>
          </p:cNvSpPr>
          <p:nvPr>
            <p:ph type="sldNum" sz="quarter" idx="10"/>
          </p:nvPr>
        </p:nvSpPr>
        <p:spPr/>
        <p:txBody>
          <a:bodyPr/>
          <a:lstStyle/>
          <a:p>
            <a:fld id="{18BDFEC3-8487-43E8-A154-7C12CBC1FFF2}" type="slidenum">
              <a:rPr lang="en-US"/>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Argon2id won the Password Hashing Competition in 2015. The “id” variant combines resistance to both side-channel attacks and GPU attacks.</a:t>
            </a:r>
          </a:p>
        </p:txBody>
      </p:sp>
      <p:sp>
        <p:nvSpPr>
          <p:cNvPr id="4" name="Slide Number Placeholder 3"/>
          <p:cNvSpPr>
            <a:spLocks noGrp="1"/>
          </p:cNvSpPr>
          <p:nvPr>
            <p:ph type="sldNum" sz="quarter" idx="10"/>
          </p:nvPr>
        </p:nvSpPr>
        <p:spPr/>
        <p:txBody>
          <a:bodyPr/>
          <a:lstStyle/>
          <a:p>
            <a:fld id="{18BDFEC3-8487-43E8-A154-7C12CBC1FFF2}" type="slidenum">
              <a:rPr lang="en-US"/>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174A0-215B-04A9-ABAE-58CFE3A0F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84D80-9378-FA71-6999-F02A693181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794E7-DD9F-C540-8B70-7177667779EF}"/>
              </a:ext>
            </a:extLst>
          </p:cNvPr>
          <p:cNvSpPr>
            <a:spLocks noGrp="1"/>
          </p:cNvSpPr>
          <p:nvPr>
            <p:ph type="body" idx="1"/>
          </p:nvPr>
        </p:nvSpPr>
        <p:spPr/>
        <p:txBody>
          <a:bodyPr/>
          <a:lstStyle/>
          <a:p>
            <a:pPr marL="0" lvl="0" indent="0">
              <a:buNone/>
            </a:pPr>
            <a:r>
              <a:rPr dirty="0"/>
              <a:t>Argon2id won the Password Hashing Competition in 2015. The “id” variant combines resistance to both side-channel attacks and GPU attacks.</a:t>
            </a:r>
          </a:p>
          <a:p>
            <a:pPr marL="0" lvl="0" indent="0">
              <a:buNone/>
            </a:pPr>
            <a:endParaRPr lang="en-US" dirty="0"/>
          </a:p>
          <a:p>
            <a:pPr marL="0" lvl="0" indent="0">
              <a:buNone/>
            </a:pPr>
            <a:r>
              <a:rPr lang="en-US" b="1" dirty="0"/>
              <a:t>The math:</a:t>
            </a:r>
          </a:p>
          <a:p>
            <a:pPr lvl="0"/>
            <a:r>
              <a:rPr lang="en-US" dirty="0"/>
              <a:t>GPU doing SHA-256: ~10 billion hashes/sec</a:t>
            </a:r>
          </a:p>
          <a:p>
            <a:pPr lvl="0"/>
            <a:r>
              <a:rPr lang="en-US" dirty="0"/>
              <a:t>GPU doing Argon2id: ~10,000 hashes/sec</a:t>
            </a:r>
          </a:p>
          <a:p>
            <a:pPr lvl="0"/>
            <a:r>
              <a:rPr lang="en-US" dirty="0"/>
              <a:t>8-char mixed password (~6.7 quadrillion possibilities):</a:t>
            </a:r>
          </a:p>
          <a:p>
            <a:pPr lvl="1"/>
            <a:r>
              <a:rPr lang="en-US" dirty="0"/>
              <a:t>SHA-256: falls in </a:t>
            </a:r>
            <a:r>
              <a:rPr lang="en-US" b="1" dirty="0"/>
              <a:t>days</a:t>
            </a:r>
          </a:p>
          <a:p>
            <a:pPr lvl="1"/>
            <a:r>
              <a:rPr lang="en-US" dirty="0"/>
              <a:t>Argon2id: takes </a:t>
            </a:r>
            <a:r>
              <a:rPr lang="en-US" b="1" dirty="0"/>
              <a:t>millennia</a:t>
            </a:r>
            <a:endParaRPr lang="en-US" dirty="0"/>
          </a:p>
          <a:p>
            <a:pPr marL="0" lvl="0" indent="0">
              <a:buNone/>
            </a:pPr>
            <a:endParaRPr lang="en-US" dirty="0"/>
          </a:p>
          <a:p>
            <a:pPr marL="0" lvl="0" indent="0">
              <a:buNone/>
            </a:pPr>
            <a:r>
              <a:rPr lang="en-US" dirty="0"/>
              <a:t>OWASP's current recommendation for Argon2id is something like 46 MiB of memory, 1 iteration, and 1 degree of parallelism, which takes roughly 100–200 milliseconds on a modern server CPU.</a:t>
            </a:r>
          </a:p>
          <a:p>
            <a:pPr marL="0" lvl="0" indent="0">
              <a:buNone/>
            </a:pPr>
            <a:endParaRPr dirty="0"/>
          </a:p>
          <a:p>
            <a:pPr marL="0" lvl="0" indent="0">
              <a:buNone/>
            </a:pPr>
            <a:r>
              <a:rPr dirty="0"/>
              <a:t>The key insight: the million-fold difference in hash rate means an attacker needs a million times more time/resources. This makes brute-force impractical even for relatively weak passwords.</a:t>
            </a:r>
          </a:p>
          <a:p>
            <a:pPr marL="0" lvl="0" indent="0">
              <a:buNone/>
            </a:pPr>
            <a:endParaRPr dirty="0"/>
          </a:p>
          <a:p>
            <a:pPr marL="0" lvl="0" indent="0">
              <a:buNone/>
            </a:pPr>
            <a:r>
              <a:rPr dirty="0"/>
              <a:t>This is defense in depth applied to authentication: even when the database is compromised, the passwords remain protected.</a:t>
            </a:r>
          </a:p>
          <a:p>
            <a:pPr marL="0" lvl="0" indent="0">
              <a:buNone/>
            </a:pPr>
            <a:endParaRPr dirty="0"/>
          </a:p>
          <a:p>
            <a:pPr marL="0" lvl="0" indent="0">
              <a:buNone/>
            </a:pPr>
            <a:r>
              <a:rPr dirty="0" err="1"/>
              <a:t>bcrypt</a:t>
            </a:r>
            <a:r>
              <a:rPr dirty="0"/>
              <a:t> is an acceptable fallback if Argon2id isn’t available in your framework. </a:t>
            </a:r>
            <a:r>
              <a:rPr dirty="0" err="1"/>
              <a:t>scrypt</a:t>
            </a:r>
            <a:r>
              <a:rPr dirty="0"/>
              <a:t> is also good but has more complex tuning parameters.</a:t>
            </a:r>
          </a:p>
        </p:txBody>
      </p:sp>
      <p:sp>
        <p:nvSpPr>
          <p:cNvPr id="4" name="Slide Number Placeholder 3">
            <a:extLst>
              <a:ext uri="{FF2B5EF4-FFF2-40B4-BE49-F238E27FC236}">
                <a16:creationId xmlns:a16="http://schemas.microsoft.com/office/drawing/2014/main" id="{6D77C611-144A-32A9-FDD9-80A43F59C4F5}"/>
              </a:ext>
            </a:extLst>
          </p:cNvPr>
          <p:cNvSpPr>
            <a:spLocks noGrp="1"/>
          </p:cNvSpPr>
          <p:nvPr>
            <p:ph type="sldNum" sz="quarter" idx="10"/>
          </p:nvPr>
        </p:nvSpPr>
        <p:spPr/>
        <p:txBody>
          <a:bodyPr/>
          <a:lstStyle/>
          <a:p>
            <a:fld id="{18BDFEC3-8487-43E8-A154-7C12CBC1FFF2}" type="slidenum">
              <a:rPr lang="en-US"/>
              <a:t>29</a:t>
            </a:fld>
            <a:endParaRPr lang="en-US"/>
          </a:p>
        </p:txBody>
      </p:sp>
    </p:spTree>
    <p:extLst>
      <p:ext uri="{BB962C8B-B14F-4D97-AF65-F5344CB8AC3E}">
        <p14:creationId xmlns:p14="http://schemas.microsoft.com/office/powerpoint/2010/main" val="1733569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MFA is one of the most effective security controls available. Even if a password is phished or brute-forced, the attacker still needs the second factor.</a:t>
            </a:r>
          </a:p>
          <a:p>
            <a:pPr marL="0" lvl="0" indent="0">
              <a:buNone/>
            </a:pPr>
            <a:endParaRPr/>
          </a:p>
          <a:p>
            <a:pPr marL="0" lvl="0" indent="0">
              <a:buNone/>
            </a:pPr>
            <a:r>
              <a:t>FIDO2/WebAuthn deserves special attention: it binds credentials to a specific origin, making phishing structurally impossible. The credential for “bank.com” simply won’t work on “bank-login.com.” This is a fundamental improvement over passwords + TOTP, where a sophisticated phishing page can relay the TOTP code in real time.</a:t>
            </a:r>
          </a:p>
          <a:p>
            <a:pPr marL="0" lvl="0" indent="0">
              <a:buNone/>
            </a:pPr>
            <a:endParaRPr/>
          </a:p>
          <a:p>
            <a:pPr marL="0" lvl="0" indent="0">
              <a:buNone/>
            </a:pPr>
            <a:r>
              <a:t>SMS-based MFA is vulnerable to SIM swap attacks (attacker convinces the carrier to transfer the phone number) and SS7 interception, but it’s still dramatically better than no second factor.</a:t>
            </a:r>
          </a:p>
          <a:p>
            <a:pPr marL="0" lvl="0" indent="0">
              <a:buNone/>
            </a:pPr>
            <a:endParaRPr/>
          </a:p>
          <a:p>
            <a:pPr marL="0" lvl="0" indent="0">
              <a:buNone/>
            </a:pPr>
            <a:r>
              <a:t>For session management: the payment app should use short session lifetimes. Sensitive actions like transferring money should require step-up re-authentication even within an active session.</a:t>
            </a:r>
          </a:p>
        </p:txBody>
      </p:sp>
      <p:sp>
        <p:nvSpPr>
          <p:cNvPr id="4" name="Slide Number Placeholder 3"/>
          <p:cNvSpPr>
            <a:spLocks noGrp="1"/>
          </p:cNvSpPr>
          <p:nvPr>
            <p:ph type="sldNum" sz="quarter" idx="10"/>
          </p:nvPr>
        </p:nvSpPr>
        <p:spPr/>
        <p:txBody>
          <a:bodyPr/>
          <a:lstStyle/>
          <a:p>
            <a:fld id="{18BDFEC3-8487-43E8-A154-7C12CBC1FFF2}" type="slidenum">
              <a:rPr lang="en-US"/>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CFB88-5FF0-E99F-38BB-E9B08F9D5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BE78D-0E4C-0741-0A65-45D3B8956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9A55C3-2D66-A9A7-7E93-4F2E0BCCEF9E}"/>
              </a:ext>
            </a:extLst>
          </p:cNvPr>
          <p:cNvSpPr>
            <a:spLocks noGrp="1"/>
          </p:cNvSpPr>
          <p:nvPr>
            <p:ph type="body" idx="1"/>
          </p:nvPr>
        </p:nvSpPr>
        <p:spPr/>
        <p:txBody>
          <a:bodyPr/>
          <a:lstStyle/>
          <a:p>
            <a:pPr marL="0" lvl="0" indent="0">
              <a:buNone/>
            </a:pPr>
            <a:r>
              <a:t>Examples: Okta, Auth0, AWS Cognito, Azure AD B2C, Google Identity Platform.</a:t>
            </a:r>
          </a:p>
          <a:p>
            <a:pPr marL="0" lvl="0" indent="0">
              <a:buNone/>
            </a:pPr>
            <a:endParaRPr/>
          </a:p>
          <a:p>
            <a:pPr marL="0" lvl="0" indent="0">
              <a:buNone/>
            </a:pPr>
            <a:r>
              <a:t>CMS example: integrate with the university’s SSO via SAML. Students and instructors authenticate with their existing university credentials. The CMS never touches passwords at all.</a:t>
            </a:r>
          </a:p>
          <a:p>
            <a:pPr marL="0" lvl="0" indent="0">
              <a:buNone/>
            </a:pPr>
            <a:endParaRPr/>
          </a:p>
          <a:p>
            <a:pPr marL="0" lvl="0" indent="0">
              <a:buNone/>
            </a:pPr>
            <a:r>
              <a:t>Payment app example: use an IdP for customer authentication. MFA enrollment, session management, and breached-password checking come out of the box. The payment team focuses on payment logic, not auth infrastructure.</a:t>
            </a:r>
          </a:p>
          <a:p>
            <a:pPr marL="0" lvl="0" indent="0">
              <a:buNone/>
            </a:pPr>
            <a:endParaRPr/>
          </a:p>
          <a:p>
            <a:pPr marL="0" lvl="0" indent="0">
              <a:buNone/>
            </a:pPr>
            <a:r>
              <a:t>When to roll your own: when you have unusual constraints (embedded devices with no internet connectivity, air-gapped systems, custom hardware authentication) or when the IdP itself would be part of the attack surface you’re trying to minimize. Even then, use vetted libraries (e.g., Passport.js, Spring Security) rather than writing auth from scratch.</a:t>
            </a:r>
          </a:p>
        </p:txBody>
      </p:sp>
      <p:sp>
        <p:nvSpPr>
          <p:cNvPr id="4" name="Slide Number Placeholder 3">
            <a:extLst>
              <a:ext uri="{FF2B5EF4-FFF2-40B4-BE49-F238E27FC236}">
                <a16:creationId xmlns:a16="http://schemas.microsoft.com/office/drawing/2014/main" id="{8971E89A-9136-DD89-B36A-FD4266B5FEE4}"/>
              </a:ext>
            </a:extLst>
          </p:cNvPr>
          <p:cNvSpPr>
            <a:spLocks noGrp="1"/>
          </p:cNvSpPr>
          <p:nvPr>
            <p:ph type="sldNum" sz="quarter" idx="10"/>
          </p:nvPr>
        </p:nvSpPr>
        <p:spPr/>
        <p:txBody>
          <a:bodyPr/>
          <a:lstStyle/>
          <a:p>
            <a:fld id="{18BDFEC3-8487-43E8-A154-7C12CBC1FFF2}" type="slidenum">
              <a:rPr lang="en-US"/>
              <a:t>32</a:t>
            </a:fld>
            <a:endParaRPr lang="en-US"/>
          </a:p>
        </p:txBody>
      </p:sp>
    </p:spTree>
    <p:extLst>
      <p:ext uri="{BB962C8B-B14F-4D97-AF65-F5344CB8AC3E}">
        <p14:creationId xmlns:p14="http://schemas.microsoft.com/office/powerpoint/2010/main" val="3520155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Examples: Okta, Auth0, AWS Cognito, Azure AD B2C, Google Identity Platform.</a:t>
            </a:r>
          </a:p>
          <a:p>
            <a:pPr marL="0" lvl="0" indent="0">
              <a:buNone/>
            </a:pPr>
            <a:endParaRPr/>
          </a:p>
          <a:p>
            <a:pPr marL="0" lvl="0" indent="0">
              <a:buNone/>
            </a:pPr>
            <a:r>
              <a:t>CMS example: integrate with the university’s SSO via SAML. Students and instructors authenticate with their existing university credentials. The CMS never touches passwords at all.</a:t>
            </a:r>
          </a:p>
          <a:p>
            <a:pPr marL="0" lvl="0" indent="0">
              <a:buNone/>
            </a:pPr>
            <a:endParaRPr/>
          </a:p>
          <a:p>
            <a:pPr marL="0" lvl="0" indent="0">
              <a:buNone/>
            </a:pPr>
            <a:r>
              <a:t>Payment app example: use an IdP for customer authentication. MFA enrollment, session management, and breached-password checking come out of the box. The payment team focuses on payment logic, not auth infrastructure.</a:t>
            </a:r>
          </a:p>
          <a:p>
            <a:pPr marL="0" lvl="0" indent="0">
              <a:buNone/>
            </a:pPr>
            <a:endParaRPr/>
          </a:p>
          <a:p>
            <a:pPr marL="0" lvl="0" indent="0">
              <a:buNone/>
            </a:pPr>
            <a:r>
              <a:t>When to roll your own: when you have unusual constraints (embedded devices with no internet connectivity, air-gapped systems, custom hardware authentication) or when the IdP itself would be part of the attack surface you’re trying to minimize. Even then, use vetted libraries (e.g., Passport.js, Spring Security) rather than writing auth from scratch.</a:t>
            </a:r>
          </a:p>
        </p:txBody>
      </p:sp>
      <p:sp>
        <p:nvSpPr>
          <p:cNvPr id="4" name="Slide Number Placeholder 3"/>
          <p:cNvSpPr>
            <a:spLocks noGrp="1"/>
          </p:cNvSpPr>
          <p:nvPr>
            <p:ph type="sldNum" sz="quarter" idx="10"/>
          </p:nvPr>
        </p:nvSpPr>
        <p:spPr/>
        <p:txBody>
          <a:bodyPr/>
          <a:lstStyle/>
          <a:p>
            <a:fld id="{18BDFEC3-8487-43E8-A154-7C12CBC1FFF2}" type="slidenum">
              <a:rPr lang="en-US"/>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Mutual authentication is often overlooked. Standard TLS only authenticates the server to the client. The client authenticates separately (password, token, etc.). But in server-to-server communication, both sides need to verify each other.</a:t>
            </a:r>
          </a:p>
          <a:p>
            <a:pPr marL="0" lvl="0" indent="0">
              <a:buNone/>
            </a:pPr>
            <a:endParaRPr dirty="0"/>
          </a:p>
          <a:p>
            <a:pPr marL="0" lvl="0" indent="0">
              <a:buNone/>
            </a:pPr>
            <a:r>
              <a:rPr dirty="0"/>
              <a:t>Payment app → bank API: the bank needs to know the request is from the real payment app; the payment app needs to know the response is from the real bank. </a:t>
            </a:r>
            <a:r>
              <a:rPr dirty="0" err="1"/>
              <a:t>mTLS</a:t>
            </a:r>
            <a:r>
              <a:rPr dirty="0"/>
              <a:t> achieves this.</a:t>
            </a:r>
            <a:endParaRPr lang="en-US" dirty="0"/>
          </a:p>
          <a:p>
            <a:pPr marL="0" lvl="0" indent="0">
              <a:buNone/>
            </a:pPr>
            <a:endParaRPr lang="en-US" dirty="0"/>
          </a:p>
          <a:p>
            <a:pPr marL="457200" lvl="1" indent="0">
              <a:buNone/>
            </a:pPr>
            <a:r>
              <a:rPr lang="en-US" dirty="0"/>
              <a:t>In </a:t>
            </a:r>
            <a:r>
              <a:rPr lang="en-US" dirty="0" err="1"/>
              <a:t>mTLS</a:t>
            </a:r>
            <a:r>
              <a:rPr lang="en-US" dirty="0"/>
              <a:t>, an additional step occurs: the server sends a </a:t>
            </a:r>
            <a:r>
              <a:rPr lang="en-US" sz="1200" kern="1200" dirty="0" err="1">
                <a:solidFill>
                  <a:schemeClr val="tx1"/>
                </a:solidFill>
                <a:latin typeface="+mn-lt"/>
                <a:ea typeface="+mn-ea"/>
                <a:cs typeface="+mn-cs"/>
              </a:rPr>
              <a:t>CertificateRequest</a:t>
            </a:r>
            <a:r>
              <a:rPr lang="en-US" dirty="0"/>
              <a:t> message during the handshake, asking the client to identify itself. The client then responds with its own certificate and a </a:t>
            </a:r>
            <a:r>
              <a:rPr lang="en-US" sz="1200" kern="1200" dirty="0" err="1">
                <a:solidFill>
                  <a:schemeClr val="tx1"/>
                </a:solidFill>
                <a:latin typeface="+mn-lt"/>
                <a:ea typeface="+mn-ea"/>
                <a:cs typeface="+mn-cs"/>
              </a:rPr>
              <a:t>CertificateVerify</a:t>
            </a:r>
            <a:r>
              <a:rPr lang="en-US" dirty="0"/>
              <a:t> message — a signature over the handshake transcript, proving it holds the private key corresponding to that certificate. The server validates the client's certificate against its own trust store </a:t>
            </a:r>
            <a:endParaRPr dirty="0"/>
          </a:p>
          <a:p>
            <a:pPr marL="457200" lvl="1" indent="0">
              <a:buNone/>
            </a:pPr>
            <a:endParaRPr dirty="0"/>
          </a:p>
          <a:p>
            <a:pPr marL="0" lvl="0" indent="0">
              <a:buNone/>
            </a:pPr>
            <a:r>
              <a:rPr dirty="0"/>
              <a:t>For mobile apps: hardcoded API keys are a common mistake. Mobile app binaries can be decompiled trivially, and any API key embedded in the binary will be extracted. Use OAuth 2.0 with proper token management, and device attestation to verify the request comes from a genuine app installation.</a:t>
            </a:r>
          </a:p>
          <a:p>
            <a:pPr marL="0" lvl="0" indent="0">
              <a:buNone/>
            </a:pPr>
            <a:endParaRPr lang="en-US" dirty="0"/>
          </a:p>
          <a:p>
            <a:pPr marL="457200" lvl="1" indent="0">
              <a:buNone/>
            </a:pPr>
            <a:r>
              <a:rPr lang="en-US" dirty="0"/>
              <a:t>API keys give you simple client identification, but they're static bearer credentials with no scoping or expiration. OAuth 2.0 adds scoped, short-lived, revocable tokens issued through controlled flows, but the tokens are still bearer credentials that work from any machine. Device attestation adds hardware-bound proof that the request originates from a trusted device, closing the gap where a stolen credential can be replayed from an attacker's machine. Each layer addresses a limitation of the one before it, and in high-security environments you'll often see all three concepts working together.</a:t>
            </a:r>
          </a:p>
          <a:p>
            <a:pPr marL="0" lvl="0" indent="0">
              <a:buNone/>
            </a:pPr>
            <a:endParaRPr dirty="0"/>
          </a:p>
          <a:p>
            <a:pPr marL="0" lvl="0" indent="0">
              <a:buNone/>
            </a:pPr>
            <a:r>
              <a:rPr dirty="0"/>
              <a:t>The general principle at the bottom of the slide is a powerful design tool: go through your DFD, find every trust boundary crossing, and verify that authentication exists in both directions.</a:t>
            </a:r>
          </a:p>
        </p:txBody>
      </p:sp>
      <p:sp>
        <p:nvSpPr>
          <p:cNvPr id="4" name="Slide Number Placeholder 3"/>
          <p:cNvSpPr>
            <a:spLocks noGrp="1"/>
          </p:cNvSpPr>
          <p:nvPr>
            <p:ph type="sldNum" sz="quarter" idx="10"/>
          </p:nvPr>
        </p:nvSpPr>
        <p:spPr/>
        <p:txBody>
          <a:bodyPr/>
          <a:lstStyle/>
          <a:p>
            <a:fld id="{18BDFEC3-8487-43E8-A154-7C12CBC1FFF2}" type="slidenum">
              <a:rPr lang="en-US"/>
              <a:t>34</a:t>
            </a:fld>
            <a:endParaRPr lang="en-US"/>
          </a:p>
        </p:txBody>
      </p:sp>
    </p:spTree>
    <p:extLst>
      <p:ext uri="{BB962C8B-B14F-4D97-AF65-F5344CB8AC3E}">
        <p14:creationId xmlns:p14="http://schemas.microsoft.com/office/powerpoint/2010/main" val="2562376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35</a:t>
            </a:fld>
            <a:endParaRPr lang="en-US"/>
          </a:p>
        </p:txBody>
      </p:sp>
    </p:spTree>
    <p:extLst>
      <p:ext uri="{BB962C8B-B14F-4D97-AF65-F5344CB8AC3E}">
        <p14:creationId xmlns:p14="http://schemas.microsoft.com/office/powerpoint/2010/main" val="4230159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“Only computer scientists and drug dealers have users” (R. David Lankes). Favor simple, natural interfaces where the obvious choice is the secure choice – or avoid security-relevant choices entirely.</a:t>
            </a:r>
          </a:p>
          <a:p>
            <a:pPr marL="0" lvl="0" indent="0">
              <a:buNone/>
            </a:pPr>
            <a:endParaRPr/>
          </a:p>
          <a:p>
            <a:pPr marL="0" lvl="0" indent="0">
              <a:buNone/>
            </a:pPr>
            <a:r>
              <a:t>We’ve built a strong authentication toolkit: password hashing, MFA, identity providers, mutual authentication. But these mechanisms assume users engage with them correctly – choosing strong passwords, enrolling in MFA, recognizing phishing. The evidence says otherwise.</a:t>
            </a:r>
          </a:p>
          <a:p>
            <a:pPr marL="0" lvl="0" indent="0">
              <a:buNone/>
            </a:pPr>
            <a:endParaRPr/>
          </a:p>
          <a:p>
            <a:pPr marL="0" lvl="0" indent="0">
              <a:buNone/>
            </a:pPr>
            <a:r>
              <a:t>This principle connects back to the human-in-the-loop discussion from the threat modeling lecture. When we place a human in a security-critical role, we need to evaluate whether the task is one that humans can reliably perform.</a:t>
            </a:r>
          </a:p>
        </p:txBody>
      </p:sp>
      <p:sp>
        <p:nvSpPr>
          <p:cNvPr id="4" name="Slide Number Placeholder 3"/>
          <p:cNvSpPr>
            <a:spLocks noGrp="1"/>
          </p:cNvSpPr>
          <p:nvPr>
            <p:ph type="sldNum" sz="quarter" idx="10"/>
          </p:nvPr>
        </p:nvSpPr>
        <p:spPr/>
        <p:txBody>
          <a:bodyPr/>
          <a:lstStyle/>
          <a:p>
            <a:fld id="{18BDFEC3-8487-43E8-A154-7C12CBC1FFF2}" type="slidenum">
              <a:rPr lang="en-US"/>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compounding problem is password reuse. Users pick one memorable password and use it everywhere. When one site is breached, credential stuffing attacks succeed on others. This means a breach at a low-security site (a forum, a small e-commerce shop) can lead to compromise of high-security accounts (email, banking).</a:t>
            </a:r>
          </a:p>
          <a:p>
            <a:pPr marL="0" lvl="0" indent="0">
              <a:buNone/>
            </a:pPr>
            <a:endParaRPr dirty="0"/>
          </a:p>
          <a:p>
            <a:pPr marL="0" lvl="0" indent="0">
              <a:buNone/>
            </a:pPr>
            <a:r>
              <a:rPr dirty="0"/>
              <a:t>Password cracking tools don’t just try random combinations – they train on leaked password datasets and use sophisticated rules to generate likely passwords. They know that people substitute “3” for “e”, append “!” to meet complexity requirements, and capitalize the first letter. This makes even “complex” passwords much weaker than their character space suggests.</a:t>
            </a:r>
          </a:p>
        </p:txBody>
      </p:sp>
      <p:sp>
        <p:nvSpPr>
          <p:cNvPr id="4" name="Slide Number Placeholder 3"/>
          <p:cNvSpPr>
            <a:spLocks noGrp="1"/>
          </p:cNvSpPr>
          <p:nvPr>
            <p:ph type="sldNum" sz="quarter" idx="10"/>
          </p:nvPr>
        </p:nvSpPr>
        <p:spPr/>
        <p:txBody>
          <a:bodyPr/>
          <a:lstStyle/>
          <a:p>
            <a:fld id="{18BDFEC3-8487-43E8-A154-7C12CBC1FFF2}" type="slidenum">
              <a:rPr lang="en-US"/>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internet’s email and web protocols were not originally designed for remote authentication. HTTPS helps (the lock icon), but domain look-alikes and sophisticated phishing pages fool even technical users.</a:t>
            </a:r>
          </a:p>
          <a:p>
            <a:pPr marL="0" lvl="0" indent="0">
              <a:buNone/>
            </a:pPr>
            <a:endParaRPr/>
          </a:p>
          <a:p>
            <a:pPr marL="0" lvl="0" indent="0">
              <a:buNone/>
            </a:pPr>
            <a:r>
              <a:t>FIDO2/WebAuthn is the gold standard here: the credential for “bank.com” literally cannot be used on “bank-login.com” because the browser binds it to the origin. A phishing page can perfectly replicate the visual appearance of the login page, but it can’t use the credential because it’s on a different domain. This makes phishing structurally impossible, not just harder.</a:t>
            </a:r>
          </a:p>
          <a:p>
            <a:pPr marL="0" lvl="0" indent="0">
              <a:buNone/>
            </a:pPr>
            <a:endParaRPr/>
          </a:p>
          <a:p>
            <a:pPr marL="0" lvl="0" indent="0">
              <a:buNone/>
            </a:pPr>
            <a:r>
              <a:t>This illustrates the principle perfectly: instead of training users to spot phishing (which decades of evidence shows doesn’t work reliably), we design an authentication mechanism that makes phishing impossible at the protocol level.</a:t>
            </a:r>
          </a:p>
        </p:txBody>
      </p:sp>
      <p:sp>
        <p:nvSpPr>
          <p:cNvPr id="4" name="Slide Number Placeholder 3"/>
          <p:cNvSpPr>
            <a:spLocks noGrp="1"/>
          </p:cNvSpPr>
          <p:nvPr>
            <p:ph type="sldNum" sz="quarter" idx="10"/>
          </p:nvPr>
        </p:nvSpPr>
        <p:spPr/>
        <p:txBody>
          <a:bodyPr/>
          <a:lstStyle/>
          <a:p>
            <a:fld id="{18BDFEC3-8487-43E8-A154-7C12CBC1FFF2}" type="slidenum">
              <a:rPr lang="en-US"/>
              <a:t>40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one of the most powerful and frequently violated design principles. The key insight: if you enumerate what’s forbidden, you will inevitably miss something. If you enumerate what’s permitted, anything you miss is denied by default.</a:t>
            </a:r>
          </a:p>
          <a:p>
            <a:pPr marL="0" lvl="0" indent="0">
              <a:buNone/>
            </a:pPr>
            <a:endParaRPr/>
          </a:p>
          <a:p>
            <a:pPr marL="0" lvl="0" indent="0">
              <a:buNone/>
            </a:pPr>
            <a:r>
              <a:t>This extends beyond access control to all configuration choices: default key lengths, default session timeouts, default visibility settings, default enabled features. In every case, the secure choice should be the default.</a:t>
            </a:r>
          </a:p>
        </p:txBody>
      </p:sp>
      <p:sp>
        <p:nvSpPr>
          <p:cNvPr id="4" name="Slide Number Placeholder 3"/>
          <p:cNvSpPr>
            <a:spLocks noGrp="1"/>
          </p:cNvSpPr>
          <p:nvPr>
            <p:ph type="sldNum" sz="quarter" idx="10"/>
          </p:nvPr>
        </p:nvSpPr>
        <p:spPr/>
        <p:txBody>
          <a:bodyPr/>
          <a:lstStyle/>
          <a:p>
            <a:fld id="{18BDFEC3-8487-43E8-A154-7C12CBC1FFF2}" type="slidenum">
              <a:rPr lang="en-US"/>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long history of databases, routers, and IoT devices shipping with default credentials (or no authentication at all) is one of the clearest illustrations of this principle being violated. The Mirai botnet in 2016 compromised hundreds of thousands of IoT devices using a list of just 62 default username/password combinations.</a:t>
            </a:r>
          </a:p>
          <a:p>
            <a:pPr marL="0" lvl="0" indent="0">
              <a:buNone/>
            </a:pPr>
            <a:endParaRPr dirty="0"/>
          </a:p>
          <a:p>
            <a:pPr marL="0" lvl="0" indent="0">
              <a:buNone/>
            </a:pPr>
            <a:r>
              <a:rPr dirty="0"/>
              <a:t>The “80% rule” from the Secure by Design paper: if a feature, privilege, or interface is not required by 80% of users, disable it by default. Every enabled feature is a potential attack vector.</a:t>
            </a:r>
          </a:p>
          <a:p>
            <a:pPr marL="0" lvl="0" indent="0">
              <a:buNone/>
            </a:pPr>
            <a:endParaRPr dirty="0"/>
          </a:p>
          <a:p>
            <a:pPr marL="0" lvl="0" indent="0">
              <a:buNone/>
            </a:pPr>
            <a:r>
              <a:rPr dirty="0"/>
              <a:t>The CMS admin panel: should it be accessible from the public internet by default? No. Restrict to campus network or VPN by default, with explicit opt-in for remote access.</a:t>
            </a:r>
          </a:p>
        </p:txBody>
      </p:sp>
      <p:sp>
        <p:nvSpPr>
          <p:cNvPr id="4" name="Slide Number Placeholder 3"/>
          <p:cNvSpPr>
            <a:spLocks noGrp="1"/>
          </p:cNvSpPr>
          <p:nvPr>
            <p:ph type="sldNum" sz="quarter" idx="10"/>
          </p:nvPr>
        </p:nvSpPr>
        <p:spPr/>
        <p:txBody>
          <a:bodyPr/>
          <a:lstStyle/>
          <a:p>
            <a:fld id="{18BDFEC3-8487-43E8-A154-7C12CBC1FFF2}" type="slidenum">
              <a:rPr lang="en-US"/>
              <a:t>43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For most software, fail-secure is the right default. But for systems where availability has safety or critical welfare implications, the tradeoffs must be made explicitly and documented.</a:t>
            </a:r>
          </a:p>
          <a:p>
            <a:pPr marL="0" lvl="0" indent="0">
              <a:buNone/>
            </a:pPr>
            <a:endParaRPr/>
          </a:p>
          <a:p>
            <a:pPr marL="0" lvl="0" indent="0">
              <a:buNone/>
            </a:pPr>
            <a:r>
              <a:t>Graceful degradation: design so that failure of one component doesn’t cascade to the entire system.</a:t>
            </a:r>
          </a:p>
          <a:p>
            <a:pPr marL="0" lvl="0" indent="0">
              <a:buNone/>
            </a:pPr>
            <a:endParaRPr/>
          </a:p>
          <a:p>
            <a:pPr marL="0" lvl="0" indent="0">
              <a:buNone/>
            </a:pPr>
            <a:r>
              <a:t>Payment app: if push notifications go down, transfers still process. If the social feed fails, the core payment flow is unaffected.</a:t>
            </a:r>
          </a:p>
          <a:p>
            <a:pPr marL="0" lvl="0" indent="0">
              <a:buNone/>
            </a:pPr>
            <a:endParaRPr/>
          </a:p>
          <a:p>
            <a:pPr marL="0" lvl="0" indent="0">
              <a:buNone/>
            </a:pPr>
            <a:r>
              <a:t>CMS: if plagiarism detection is down, students can still submit (submissions queued for later checking).</a:t>
            </a:r>
          </a:p>
          <a:p>
            <a:pPr marL="0" lvl="0" indent="0">
              <a:buNone/>
            </a:pPr>
            <a:endParaRPr/>
          </a:p>
          <a:p>
            <a:pPr marL="0" lvl="0" indent="0">
              <a:buNone/>
            </a:pPr>
            <a:r>
              <a:t>Each failure mode should be planned: what happens when X goes down? What’s the security posture during the degraded state?</a:t>
            </a:r>
          </a:p>
        </p:txBody>
      </p:sp>
      <p:sp>
        <p:nvSpPr>
          <p:cNvPr id="4" name="Slide Number Placeholder 3"/>
          <p:cNvSpPr>
            <a:spLocks noGrp="1"/>
          </p:cNvSpPr>
          <p:nvPr>
            <p:ph type="sldNum" sz="quarter" idx="10"/>
          </p:nvPr>
        </p:nvSpPr>
        <p:spPr/>
        <p:txBody>
          <a:bodyPr/>
          <a:lstStyle/>
          <a:p>
            <a:fld id="{18BDFEC3-8487-43E8-A154-7C12CBC1FFF2}" type="slidenum">
              <a:rPr lang="en-US"/>
              <a:t>44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tension is especially relevant for the GlucoGuard project: a networked insulin pump that locks out during a safety-critical operation because of a security policy failure is potentially lethal.</a:t>
            </a:r>
          </a:p>
          <a:p>
            <a:pPr marL="0" lvl="0" indent="0">
              <a:buNone/>
            </a:pPr>
            <a:endParaRPr/>
          </a:p>
          <a:p>
            <a:pPr marL="0" lvl="0" indent="0">
              <a:buNone/>
            </a:pPr>
            <a:r>
              <a:t>When you encounter this tension in a threat model, flag it. Saying “this is a tradeoff between X and Y, and here’s why we chose Z” is exactly the kind of reasoning that distinguishes a good security architecture from a checklist.</a:t>
            </a:r>
          </a:p>
          <a:p>
            <a:pPr marL="0" lvl="0" indent="0">
              <a:buNone/>
            </a:pPr>
            <a:endParaRPr/>
          </a:p>
          <a:p>
            <a:pPr marL="0" lvl="0" indent="0">
              <a:buNone/>
            </a:pPr>
            <a:r>
              <a:t>“Break glass” mechanisms are a design pattern for this tension: grant access immediately to prevent harm, but create a strong audit trail so that misuse can be detected and addressed after the fact.</a:t>
            </a:r>
          </a:p>
        </p:txBody>
      </p:sp>
      <p:sp>
        <p:nvSpPr>
          <p:cNvPr id="4" name="Slide Number Placeholder 3"/>
          <p:cNvSpPr>
            <a:spLocks noGrp="1"/>
          </p:cNvSpPr>
          <p:nvPr>
            <p:ph type="sldNum" sz="quarter" idx="10"/>
          </p:nvPr>
        </p:nvSpPr>
        <p:spPr/>
        <p:txBody>
          <a:bodyPr/>
          <a:lstStyle/>
          <a:p>
            <a:fld id="{18BDFEC3-8487-43E8-A154-7C12CBC1FFF2}" type="slidenum">
              <a:rPr lang="en-US"/>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principle is often in tension with feature requests. The business wants more features; every feature increases complexity; complexity is the enemy of security.</a:t>
            </a:r>
          </a:p>
          <a:p>
            <a:pPr marL="0" lvl="0" indent="0">
              <a:buNone/>
            </a:pPr>
            <a:endParaRPr/>
          </a:p>
          <a:p>
            <a:pPr marL="0" lvl="0" indent="0">
              <a:buNone/>
            </a:pPr>
            <a:r>
              <a:t>The goal is not to build trivial systems – real systems are complex. The goal is to keep complexity out of the security-critical path. Push complexity to non-security-critical components.</a:t>
            </a:r>
          </a:p>
          <a:p>
            <a:pPr marL="0" lvl="0" indent="0">
              <a:buNone/>
            </a:pPr>
            <a:endParaRPr/>
          </a:p>
          <a:p>
            <a:pPr marL="0" lvl="0" indent="0">
              <a:buNone/>
            </a:pPr>
            <a:r>
              <a:t>We’ll see this concretized as the Trusted Computing Base concept in Lecture 2.</a:t>
            </a:r>
          </a:p>
        </p:txBody>
      </p:sp>
      <p:sp>
        <p:nvSpPr>
          <p:cNvPr id="4" name="Slide Number Placeholder 3"/>
          <p:cNvSpPr>
            <a:spLocks noGrp="1"/>
          </p:cNvSpPr>
          <p:nvPr>
            <p:ph type="sldNum" sz="quarter" idx="10"/>
          </p:nvPr>
        </p:nvSpPr>
        <p:spPr/>
        <p:txBody>
          <a:bodyPr/>
          <a:lstStyle/>
          <a:p>
            <a:fld id="{18BDFEC3-8487-43E8-A154-7C12CBC1FFF2}" type="slidenum">
              <a:rPr lang="en-US"/>
              <a:t>47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Each parameter in an API is an input the attacker can manipulate. More parameters means more validation logic, more edge cases, more potential for inconsistent state, and more opportunities for bugs.</a:t>
            </a:r>
          </a:p>
          <a:p>
            <a:pPr marL="0" lvl="0" indent="0">
              <a:buNone/>
            </a:pPr>
            <a:endParaRPr lang="en-US" dirty="0"/>
          </a:p>
          <a:p>
            <a:pPr marL="0" lvl="0" indent="0">
              <a:buNone/>
            </a:pPr>
            <a:r>
              <a:rPr lang="en-US" dirty="0"/>
              <a:t>This doesn’t mean you can never add features. It means every feature should be evaluated for its security cost. A memo field on a transfer is relatively low risk. A “schedule for future date” field introduces temporal attack surface. A “currency conversion” field introduces financial rounding attacks. Each one should be a conscious decision.</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48</a:t>
            </a:fld>
            <a:endParaRPr lang="en-US"/>
          </a:p>
        </p:txBody>
      </p:sp>
    </p:spTree>
    <p:extLst>
      <p:ext uri="{BB962C8B-B14F-4D97-AF65-F5344CB8AC3E}">
        <p14:creationId xmlns:p14="http://schemas.microsoft.com/office/powerpoint/2010/main" val="698568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Tension: real systems are complex. The goal is not to eliminate complexity but to keep it out of the security-critical path.</a:t>
            </a:r>
          </a:p>
          <a:p>
            <a:pPr marL="0" lvl="0" indent="0">
              <a:buNone/>
            </a:pPr>
            <a:endParaRPr/>
          </a:p>
          <a:p>
            <a:pPr marL="0" lvl="0" indent="0">
              <a:buNone/>
            </a:pPr>
            <a:r>
              <a:t>Example: the CMS might have a complex recommendation engine for suggesting courses, a rich text editor with real-time collaboration, and a video conferencing integration. None of those are security-critical. The security-critical path is: authenticate the user, check authorization for the requested resource, return the resource if authorized, log the access. That path should be simple.</a:t>
            </a:r>
          </a:p>
          <a:p>
            <a:pPr marL="0" lvl="0" indent="0">
              <a:buNone/>
            </a:pPr>
            <a:endParaRPr/>
          </a:p>
          <a:p>
            <a:pPr marL="0" lvl="0" indent="0">
              <a:buNone/>
            </a:pPr>
            <a:r>
              <a:t>“Choose the boring technology” is a principle from Dan McKinley’s influential essay. In security, it’s even more important: well-understood, widely-used mechanisms have had more eyes on them, more bugs found and fixed, and more real-world validation.</a:t>
            </a:r>
          </a:p>
        </p:txBody>
      </p:sp>
      <p:sp>
        <p:nvSpPr>
          <p:cNvPr id="4" name="Slide Number Placeholder 3"/>
          <p:cNvSpPr>
            <a:spLocks noGrp="1"/>
          </p:cNvSpPr>
          <p:nvPr>
            <p:ph type="sldNum" sz="quarter" idx="10"/>
          </p:nvPr>
        </p:nvSpPr>
        <p:spPr/>
        <p:txBody>
          <a:bodyPr/>
          <a:lstStyle/>
          <a:p>
            <a:fld id="{18BDFEC3-8487-43E8-A154-7C12CBC1FFF2}" type="slidenum">
              <a:rPr lang="en-US"/>
              <a:t>49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Defense in depth is the meta-principle that ties everything together. It’s the reason we teach multiple mechanisms rather than just “use TLS and you’re done.”</a:t>
            </a:r>
          </a:p>
          <a:p>
            <a:pPr marL="0" lvl="0" indent="0">
              <a:buNone/>
            </a:pPr>
            <a:endParaRPr/>
          </a:p>
          <a:p>
            <a:pPr marL="0" lvl="0" indent="0">
              <a:buNone/>
            </a:pPr>
            <a:r>
              <a:t>Today: protecting data (encryption) and proving identity (authentication). Next time: controlling access, limiting damage, and detecting attacks. Across both lectures, we’ll see defense in depth at every level.</a:t>
            </a:r>
          </a:p>
        </p:txBody>
      </p:sp>
      <p:sp>
        <p:nvSpPr>
          <p:cNvPr id="4" name="Slide Number Placeholder 3"/>
          <p:cNvSpPr>
            <a:spLocks noGrp="1"/>
          </p:cNvSpPr>
          <p:nvPr>
            <p:ph type="sldNum" sz="quarter" idx="10"/>
          </p:nvPr>
        </p:nvSpPr>
        <p:spPr/>
        <p:txBody>
          <a:bodyPr/>
          <a:lstStyle/>
          <a:p>
            <a:fld id="{18BDFEC3-8487-43E8-A154-7C12CBC1FFF2}" type="slidenum">
              <a:rPr lang="en-US"/>
              <a:t>51</a:t>
            </a:fld>
            <a:endParaRPr lang="en-US"/>
          </a:p>
        </p:txBody>
      </p:sp>
    </p:spTree>
    <p:extLst>
      <p:ext uri="{BB962C8B-B14F-4D97-AF65-F5344CB8AC3E}">
        <p14:creationId xmlns:p14="http://schemas.microsoft.com/office/powerpoint/2010/main" val="377061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“Harm reduction” is what other frameworks sometimes call “mitigation at the design level.” We use a different word to avoid confusion with threat-level mitigation (the response to a specific threat in a threat model).</a:t>
            </a:r>
          </a:p>
          <a:p>
            <a:pPr marL="0" lvl="0" indent="0">
              <a:buNone/>
            </a:pPr>
            <a:endParaRPr/>
          </a:p>
          <a:p>
            <a:pPr marL="0" lvl="0" indent="0">
              <a:buNone/>
            </a:pPr>
            <a:r>
              <a:t>As we go through topics, we’ll tag each with its category so students can see how the categories work together.</a:t>
            </a:r>
          </a:p>
        </p:txBody>
      </p:sp>
      <p:sp>
        <p:nvSpPr>
          <p:cNvPr id="4" name="Slide Number Placeholder 3"/>
          <p:cNvSpPr>
            <a:spLocks noGrp="1"/>
          </p:cNvSpPr>
          <p:nvPr>
            <p:ph type="sldNum" sz="quarter" idx="10"/>
          </p:nvPr>
        </p:nvSpPr>
        <p:spPr/>
        <p:txBody>
          <a:bodyPr/>
          <a:lstStyle/>
          <a:p>
            <a:fld id="{18BDFEC3-8487-43E8-A154-7C12CBC1FFF2}" type="slidenum">
              <a:rPr lang="en-US"/>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Recap the key themes:</a:t>
            </a:r>
          </a:p>
          <a:p>
            <a:pPr marL="0" lvl="0" indent="0">
              <a:buNone/>
            </a:pPr>
            <a:endParaRPr lang="en-US" dirty="0"/>
          </a:p>
          <a:p>
            <a:pPr marL="342900" lvl="0" indent="-342900">
              <a:buAutoNum type="arabicPeriod"/>
            </a:pPr>
            <a:r>
              <a:rPr lang="en-US" dirty="0"/>
              <a:t>Encryption protects data in transit and at rest, but only if the implementation and key management are correct. Use vetted crypto.</a:t>
            </a:r>
          </a:p>
          <a:p>
            <a:pPr marL="342900" lvl="0" indent="-342900">
              <a:buAutoNum type="arabicPeriod"/>
            </a:pPr>
            <a:r>
              <a:rPr lang="en-US" dirty="0"/>
              <a:t>Authentication has multiple layers (passwords, MFA, IdPs, mutual auth) and must happen at every trust boundary.</a:t>
            </a:r>
          </a:p>
          <a:p>
            <a:pPr marL="342900" lvl="0" indent="-342900">
              <a:buAutoNum type="arabicPeriod"/>
            </a:pPr>
            <a:r>
              <a:rPr lang="en-US" dirty="0"/>
              <a:t>Users will not reliably perform security-critical tasks. Design the system so the secure path is the easy path, or eliminate the choice entirely.</a:t>
            </a:r>
          </a:p>
          <a:p>
            <a:pPr marL="342900" lvl="0" indent="-342900">
              <a:buAutoNum type="arabicPeriod"/>
            </a:pPr>
            <a:r>
              <a:rPr lang="en-US" dirty="0"/>
              <a:t>Defaults should be secure. When failure happens, fail secure (with documented exceptions for safety).</a:t>
            </a:r>
          </a:p>
          <a:p>
            <a:pPr marL="342900" lvl="0" indent="-342900">
              <a:buAutoNum type="arabicPeriod"/>
            </a:pPr>
            <a:r>
              <a:rPr lang="en-US" dirty="0"/>
              <a:t>Simplicity makes everything easier to get right.</a:t>
            </a:r>
          </a:p>
          <a:p>
            <a:pPr marL="0" lvl="0" indent="0">
              <a:buNone/>
            </a:pPr>
            <a:endParaRPr lang="en-US" dirty="0"/>
          </a:p>
          <a:p>
            <a:pPr marL="0" lvl="0" indent="0">
              <a:buNone/>
            </a:pPr>
            <a:r>
              <a:rPr lang="en-US" dirty="0"/>
              <a:t>Students should be thinking about how these apply to their </a:t>
            </a:r>
            <a:r>
              <a:rPr lang="en-US" dirty="0" err="1"/>
              <a:t>GlucoGuard</a:t>
            </a:r>
            <a:r>
              <a:rPr lang="en-US" dirty="0"/>
              <a:t> threat model responses.</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52</a:t>
            </a:fld>
            <a:endParaRPr lang="en-US"/>
          </a:p>
        </p:txBody>
      </p:sp>
    </p:spTree>
    <p:extLst>
      <p:ext uri="{BB962C8B-B14F-4D97-AF65-F5344CB8AC3E}">
        <p14:creationId xmlns:p14="http://schemas.microsoft.com/office/powerpoint/2010/main" val="1061694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Additional references for students who want to go deeper:</a:t>
            </a:r>
          </a:p>
          <a:p>
            <a:pPr marL="0" lvl="0" indent="0">
              <a:buNone/>
            </a:pPr>
            <a:endParaRPr/>
          </a:p>
          <a:p>
            <a:pPr lvl="0"/>
            <a:r>
              <a:t>The NIST SP 800-63B document is the authoritative reference for authentication requirements in the US federal context, but its guidance is widely applicable.</a:t>
            </a:r>
          </a:p>
          <a:p>
            <a:pPr marL="0" lvl="0" indent="0">
              <a:buNone/>
            </a:pPr>
            <a:endParaRPr/>
          </a:p>
          <a:p>
            <a:pPr lvl="0"/>
            <a:r>
              <a:t>The OWASP cheat sheets provide practical implementation guidance for developers.</a:t>
            </a:r>
          </a:p>
          <a:p>
            <a:pPr marL="0" lvl="0" indent="0">
              <a:buNone/>
            </a:pPr>
            <a:endParaRPr/>
          </a:p>
          <a:p>
            <a:pPr lvl="0"/>
            <a:r>
              <a:t>The original Saltzer &amp; Schroeder paper is well worth reading in full – it’s remarkably prescient for a 1975 paper.</a:t>
            </a:r>
          </a:p>
          <a:p>
            <a:pPr marL="0" lvl="0" indent="0">
              <a:buNone/>
            </a:pPr>
            <a:endParaRPr/>
          </a:p>
          <a:p>
            <a:pPr lvl="0"/>
            <a:r>
              <a:t>For BLE security: Bluetooth SIG “Bluetooth Core Specification” v5.x, and Ryan, M. “Bluetooth: With Low Energy Comes Low Security” (WOOT ’13).</a:t>
            </a:r>
          </a:p>
        </p:txBody>
      </p:sp>
      <p:sp>
        <p:nvSpPr>
          <p:cNvPr id="4" name="Slide Number Placeholder 3"/>
          <p:cNvSpPr>
            <a:spLocks noGrp="1"/>
          </p:cNvSpPr>
          <p:nvPr>
            <p:ph type="sldNum" sz="quarter" idx="10"/>
          </p:nvPr>
        </p:nvSpPr>
        <p:spPr/>
        <p:txBody>
          <a:bodyPr/>
          <a:lstStyle/>
          <a:p>
            <a:fld id="{18BDFEC3-8487-43E8-A154-7C12CBC1FFF2}" type="slidenum">
              <a:rPr lang="en-US"/>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our reorganization of Saltzer &amp; Schroeder’s 1975 principles plus modern additions. Post this slide or hand it out – students will reference it throughout both lectures and when working on their threat models.</a:t>
            </a:r>
          </a:p>
          <a:p>
            <a:pPr marL="0" lvl="0" indent="0">
              <a:buNone/>
            </a:pPr>
            <a:endParaRPr/>
          </a:p>
          <a:p>
            <a:pPr marL="0" lvl="0" indent="0">
              <a:buNone/>
            </a:pPr>
            <a:r>
              <a:t>The table shows how the classical S&amp;S principles map to our three categories. Some principles span categories (e.g., “trust with reluctance” is both prevention and harm reduction).</a:t>
            </a:r>
          </a:p>
        </p:txBody>
      </p:sp>
      <p:sp>
        <p:nvSpPr>
          <p:cNvPr id="4" name="Slide Number Placeholder 3"/>
          <p:cNvSpPr>
            <a:spLocks noGrp="1"/>
          </p:cNvSpPr>
          <p:nvPr>
            <p:ph type="sldNum" sz="quarter" idx="10"/>
          </p:nvPr>
        </p:nvSpPr>
        <p:spPr/>
        <p:txBody>
          <a:bodyPr/>
          <a:lstStyle/>
          <a:p>
            <a:fld id="{18BDFEC3-8487-43E8-A154-7C12CBC1FFF2}" type="slidenum">
              <a:rPr lang="en-US"/>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8</a:t>
            </a:fld>
            <a:endParaRPr lang="en-US"/>
          </a:p>
        </p:txBody>
      </p:sp>
    </p:spTree>
    <p:extLst>
      <p:ext uri="{BB962C8B-B14F-4D97-AF65-F5344CB8AC3E}">
        <p14:creationId xmlns:p14="http://schemas.microsoft.com/office/powerpoint/2010/main" val="581728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B3FEC-40C7-9D39-6D1B-FB8A5EF95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97E2E-0654-B180-1E6C-3DD204CFE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F3634-E6D9-A834-33A7-F5C7174F8A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F00810-BCA3-A257-EBDB-BA4DA6A1CCEB}"/>
              </a:ext>
            </a:extLst>
          </p:cNvPr>
          <p:cNvSpPr>
            <a:spLocks noGrp="1"/>
          </p:cNvSpPr>
          <p:nvPr>
            <p:ph type="sldNum" sz="quarter" idx="5"/>
          </p:nvPr>
        </p:nvSpPr>
        <p:spPr/>
        <p:txBody>
          <a:bodyPr/>
          <a:lstStyle/>
          <a:p>
            <a:fld id="{18BDFEC3-8487-43E8-A154-7C12CBC1FFF2}" type="slidenum">
              <a:rPr lang="en-US" smtClean="0"/>
              <a:t>9</a:t>
            </a:fld>
            <a:endParaRPr lang="en-US"/>
          </a:p>
        </p:txBody>
      </p:sp>
    </p:spTree>
    <p:extLst>
      <p:ext uri="{BB962C8B-B14F-4D97-AF65-F5344CB8AC3E}">
        <p14:creationId xmlns:p14="http://schemas.microsoft.com/office/powerpoint/2010/main" val="413925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section covers two complementary defenses: encryption in transit (protecting data as it moves) and encryption at rest (protecting data where it’s stored). Together they form defense in depth for data confidentiality.</a:t>
            </a:r>
          </a:p>
        </p:txBody>
      </p:sp>
      <p:sp>
        <p:nvSpPr>
          <p:cNvPr id="4" name="Slide Number Placeholder 3"/>
          <p:cNvSpPr>
            <a:spLocks noGrp="1"/>
          </p:cNvSpPr>
          <p:nvPr>
            <p:ph type="sldNum" sz="quarter" idx="10"/>
          </p:nvPr>
        </p:nvSpPr>
        <p:spPr/>
        <p:txBody>
          <a:bodyPr/>
          <a:lstStyle/>
          <a:p>
            <a:fld id="{18BDFEC3-8487-43E8-A154-7C12CBC1FFF2}" type="slidenum">
              <a:rPr lang="en-US"/>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Without TLS, anyone on the network path can read and modify traffic. For the payment app, that means intercepting bank credentials; for the CMS, reading grades or hijacking sessions.</a:t>
            </a:r>
          </a:p>
          <a:p>
            <a:pPr marL="0" lvl="0" indent="0">
              <a:buNone/>
            </a:pPr>
            <a:endParaRPr/>
          </a:p>
          <a:p>
            <a:pPr marL="0" lvl="0" indent="0">
              <a:buNone/>
            </a:pPr>
            <a:r>
              <a:t>Walk through briefly: after the handshake, all traffic is encrypted with a shared symmetric key. The asymmetric crypto (RSA/ECDH) is only used for key exchange; the bulk encryption uses AES.</a:t>
            </a:r>
          </a:p>
        </p:txBody>
      </p:sp>
      <p:sp>
        <p:nvSpPr>
          <p:cNvPr id="4" name="Slide Number Placeholder 3"/>
          <p:cNvSpPr>
            <a:spLocks noGrp="1"/>
          </p:cNvSpPr>
          <p:nvPr>
            <p:ph type="sldNum" sz="quarter" idx="10"/>
          </p:nvPr>
        </p:nvSpPr>
        <p:spPr/>
        <p:txBody>
          <a:bodyPr/>
          <a:lstStyle/>
          <a:p>
            <a:fld id="{18BDFEC3-8487-43E8-A154-7C12CBC1FFF2}" type="slidenum">
              <a:rPr lang="en-US"/>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748300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61308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56549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81014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27235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683326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2/26/26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502333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2/26/26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323887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2/26/26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888061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337202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637099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1EB5C9-1307-BA42-ABA2-0BC069CD8E7F}" type="datetimeFigureOut">
              <a:rPr lang="en-US" smtClean="0"/>
              <a:t>2/26/26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5280753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t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143000" y="423318"/>
            <a:ext cx="6858000" cy="1790700"/>
          </a:xfrm>
        </p:spPr>
        <p:txBody>
          <a:bodyPr/>
          <a:lstStyle/>
          <a:p>
            <a:r>
              <a:rPr lang="en-US"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143000" y="2214018"/>
            <a:ext cx="6858000" cy="2715671"/>
          </a:xfrm>
        </p:spPr>
        <p:txBody>
          <a:bodyPr>
            <a:normAutofit/>
          </a:bodyPr>
          <a:lstStyle/>
          <a:p>
            <a:r>
              <a:rPr lang="en-US" sz="2850" dirty="0"/>
              <a:t>A Data-driven Approach</a:t>
            </a:r>
          </a:p>
          <a:p>
            <a:r>
              <a:rPr lang="en-US" sz="24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847" y="1642566"/>
            <a:ext cx="3113194" cy="207610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143000" y="3440967"/>
            <a:ext cx="6858000" cy="1241822"/>
          </a:xfrm>
          <a:prstGeom prst="rect">
            <a:avLst/>
          </a:prstGeom>
        </p:spPr>
        <p:txBody>
          <a:bodyPr vert="horz" lIns="68580" tIns="34290" rIns="68580" bIns="3429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750" dirty="0"/>
              <a:t>Secure Design: </a:t>
            </a:r>
            <a:br>
              <a:rPr lang="en-US" sz="3750" dirty="0"/>
            </a:br>
            <a:r>
              <a:rPr lang="en-US" sz="3750" dirty="0"/>
              <a:t>Principles </a:t>
            </a:r>
            <a:r>
              <a:rPr lang="en-US" sz="3750"/>
              <a:t>and Controls (part 1)</a:t>
            </a:r>
            <a:br>
              <a:rPr lang="en-US" sz="3750" dirty="0"/>
            </a:br>
            <a:r>
              <a:rPr lang="en-US" sz="2100" dirty="0"/>
              <a:t>Protecting Data and Proving Identity</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65866" y="1433060"/>
            <a:ext cx="3417376" cy="2277381"/>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7432377" y="4470322"/>
            <a:ext cx="1647664" cy="507831"/>
          </a:xfrm>
          <a:prstGeom prst="rect">
            <a:avLst/>
          </a:prstGeom>
          <a:noFill/>
        </p:spPr>
        <p:txBody>
          <a:bodyPr wrap="square">
            <a:spAutoFit/>
          </a:bodyPr>
          <a:lstStyle/>
          <a:p>
            <a:r>
              <a:rPr lang="en-US" sz="1350" dirty="0"/>
              <a:t>UPenn CIS 7000-003</a:t>
            </a:r>
          </a:p>
          <a:p>
            <a:r>
              <a:rPr lang="en-US" sz="1350" dirty="0"/>
              <a:t>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Confidentiality by Encryption</a:t>
            </a: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A63A8AD-3190-0BB0-B720-24B4752AECCA}"/>
              </a:ext>
            </a:extLst>
          </p:cNvPr>
          <p:cNvPicPr>
            <a:picLocks noChangeAspect="1"/>
          </p:cNvPicPr>
          <p:nvPr/>
        </p:nvPicPr>
        <p:blipFill>
          <a:blip r:embed="rId3"/>
          <a:stretch>
            <a:fillRect/>
          </a:stretch>
        </p:blipFill>
        <p:spPr>
          <a:xfrm>
            <a:off x="5846077" y="3197436"/>
            <a:ext cx="3041112" cy="1592474"/>
          </a:xfrm>
          <a:prstGeom prst="rect">
            <a:avLst/>
          </a:prstGeom>
        </p:spPr>
      </p:pic>
      <p:sp>
        <p:nvSpPr>
          <p:cNvPr id="2" name="Title 1"/>
          <p:cNvSpPr>
            <a:spLocks noGrp="1"/>
          </p:cNvSpPr>
          <p:nvPr>
            <p:ph type="title"/>
          </p:nvPr>
        </p:nvSpPr>
        <p:spPr/>
        <p:txBody>
          <a:bodyPr/>
          <a:lstStyle/>
          <a:p>
            <a:pPr marL="0" lvl="0" indent="0">
              <a:buNone/>
            </a:pPr>
            <a:r>
              <a:t>The Threat: Eavesdropping and Data Theft</a:t>
            </a:r>
          </a:p>
        </p:txBody>
      </p:sp>
      <p:sp>
        <p:nvSpPr>
          <p:cNvPr id="3" name="Content Placeholder 2"/>
          <p:cNvSpPr>
            <a:spLocks noGrp="1"/>
          </p:cNvSpPr>
          <p:nvPr>
            <p:ph idx="1"/>
          </p:nvPr>
        </p:nvSpPr>
        <p:spPr>
          <a:xfrm>
            <a:off x="628650" y="1369218"/>
            <a:ext cx="5269243" cy="3263504"/>
          </a:xfrm>
        </p:spPr>
        <p:txBody>
          <a:bodyPr/>
          <a:lstStyle/>
          <a:p>
            <a:pPr marL="0" lvl="0" indent="0">
              <a:buNone/>
            </a:pPr>
            <a:r>
              <a:rPr b="1" dirty="0"/>
              <a:t>STRIDE categor</a:t>
            </a:r>
            <a:r>
              <a:rPr lang="en-US" b="1" dirty="0"/>
              <a:t>y</a:t>
            </a:r>
            <a:r>
              <a:rPr b="1" dirty="0"/>
              <a:t>:</a:t>
            </a:r>
            <a:r>
              <a:rPr dirty="0"/>
              <a:t> Information Disclosure</a:t>
            </a:r>
            <a:endParaRPr lang="en-US" dirty="0"/>
          </a:p>
          <a:p>
            <a:pPr marL="0" lvl="0" indent="0">
              <a:buNone/>
            </a:pPr>
            <a:endParaRPr lang="en-US" sz="1200" dirty="0"/>
          </a:p>
          <a:p>
            <a:pPr marL="0" lvl="0" indent="0">
              <a:buNone/>
            </a:pPr>
            <a:r>
              <a:rPr lang="en-US" dirty="0"/>
              <a:t>An attacker eavesdrops on or modifies data as it moves between components – or accesses stored data directly.</a:t>
            </a:r>
          </a:p>
          <a:p>
            <a:pPr lvl="0"/>
            <a:r>
              <a:rPr b="1" dirty="0"/>
              <a:t>CMS:</a:t>
            </a:r>
            <a:r>
              <a:rPr dirty="0"/>
              <a:t> Grades travel from app server to browser over campus Wi-Fi</a:t>
            </a:r>
          </a:p>
          <a:p>
            <a:pPr lvl="0"/>
            <a:r>
              <a:rPr b="1" dirty="0"/>
              <a:t>Payment app:</a:t>
            </a:r>
            <a:r>
              <a:rPr dirty="0"/>
              <a:t> Bank credentials and transfer instructions travel between app and server</a:t>
            </a:r>
          </a:p>
        </p:txBody>
      </p:sp>
      <p:pic>
        <p:nvPicPr>
          <p:cNvPr id="4" name="Picture 3">
            <a:extLst>
              <a:ext uri="{FF2B5EF4-FFF2-40B4-BE49-F238E27FC236}">
                <a16:creationId xmlns:a16="http://schemas.microsoft.com/office/drawing/2014/main" id="{90BFC709-4B94-AE33-0ED2-486949935C68}"/>
              </a:ext>
            </a:extLst>
          </p:cNvPr>
          <p:cNvPicPr>
            <a:picLocks noChangeAspect="1"/>
          </p:cNvPicPr>
          <p:nvPr/>
        </p:nvPicPr>
        <p:blipFill>
          <a:blip r:embed="rId4"/>
          <a:stretch>
            <a:fillRect/>
          </a:stretch>
        </p:blipFill>
        <p:spPr>
          <a:xfrm>
            <a:off x="6339291" y="1103402"/>
            <a:ext cx="2553500" cy="1798330"/>
          </a:xfrm>
          <a:prstGeom prst="rect">
            <a:avLst/>
          </a:prstGeom>
        </p:spPr>
      </p:pic>
      <p:pic>
        <p:nvPicPr>
          <p:cNvPr id="19" name="Picture 18">
            <a:extLst>
              <a:ext uri="{FF2B5EF4-FFF2-40B4-BE49-F238E27FC236}">
                <a16:creationId xmlns:a16="http://schemas.microsoft.com/office/drawing/2014/main" id="{21AE525A-6000-08D6-ABEC-550494A6EDD4}"/>
              </a:ext>
            </a:extLst>
          </p:cNvPr>
          <p:cNvPicPr>
            <a:picLocks noChangeAspect="1"/>
          </p:cNvPicPr>
          <p:nvPr/>
        </p:nvPicPr>
        <p:blipFill>
          <a:blip r:embed="rId5"/>
          <a:stretch>
            <a:fillRect/>
          </a:stretch>
        </p:blipFill>
        <p:spPr>
          <a:xfrm>
            <a:off x="7798696" y="960473"/>
            <a:ext cx="661610" cy="716289"/>
          </a:xfrm>
          <a:prstGeom prst="rect">
            <a:avLst/>
          </a:prstGeom>
        </p:spPr>
      </p:pic>
      <p:pic>
        <p:nvPicPr>
          <p:cNvPr id="20" name="Picture 19">
            <a:extLst>
              <a:ext uri="{FF2B5EF4-FFF2-40B4-BE49-F238E27FC236}">
                <a16:creationId xmlns:a16="http://schemas.microsoft.com/office/drawing/2014/main" id="{1393E480-1EF8-C3CF-0E32-6953D3BDF390}"/>
              </a:ext>
            </a:extLst>
          </p:cNvPr>
          <p:cNvPicPr>
            <a:picLocks noChangeAspect="1"/>
          </p:cNvPicPr>
          <p:nvPr/>
        </p:nvPicPr>
        <p:blipFill>
          <a:blip r:embed="rId5"/>
          <a:stretch>
            <a:fillRect/>
          </a:stretch>
        </p:blipFill>
        <p:spPr>
          <a:xfrm>
            <a:off x="6892353" y="3197436"/>
            <a:ext cx="661610" cy="716289"/>
          </a:xfrm>
          <a:prstGeom prst="rect">
            <a:avLst/>
          </a:prstGeom>
        </p:spPr>
      </p:pic>
      <p:cxnSp>
        <p:nvCxnSpPr>
          <p:cNvPr id="24" name="Straight Arrow Connector 23">
            <a:extLst>
              <a:ext uri="{FF2B5EF4-FFF2-40B4-BE49-F238E27FC236}">
                <a16:creationId xmlns:a16="http://schemas.microsoft.com/office/drawing/2014/main" id="{07A0BEFF-0CB8-CED6-5EE0-05699E5C6917}"/>
              </a:ext>
            </a:extLst>
          </p:cNvPr>
          <p:cNvCxnSpPr/>
          <p:nvPr/>
        </p:nvCxnSpPr>
        <p:spPr>
          <a:xfrm>
            <a:off x="6879265" y="3993673"/>
            <a:ext cx="574158"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64A4-983C-7B0B-69A5-83D3F32E5CDB}"/>
              </a:ext>
            </a:extLst>
          </p:cNvPr>
          <p:cNvSpPr>
            <a:spLocks noGrp="1"/>
          </p:cNvSpPr>
          <p:nvPr>
            <p:ph type="title"/>
          </p:nvPr>
        </p:nvSpPr>
        <p:spPr/>
        <p:txBody>
          <a:bodyPr/>
          <a:lstStyle/>
          <a:p>
            <a:r>
              <a:rPr lang="en-US" dirty="0"/>
              <a:t>Encryption 101</a:t>
            </a:r>
          </a:p>
        </p:txBody>
      </p:sp>
      <p:sp>
        <p:nvSpPr>
          <p:cNvPr id="3" name="Content Placeholder 2">
            <a:extLst>
              <a:ext uri="{FF2B5EF4-FFF2-40B4-BE49-F238E27FC236}">
                <a16:creationId xmlns:a16="http://schemas.microsoft.com/office/drawing/2014/main" id="{462A566B-77F7-7742-8038-202F24CDEA35}"/>
              </a:ext>
            </a:extLst>
          </p:cNvPr>
          <p:cNvSpPr>
            <a:spLocks noGrp="1"/>
          </p:cNvSpPr>
          <p:nvPr>
            <p:ph idx="1"/>
          </p:nvPr>
        </p:nvSpPr>
        <p:spPr/>
        <p:txBody>
          <a:bodyPr/>
          <a:lstStyle/>
          <a:p>
            <a:r>
              <a:rPr lang="en-US" dirty="0"/>
              <a:t>Symmetric key encryption</a:t>
            </a:r>
          </a:p>
          <a:p>
            <a:pPr lvl="1"/>
            <a:r>
              <a:rPr lang="en-US" dirty="0"/>
              <a:t>Cipher</a:t>
            </a:r>
          </a:p>
          <a:p>
            <a:pPr lvl="1"/>
            <a:r>
              <a:rPr lang="en-US" dirty="0"/>
              <a:t>Message authentication code (MACs)</a:t>
            </a:r>
          </a:p>
          <a:p>
            <a:r>
              <a:rPr lang="en-US" dirty="0"/>
              <a:t>Public key encryption – helps with proof of identity</a:t>
            </a:r>
          </a:p>
          <a:p>
            <a:pPr lvl="1"/>
            <a:r>
              <a:rPr lang="en-US" dirty="0"/>
              <a:t>Cipher</a:t>
            </a:r>
          </a:p>
          <a:p>
            <a:pPr lvl="1"/>
            <a:r>
              <a:rPr lang="en-US" dirty="0"/>
              <a:t>Signature</a:t>
            </a:r>
          </a:p>
          <a:p>
            <a:r>
              <a:rPr lang="en-US" dirty="0"/>
              <a:t>Challenge: Key management</a:t>
            </a:r>
          </a:p>
          <a:p>
            <a:endParaRPr lang="en-US" dirty="0"/>
          </a:p>
        </p:txBody>
      </p:sp>
    </p:spTree>
    <p:extLst>
      <p:ext uri="{BB962C8B-B14F-4D97-AF65-F5344CB8AC3E}">
        <p14:creationId xmlns:p14="http://schemas.microsoft.com/office/powerpoint/2010/main" val="252130283"/>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Encryption in Transit: </a:t>
            </a:r>
            <a:r>
              <a:rPr lang="en-US" dirty="0"/>
              <a:t>Transport Layer Security</a:t>
            </a:r>
            <a:endParaRPr dirty="0"/>
          </a:p>
        </p:txBody>
      </p:sp>
      <p:sp>
        <p:nvSpPr>
          <p:cNvPr id="3" name="Content Placeholder 2"/>
          <p:cNvSpPr>
            <a:spLocks noGrp="1"/>
          </p:cNvSpPr>
          <p:nvPr>
            <p:ph idx="1"/>
          </p:nvPr>
        </p:nvSpPr>
        <p:spPr>
          <a:xfrm>
            <a:off x="628650" y="1369218"/>
            <a:ext cx="2965155" cy="3263504"/>
          </a:xfrm>
        </p:spPr>
        <p:txBody>
          <a:bodyPr/>
          <a:lstStyle/>
          <a:p>
            <a:pPr marL="0" lvl="0" indent="0">
              <a:buNone/>
            </a:pPr>
            <a:r>
              <a:rPr b="1" dirty="0"/>
              <a:t>What TLS provides</a:t>
            </a:r>
          </a:p>
          <a:p>
            <a:pPr lvl="0"/>
            <a:r>
              <a:rPr b="1" dirty="0"/>
              <a:t>Confidentiality</a:t>
            </a:r>
            <a:r>
              <a:rPr dirty="0"/>
              <a:t> — encryption of all traffic</a:t>
            </a:r>
          </a:p>
          <a:p>
            <a:pPr lvl="0"/>
            <a:r>
              <a:rPr b="1" dirty="0"/>
              <a:t>Integrity</a:t>
            </a:r>
            <a:r>
              <a:rPr dirty="0"/>
              <a:t> — MACs detect modification</a:t>
            </a:r>
          </a:p>
          <a:p>
            <a:pPr lvl="0"/>
            <a:r>
              <a:rPr b="1" dirty="0"/>
              <a:t>Server authentication</a:t>
            </a:r>
            <a:r>
              <a:rPr dirty="0"/>
              <a:t> — certificates prove identity</a:t>
            </a:r>
            <a:endParaRPr lang="en-US" dirty="0"/>
          </a:p>
        </p:txBody>
      </p:sp>
      <p:pic>
        <p:nvPicPr>
          <p:cNvPr id="4" name="Picture 3">
            <a:extLst>
              <a:ext uri="{FF2B5EF4-FFF2-40B4-BE49-F238E27FC236}">
                <a16:creationId xmlns:a16="http://schemas.microsoft.com/office/drawing/2014/main" id="{48C5D8E9-026B-9C5C-754F-7B871093AF35}"/>
              </a:ext>
            </a:extLst>
          </p:cNvPr>
          <p:cNvPicPr>
            <a:picLocks noChangeAspect="1"/>
          </p:cNvPicPr>
          <p:nvPr/>
        </p:nvPicPr>
        <p:blipFill>
          <a:blip r:embed="rId3"/>
          <a:stretch>
            <a:fillRect/>
          </a:stretch>
        </p:blipFill>
        <p:spPr>
          <a:xfrm>
            <a:off x="3746648" y="1558367"/>
            <a:ext cx="4768702" cy="2603226"/>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7984EC-AD95-0A52-1D0B-FA867F0C164C}"/>
              </a:ext>
            </a:extLst>
          </p:cNvPr>
          <p:cNvPicPr>
            <a:picLocks noChangeAspect="1"/>
          </p:cNvPicPr>
          <p:nvPr/>
        </p:nvPicPr>
        <p:blipFill>
          <a:blip r:embed="rId3"/>
          <a:stretch>
            <a:fillRect/>
          </a:stretch>
        </p:blipFill>
        <p:spPr>
          <a:xfrm>
            <a:off x="1946715" y="266744"/>
            <a:ext cx="5250570" cy="3951053"/>
          </a:xfrm>
          <a:prstGeom prst="rect">
            <a:avLst/>
          </a:prstGeom>
        </p:spPr>
      </p:pic>
      <p:sp>
        <p:nvSpPr>
          <p:cNvPr id="6" name="TextBox 5">
            <a:extLst>
              <a:ext uri="{FF2B5EF4-FFF2-40B4-BE49-F238E27FC236}">
                <a16:creationId xmlns:a16="http://schemas.microsoft.com/office/drawing/2014/main" id="{3461A525-87EE-1BE8-AFC6-AFAB60B74E4A}"/>
              </a:ext>
            </a:extLst>
          </p:cNvPr>
          <p:cNvSpPr txBox="1"/>
          <p:nvPr/>
        </p:nvSpPr>
        <p:spPr>
          <a:xfrm>
            <a:off x="196702" y="4386782"/>
            <a:ext cx="8750595" cy="369332"/>
          </a:xfrm>
          <a:prstGeom prst="rect">
            <a:avLst/>
          </a:prstGeom>
          <a:noFill/>
        </p:spPr>
        <p:txBody>
          <a:bodyPr wrap="square">
            <a:spAutoFit/>
          </a:bodyPr>
          <a:lstStyle/>
          <a:p>
            <a:pPr marL="0" lvl="0" indent="0">
              <a:buNone/>
            </a:pPr>
            <a:r>
              <a:rPr lang="en-US" b="1" dirty="0"/>
              <a:t>The handshake:</a:t>
            </a:r>
            <a:r>
              <a:rPr lang="en-US" dirty="0"/>
              <a:t> client hello → server certificate → key exchange → symmetric session key</a:t>
            </a:r>
          </a:p>
        </p:txBody>
      </p:sp>
    </p:spTree>
    <p:extLst>
      <p:ext uri="{BB962C8B-B14F-4D97-AF65-F5344CB8AC3E}">
        <p14:creationId xmlns:p14="http://schemas.microsoft.com/office/powerpoint/2010/main" val="3132951698"/>
      </p:ext>
    </p:extLst>
  </p:cSld>
  <p:clrMapOvr>
    <a:masterClrMapping/>
  </p:clrMapOvr>
  <p:transition spd="med">
    <p:pull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ED7E7-AFBC-C7B7-8C5F-A2C3C54A1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7E2C1-9DBD-3154-DDB8-2530DCE836A6}"/>
              </a:ext>
            </a:extLst>
          </p:cNvPr>
          <p:cNvSpPr>
            <a:spLocks noGrp="1"/>
          </p:cNvSpPr>
          <p:nvPr>
            <p:ph type="title"/>
          </p:nvPr>
        </p:nvSpPr>
        <p:spPr>
          <a:xfrm>
            <a:off x="628649" y="273844"/>
            <a:ext cx="8121945" cy="994172"/>
          </a:xfrm>
        </p:spPr>
        <p:txBody>
          <a:bodyPr>
            <a:normAutofit/>
          </a:bodyPr>
          <a:lstStyle/>
          <a:p>
            <a:pPr marL="0" lvl="0" indent="0">
              <a:buNone/>
            </a:pPr>
            <a:r>
              <a:rPr lang="en-US" dirty="0"/>
              <a:t>Use Standards, and Standard Implementations</a:t>
            </a:r>
            <a:endParaRPr dirty="0"/>
          </a:p>
        </p:txBody>
      </p:sp>
      <p:sp>
        <p:nvSpPr>
          <p:cNvPr id="3" name="Content Placeholder 2">
            <a:extLst>
              <a:ext uri="{FF2B5EF4-FFF2-40B4-BE49-F238E27FC236}">
                <a16:creationId xmlns:a16="http://schemas.microsoft.com/office/drawing/2014/main" id="{55E23223-0A08-B753-5C86-ED8CB2876986}"/>
              </a:ext>
            </a:extLst>
          </p:cNvPr>
          <p:cNvSpPr>
            <a:spLocks noGrp="1"/>
          </p:cNvSpPr>
          <p:nvPr>
            <p:ph idx="1"/>
          </p:nvPr>
        </p:nvSpPr>
        <p:spPr>
          <a:xfrm>
            <a:off x="628650" y="1369218"/>
            <a:ext cx="5516969" cy="3500438"/>
          </a:xfrm>
        </p:spPr>
        <p:txBody>
          <a:bodyPr>
            <a:normAutofit/>
          </a:bodyPr>
          <a:lstStyle/>
          <a:p>
            <a:pPr marL="0" lvl="0" indent="0">
              <a:buNone/>
            </a:pPr>
            <a:r>
              <a:rPr lang="en-US" dirty="0"/>
              <a:t>TLS is a formal standard</a:t>
            </a:r>
          </a:p>
          <a:p>
            <a:pPr lvl="0"/>
            <a:r>
              <a:rPr lang="en-US" dirty="0"/>
              <a:t>Went through rigorous review for many years. Now ubiquitous.</a:t>
            </a:r>
          </a:p>
          <a:p>
            <a:pPr marL="0" indent="0">
              <a:buNone/>
            </a:pPr>
            <a:r>
              <a:rPr lang="en-US" b="1" dirty="0"/>
              <a:t>Saltzer &amp; Schroeder’s open design principle:</a:t>
            </a:r>
            <a:endParaRPr lang="en-US" dirty="0"/>
          </a:p>
          <a:p>
            <a:r>
              <a:rPr lang="en-US" dirty="0"/>
              <a:t>Security should depend on the secrecy of </a:t>
            </a:r>
            <a:r>
              <a:rPr lang="en-US" i="1" dirty="0"/>
              <a:t>keys</a:t>
            </a:r>
            <a:r>
              <a:rPr lang="en-US" dirty="0"/>
              <a:t>, not of </a:t>
            </a:r>
            <a:r>
              <a:rPr lang="en-US" i="1" dirty="0"/>
              <a:t>algorithms </a:t>
            </a:r>
            <a:r>
              <a:rPr lang="en-US" dirty="0"/>
              <a:t>or </a:t>
            </a:r>
            <a:r>
              <a:rPr lang="en-US" i="1" dirty="0"/>
              <a:t>code</a:t>
            </a:r>
            <a:endParaRPr lang="en-US" b="1" i="1" dirty="0"/>
          </a:p>
          <a:p>
            <a:pPr marL="0" lvl="0" indent="0">
              <a:buNone/>
            </a:pPr>
            <a:r>
              <a:rPr lang="en-US" b="1" dirty="0"/>
              <a:t>Use vetted libraries </a:t>
            </a:r>
            <a:r>
              <a:rPr lang="en-US" dirty="0"/>
              <a:t>(community resource)</a:t>
            </a:r>
          </a:p>
          <a:p>
            <a:pPr lvl="0"/>
            <a:r>
              <a:rPr lang="en-US" dirty="0" err="1"/>
              <a:t>libsodium</a:t>
            </a:r>
            <a:r>
              <a:rPr lang="en-US" dirty="0"/>
              <a:t>, OS-provided crypto APIs, cloud KMS</a:t>
            </a:r>
          </a:p>
        </p:txBody>
      </p:sp>
      <p:pic>
        <p:nvPicPr>
          <p:cNvPr id="4" name="Picture 3">
            <a:extLst>
              <a:ext uri="{FF2B5EF4-FFF2-40B4-BE49-F238E27FC236}">
                <a16:creationId xmlns:a16="http://schemas.microsoft.com/office/drawing/2014/main" id="{A538848F-015F-F05C-EB9E-DFD5F095F11F}"/>
              </a:ext>
            </a:extLst>
          </p:cNvPr>
          <p:cNvPicPr>
            <a:picLocks noChangeAspect="1"/>
          </p:cNvPicPr>
          <p:nvPr/>
        </p:nvPicPr>
        <p:blipFill>
          <a:blip r:embed="rId3"/>
          <a:stretch>
            <a:fillRect/>
          </a:stretch>
        </p:blipFill>
        <p:spPr>
          <a:xfrm>
            <a:off x="6220049" y="1268016"/>
            <a:ext cx="2780784" cy="2571750"/>
          </a:xfrm>
          <a:prstGeom prst="rect">
            <a:avLst/>
          </a:prstGeom>
        </p:spPr>
      </p:pic>
      <p:pic>
        <p:nvPicPr>
          <p:cNvPr id="5" name="Picture 4">
            <a:extLst>
              <a:ext uri="{FF2B5EF4-FFF2-40B4-BE49-F238E27FC236}">
                <a16:creationId xmlns:a16="http://schemas.microsoft.com/office/drawing/2014/main" id="{53ADC506-2AFA-006A-A503-24F9C1D4F5D8}"/>
              </a:ext>
            </a:extLst>
          </p:cNvPr>
          <p:cNvPicPr>
            <a:picLocks noChangeAspect="1"/>
          </p:cNvPicPr>
          <p:nvPr/>
        </p:nvPicPr>
        <p:blipFill>
          <a:blip r:embed="rId4"/>
          <a:stretch>
            <a:fillRect/>
          </a:stretch>
        </p:blipFill>
        <p:spPr>
          <a:xfrm>
            <a:off x="6294479" y="2883431"/>
            <a:ext cx="2780784" cy="2260069"/>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562269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TLS in Practice</a:t>
            </a:r>
          </a:p>
        </p:txBody>
      </p:sp>
      <p:sp>
        <p:nvSpPr>
          <p:cNvPr id="3" name="Content Placeholder 2"/>
          <p:cNvSpPr>
            <a:spLocks noGrp="1"/>
          </p:cNvSpPr>
          <p:nvPr>
            <p:ph idx="1"/>
          </p:nvPr>
        </p:nvSpPr>
        <p:spPr/>
        <p:txBody>
          <a:bodyPr/>
          <a:lstStyle/>
          <a:p>
            <a:pPr marL="0" lvl="0" indent="0">
              <a:buNone/>
            </a:pPr>
            <a:r>
              <a:rPr b="1" dirty="0"/>
              <a:t>Certificate pinning:</a:t>
            </a:r>
            <a:r>
              <a:rPr dirty="0"/>
              <a:t> </a:t>
            </a:r>
            <a:r>
              <a:rPr lang="en-US" dirty="0"/>
              <a:t>The</a:t>
            </a:r>
            <a:r>
              <a:rPr dirty="0"/>
              <a:t> payment app </a:t>
            </a:r>
            <a:r>
              <a:rPr lang="en-US" dirty="0"/>
              <a:t>can</a:t>
            </a:r>
            <a:r>
              <a:rPr dirty="0"/>
              <a:t> </a:t>
            </a:r>
            <a:r>
              <a:rPr i="1" dirty="0"/>
              <a:t>pin</a:t>
            </a:r>
            <a:r>
              <a:rPr dirty="0"/>
              <a:t> the server’s certificate (or its CA) so a compromised CA or rogue cert can’t intercept traffic.</a:t>
            </a:r>
          </a:p>
          <a:p>
            <a:pPr marL="0" lvl="0" indent="0">
              <a:buNone/>
            </a:pPr>
            <a:r>
              <a:rPr b="1" dirty="0"/>
              <a:t>Common mistakes:</a:t>
            </a:r>
          </a:p>
          <a:p>
            <a:pPr lvl="0"/>
            <a:r>
              <a:rPr dirty="0"/>
              <a:t>Allowing fallback to older TLS versions</a:t>
            </a:r>
          </a:p>
          <a:p>
            <a:pPr lvl="0"/>
            <a:r>
              <a:rPr dirty="0"/>
              <a:t>Not validating certificates</a:t>
            </a:r>
          </a:p>
          <a:p>
            <a:pPr lvl="0"/>
            <a:r>
              <a:rPr dirty="0"/>
              <a:t>Shipping with development-mode </a:t>
            </a:r>
            <a:br>
              <a:rPr lang="en-US" dirty="0"/>
            </a:br>
            <a:r>
              <a:rPr dirty="0"/>
              <a:t>certificate bypass left in</a:t>
            </a:r>
          </a:p>
        </p:txBody>
      </p:sp>
      <p:pic>
        <p:nvPicPr>
          <p:cNvPr id="4" name="Picture 3">
            <a:extLst>
              <a:ext uri="{FF2B5EF4-FFF2-40B4-BE49-F238E27FC236}">
                <a16:creationId xmlns:a16="http://schemas.microsoft.com/office/drawing/2014/main" id="{33F6C5FD-C9A9-3946-B66B-DD0F42982D21}"/>
              </a:ext>
            </a:extLst>
          </p:cNvPr>
          <p:cNvPicPr>
            <a:picLocks noChangeAspect="1"/>
          </p:cNvPicPr>
          <p:nvPr/>
        </p:nvPicPr>
        <p:blipFill>
          <a:blip r:embed="rId3"/>
          <a:stretch>
            <a:fillRect/>
          </a:stretch>
        </p:blipFill>
        <p:spPr>
          <a:xfrm>
            <a:off x="5270627" y="2179672"/>
            <a:ext cx="3591609" cy="1960653"/>
          </a:xfrm>
          <a:prstGeom prst="rect">
            <a:avLst/>
          </a:prstGeom>
        </p:spPr>
      </p:pic>
    </p:spTree>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Not All </a:t>
            </a:r>
            <a:r>
              <a:rPr lang="en-US" dirty="0"/>
              <a:t>Comms are </a:t>
            </a:r>
            <a:r>
              <a:rPr dirty="0"/>
              <a:t>HTTP: BLE Security</a:t>
            </a:r>
          </a:p>
        </p:txBody>
      </p:sp>
      <p:sp>
        <p:nvSpPr>
          <p:cNvPr id="4" name="Text Placeholder 3"/>
          <p:cNvSpPr>
            <a:spLocks noGrp="1"/>
          </p:cNvSpPr>
          <p:nvPr>
            <p:ph idx="1"/>
          </p:nvPr>
        </p:nvSpPr>
        <p:spPr>
          <a:xfrm>
            <a:off x="628650" y="1369218"/>
            <a:ext cx="4815220" cy="3263504"/>
          </a:xfrm>
        </p:spPr>
        <p:txBody>
          <a:bodyPr/>
          <a:lstStyle/>
          <a:p>
            <a:pPr marL="0" lvl="0" indent="0">
              <a:buNone/>
            </a:pPr>
            <a:r>
              <a:rPr b="1" dirty="0"/>
              <a:t>Bluetooth Low Energy (BLE)</a:t>
            </a:r>
            <a:r>
              <a:rPr dirty="0"/>
              <a:t> is used by IoT devices, wearables, and medical devices.</a:t>
            </a:r>
            <a:endParaRPr lang="en-US" dirty="0"/>
          </a:p>
          <a:p>
            <a:pPr marL="0" lvl="0" indent="0">
              <a:buNone/>
            </a:pPr>
            <a:endParaRPr sz="1200" dirty="0"/>
          </a:p>
          <a:p>
            <a:pPr marL="0" lvl="0" indent="0">
              <a:buNone/>
            </a:pPr>
            <a:r>
              <a:rPr b="1" dirty="0"/>
              <a:t>BLE Secure Connections</a:t>
            </a:r>
            <a:r>
              <a:rPr dirty="0"/>
              <a:t> (Bluetooth 4.2+): ECDH key exchange + AES-CCM encryption</a:t>
            </a:r>
            <a:endParaRPr lang="en-US" dirty="0"/>
          </a:p>
          <a:p>
            <a:pPr marL="0" lvl="0" indent="0">
              <a:buNone/>
            </a:pPr>
            <a:endParaRPr sz="1200" dirty="0"/>
          </a:p>
          <a:p>
            <a:pPr marL="0" lvl="0" indent="0">
              <a:buNone/>
            </a:pPr>
            <a:r>
              <a:rPr lang="en-US" b="1" dirty="0"/>
              <a:t>P</a:t>
            </a:r>
            <a:r>
              <a:rPr b="1" dirty="0"/>
              <a:t>airing modes </a:t>
            </a:r>
            <a:r>
              <a:rPr lang="en-US" b="1" dirty="0"/>
              <a:t>for levels of protection</a:t>
            </a:r>
            <a:endParaRPr b="1" dirty="0"/>
          </a:p>
        </p:txBody>
      </p:sp>
      <p:pic>
        <p:nvPicPr>
          <p:cNvPr id="3074" name="Picture 2" descr="bluetooth logo">
            <a:extLst>
              <a:ext uri="{FF2B5EF4-FFF2-40B4-BE49-F238E27FC236}">
                <a16:creationId xmlns:a16="http://schemas.microsoft.com/office/drawing/2014/main" id="{44E4D120-1770-302B-A786-7432E2843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032" y="163960"/>
            <a:ext cx="3565620" cy="17828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BA3DEC9-85B7-A660-8E4E-574358ED94D7}"/>
              </a:ext>
            </a:extLst>
          </p:cNvPr>
          <p:cNvPicPr>
            <a:picLocks noChangeAspect="1"/>
          </p:cNvPicPr>
          <p:nvPr/>
        </p:nvPicPr>
        <p:blipFill>
          <a:blip r:embed="rId4"/>
          <a:stretch>
            <a:fillRect/>
          </a:stretch>
        </p:blipFill>
        <p:spPr>
          <a:xfrm>
            <a:off x="5572139" y="2159421"/>
            <a:ext cx="3416944" cy="298407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dissolve">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rPr dirty="0"/>
              <a:t>Application-Layer Encryption: </a:t>
            </a:r>
            <a:r>
              <a:rPr b="1" dirty="0"/>
              <a:t>Defense in Depth</a:t>
            </a:r>
          </a:p>
        </p:txBody>
      </p:sp>
      <p:sp>
        <p:nvSpPr>
          <p:cNvPr id="3" name="Content Placeholder 2"/>
          <p:cNvSpPr>
            <a:spLocks noGrp="1"/>
          </p:cNvSpPr>
          <p:nvPr>
            <p:ph idx="1"/>
          </p:nvPr>
        </p:nvSpPr>
        <p:spPr/>
        <p:txBody>
          <a:bodyPr/>
          <a:lstStyle/>
          <a:p>
            <a:pPr marL="0" lvl="0" indent="0">
              <a:buNone/>
            </a:pPr>
            <a:r>
              <a:rPr dirty="0"/>
              <a:t>Encrypt the payload </a:t>
            </a:r>
            <a:r>
              <a:rPr i="1" dirty="0"/>
              <a:t>inside</a:t>
            </a:r>
            <a:r>
              <a:rPr dirty="0"/>
              <a:t> the transport connection.</a:t>
            </a:r>
          </a:p>
          <a:p>
            <a:pPr marL="0" lvl="0" indent="0">
              <a:buNone/>
            </a:pPr>
            <a:r>
              <a:rPr dirty="0"/>
              <a:t>Even if BLE (or TLS) security is bypassed, the data is still protected.</a:t>
            </a:r>
          </a:p>
          <a:p>
            <a:pPr marL="0" lvl="0" indent="0">
              <a:buNone/>
            </a:pPr>
            <a:endParaRPr lang="en-US" sz="1200" b="1" dirty="0"/>
          </a:p>
          <a:p>
            <a:pPr marL="0" lvl="0" indent="0">
              <a:buNone/>
            </a:pPr>
            <a:r>
              <a:rPr b="1" dirty="0"/>
              <a:t>General principle:</a:t>
            </a:r>
            <a:r>
              <a:rPr dirty="0"/>
              <a:t> For every communication channel in your DFD:</a:t>
            </a:r>
          </a:p>
          <a:p>
            <a:pPr marL="342900" lvl="0" indent="-342900">
              <a:buAutoNum type="arabicPeriod"/>
            </a:pPr>
            <a:r>
              <a:rPr dirty="0"/>
              <a:t>Determine whether the transport provides adequate protection</a:t>
            </a:r>
          </a:p>
          <a:p>
            <a:pPr marL="342900" lvl="0" indent="-342900">
              <a:buAutoNum type="arabicPeriod"/>
            </a:pPr>
            <a:r>
              <a:rPr dirty="0"/>
              <a:t>Add application-layer encryption where it doesn’t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Encryption at Rest</a:t>
            </a:r>
          </a:p>
        </p:txBody>
      </p:sp>
      <p:sp>
        <p:nvSpPr>
          <p:cNvPr id="3" name="Content Placeholder 2"/>
          <p:cNvSpPr>
            <a:spLocks noGrp="1"/>
          </p:cNvSpPr>
          <p:nvPr>
            <p:ph idx="1"/>
          </p:nvPr>
        </p:nvSpPr>
        <p:spPr/>
        <p:txBody>
          <a:bodyPr/>
          <a:lstStyle/>
          <a:p>
            <a:pPr marL="0" lvl="0" indent="0">
              <a:buNone/>
            </a:pPr>
            <a:r>
              <a:rPr b="1" dirty="0"/>
              <a:t>The threat:</a:t>
            </a:r>
            <a:r>
              <a:rPr dirty="0"/>
              <a:t> An attacker gains access to stored data – in a database, on a device, in a backup.</a:t>
            </a:r>
          </a:p>
          <a:p>
            <a:pPr marL="0" lvl="0" indent="0">
              <a:buNone/>
            </a:pPr>
            <a:r>
              <a:rPr lang="en-US" b="1" dirty="0"/>
              <a:t>What </a:t>
            </a:r>
            <a:r>
              <a:rPr b="1" dirty="0"/>
              <a:t>if the database is behind a firewall?</a:t>
            </a:r>
          </a:p>
          <a:p>
            <a:pPr marL="0" lvl="0" indent="0">
              <a:buNone/>
            </a:pPr>
            <a:r>
              <a:rPr i="1" dirty="0"/>
              <a:t>Defense in depth </a:t>
            </a:r>
            <a:r>
              <a:rPr dirty="0"/>
              <a:t>assumes outer layers </a:t>
            </a:r>
            <a:r>
              <a:rPr i="1" dirty="0"/>
              <a:t>can</a:t>
            </a:r>
            <a:r>
              <a:rPr dirty="0"/>
              <a:t> be breached:</a:t>
            </a:r>
          </a:p>
          <a:p>
            <a:pPr lvl="0"/>
            <a:r>
              <a:rPr dirty="0"/>
              <a:t>Compromised application server</a:t>
            </a:r>
          </a:p>
          <a:p>
            <a:pPr lvl="0"/>
            <a:r>
              <a:rPr dirty="0"/>
              <a:t>Insider with network access</a:t>
            </a:r>
          </a:p>
          <a:p>
            <a:pPr lvl="0"/>
            <a:r>
              <a:rPr dirty="0"/>
              <a:t>Stolen backup tape</a:t>
            </a:r>
          </a:p>
          <a:p>
            <a:pPr marL="0" lvl="0" indent="0">
              <a:buNone/>
            </a:pPr>
            <a:r>
              <a:rPr dirty="0"/>
              <a:t>Encryption at rest is the </a:t>
            </a:r>
            <a:r>
              <a:rPr i="1" dirty="0"/>
              <a:t>next</a:t>
            </a:r>
            <a:r>
              <a:rPr dirty="0"/>
              <a:t> layer.</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nchor="ctr">
            <a:normAutofit/>
          </a:bodyPr>
          <a:lstStyle/>
          <a:p>
            <a:pPr marL="0" lvl="0" indent="0">
              <a:buNone/>
            </a:pPr>
            <a:r>
              <a:t>From Threats to Mitigations</a:t>
            </a:r>
          </a:p>
        </p:txBody>
      </p:sp>
      <p:graphicFrame>
        <p:nvGraphicFramePr>
          <p:cNvPr id="5" name="Content Placeholder 2">
            <a:extLst>
              <a:ext uri="{FF2B5EF4-FFF2-40B4-BE49-F238E27FC236}">
                <a16:creationId xmlns:a16="http://schemas.microsoft.com/office/drawing/2014/main" id="{2710E1D2-80CB-FB68-1D51-12A47FDCFBED}"/>
              </a:ext>
            </a:extLst>
          </p:cNvPr>
          <p:cNvGraphicFramePr>
            <a:graphicFrameLocks noGrp="1"/>
          </p:cNvGraphicFramePr>
          <p:nvPr>
            <p:ph idx="1"/>
            <p:extLst>
              <p:ext uri="{D42A27DB-BD31-4B8C-83A1-F6EECF244321}">
                <p14:modId xmlns:p14="http://schemas.microsoft.com/office/powerpoint/2010/main" val="1775323247"/>
              </p:ext>
            </p:extLst>
          </p:nvPr>
        </p:nvGraphicFramePr>
        <p:xfrm>
          <a:off x="628650" y="1369218"/>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graphicEl>
                                              <a:dgm id="{A47B0684-6A6E-4CEE-B7C6-2CA2A98B4614}"/>
                                            </p:graphicEl>
                                          </p:spTgt>
                                        </p:tgtEl>
                                        <p:attrNameLst>
                                          <p:attrName>style.visibility</p:attrName>
                                        </p:attrNameLst>
                                      </p:cBhvr>
                                      <p:to>
                                        <p:strVal val="visible"/>
                                      </p:to>
                                    </p:set>
                                    <p:animEffect transition="in" filter="dissolve">
                                      <p:cBhvr>
                                        <p:cTn id="7" dur="500"/>
                                        <p:tgtEl>
                                          <p:spTgt spid="5">
                                            <p:graphicEl>
                                              <a:dgm id="{A47B0684-6A6E-4CEE-B7C6-2CA2A98B4614}"/>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graphicEl>
                                              <a:dgm id="{A0C12822-A952-46E7-954A-A72A465A2CB9}"/>
                                            </p:graphicEl>
                                          </p:spTgt>
                                        </p:tgtEl>
                                        <p:attrNameLst>
                                          <p:attrName>style.visibility</p:attrName>
                                        </p:attrNameLst>
                                      </p:cBhvr>
                                      <p:to>
                                        <p:strVal val="visible"/>
                                      </p:to>
                                    </p:set>
                                    <p:animEffect transition="in" filter="dissolve">
                                      <p:cBhvr>
                                        <p:cTn id="10" dur="500"/>
                                        <p:tgtEl>
                                          <p:spTgt spid="5">
                                            <p:graphicEl>
                                              <a:dgm id="{A0C12822-A952-46E7-954A-A72A465A2CB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graphicEl>
                                              <a:dgm id="{E9FF4091-8FD6-4C04-B685-D846F0BE27A4}"/>
                                            </p:graphicEl>
                                          </p:spTgt>
                                        </p:tgtEl>
                                        <p:attrNameLst>
                                          <p:attrName>style.visibility</p:attrName>
                                        </p:attrNameLst>
                                      </p:cBhvr>
                                      <p:to>
                                        <p:strVal val="visible"/>
                                      </p:to>
                                    </p:set>
                                    <p:animEffect transition="in" filter="dissolve">
                                      <p:cBhvr>
                                        <p:cTn id="15" dur="500"/>
                                        <p:tgtEl>
                                          <p:spTgt spid="5">
                                            <p:graphicEl>
                                              <a:dgm id="{E9FF4091-8FD6-4C04-B685-D846F0BE27A4}"/>
                                            </p:graphic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graphicEl>
                                              <a:dgm id="{CC712790-729F-4143-8892-9F61EEB96D88}"/>
                                            </p:graphicEl>
                                          </p:spTgt>
                                        </p:tgtEl>
                                        <p:attrNameLst>
                                          <p:attrName>style.visibility</p:attrName>
                                        </p:attrNameLst>
                                      </p:cBhvr>
                                      <p:to>
                                        <p:strVal val="visible"/>
                                      </p:to>
                                    </p:set>
                                    <p:animEffect transition="in" filter="dissolve">
                                      <p:cBhvr>
                                        <p:cTn id="18" dur="500"/>
                                        <p:tgtEl>
                                          <p:spTgt spid="5">
                                            <p:graphicEl>
                                              <a:dgm id="{CC712790-729F-4143-8892-9F61EEB96D8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graphicEl>
                                              <a:dgm id="{39CE0621-AAAF-4595-AB47-73F8AFE7C779}"/>
                                            </p:graphicEl>
                                          </p:spTgt>
                                        </p:tgtEl>
                                        <p:attrNameLst>
                                          <p:attrName>style.visibility</p:attrName>
                                        </p:attrNameLst>
                                      </p:cBhvr>
                                      <p:to>
                                        <p:strVal val="visible"/>
                                      </p:to>
                                    </p:set>
                                    <p:animEffect transition="in" filter="dissolve">
                                      <p:cBhvr>
                                        <p:cTn id="23" dur="500"/>
                                        <p:tgtEl>
                                          <p:spTgt spid="5">
                                            <p:graphicEl>
                                              <a:dgm id="{39CE0621-AAAF-4595-AB47-73F8AFE7C779}"/>
                                            </p:graphic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graphicEl>
                                              <a:dgm id="{CCB92355-0EDB-4D13-9B3B-BF500AD6D7A3}"/>
                                            </p:graphicEl>
                                          </p:spTgt>
                                        </p:tgtEl>
                                        <p:attrNameLst>
                                          <p:attrName>style.visibility</p:attrName>
                                        </p:attrNameLst>
                                      </p:cBhvr>
                                      <p:to>
                                        <p:strVal val="visible"/>
                                      </p:to>
                                    </p:set>
                                    <p:animEffect transition="in" filter="dissolve">
                                      <p:cBhvr>
                                        <p:cTn id="26" dur="500"/>
                                        <p:tgtEl>
                                          <p:spTgt spid="5">
                                            <p:graphicEl>
                                              <a:dgm id="{CCB92355-0EDB-4D13-9B3B-BF500AD6D7A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ED9D3-37EE-D5F0-6793-9FE6EC426D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19971-2B8D-86C7-A203-ABE50C1AC560}"/>
              </a:ext>
            </a:extLst>
          </p:cNvPr>
          <p:cNvSpPr>
            <a:spLocks noGrp="1"/>
          </p:cNvSpPr>
          <p:nvPr>
            <p:ph type="title"/>
          </p:nvPr>
        </p:nvSpPr>
        <p:spPr/>
        <p:txBody>
          <a:bodyPr/>
          <a:lstStyle/>
          <a:p>
            <a:pPr marL="0" lvl="0" indent="0">
              <a:buNone/>
            </a:pPr>
            <a:r>
              <a:rPr dirty="0"/>
              <a:t>Symmetric Encryption: AES-GCM</a:t>
            </a:r>
          </a:p>
        </p:txBody>
      </p:sp>
      <p:sp>
        <p:nvSpPr>
          <p:cNvPr id="3" name="Content Placeholder 2">
            <a:extLst>
              <a:ext uri="{FF2B5EF4-FFF2-40B4-BE49-F238E27FC236}">
                <a16:creationId xmlns:a16="http://schemas.microsoft.com/office/drawing/2014/main" id="{8DC1197C-1F23-44C9-2638-0BA77217CB3C}"/>
              </a:ext>
            </a:extLst>
          </p:cNvPr>
          <p:cNvSpPr>
            <a:spLocks noGrp="1"/>
          </p:cNvSpPr>
          <p:nvPr>
            <p:ph idx="1"/>
          </p:nvPr>
        </p:nvSpPr>
        <p:spPr>
          <a:xfrm>
            <a:off x="628650" y="1369218"/>
            <a:ext cx="3943350" cy="3500438"/>
          </a:xfrm>
        </p:spPr>
        <p:txBody>
          <a:bodyPr>
            <a:normAutofit/>
          </a:bodyPr>
          <a:lstStyle/>
          <a:p>
            <a:pPr marL="0" lvl="0" indent="0">
              <a:buNone/>
            </a:pPr>
            <a:r>
              <a:rPr b="1" dirty="0"/>
              <a:t>AES</a:t>
            </a:r>
            <a:r>
              <a:rPr dirty="0"/>
              <a:t> is the standard. </a:t>
            </a:r>
            <a:br>
              <a:rPr lang="en-US" dirty="0"/>
            </a:br>
            <a:r>
              <a:rPr dirty="0"/>
              <a:t>Key sizes: 128 or 256 bits.</a:t>
            </a:r>
          </a:p>
          <a:p>
            <a:pPr marL="0" lvl="0" indent="0">
              <a:buNone/>
            </a:pPr>
            <a:endParaRPr lang="en-US" sz="1200" b="1" dirty="0"/>
          </a:p>
          <a:p>
            <a:pPr marL="0" lvl="0" indent="0">
              <a:buNone/>
            </a:pPr>
            <a:r>
              <a:rPr b="1" dirty="0"/>
              <a:t>AES-GCM</a:t>
            </a:r>
            <a:r>
              <a:rPr dirty="0"/>
              <a:t> (Galois/Counter Mode) is the modern default:</a:t>
            </a:r>
          </a:p>
          <a:p>
            <a:pPr lvl="0"/>
            <a:r>
              <a:rPr dirty="0"/>
              <a:t>Provides both </a:t>
            </a:r>
            <a:r>
              <a:rPr b="1" dirty="0"/>
              <a:t>confidentiality</a:t>
            </a:r>
            <a:r>
              <a:rPr dirty="0"/>
              <a:t> and </a:t>
            </a:r>
            <a:r>
              <a:rPr b="1" dirty="0"/>
              <a:t>integrity</a:t>
            </a:r>
            <a:r>
              <a:rPr dirty="0"/>
              <a:t> (authenticated encryption)</a:t>
            </a:r>
          </a:p>
        </p:txBody>
      </p:sp>
      <p:pic>
        <p:nvPicPr>
          <p:cNvPr id="4" name="Picture 3">
            <a:extLst>
              <a:ext uri="{FF2B5EF4-FFF2-40B4-BE49-F238E27FC236}">
                <a16:creationId xmlns:a16="http://schemas.microsoft.com/office/drawing/2014/main" id="{FC9AFFDF-5BA7-11B6-483E-2BB48F38B68E}"/>
              </a:ext>
            </a:extLst>
          </p:cNvPr>
          <p:cNvPicPr>
            <a:picLocks noChangeAspect="1"/>
          </p:cNvPicPr>
          <p:nvPr/>
        </p:nvPicPr>
        <p:blipFill>
          <a:blip r:embed="rId3"/>
          <a:stretch>
            <a:fillRect/>
          </a:stretch>
        </p:blipFill>
        <p:spPr>
          <a:xfrm>
            <a:off x="4572000" y="1369218"/>
            <a:ext cx="4315785" cy="2153889"/>
          </a:xfrm>
          <a:prstGeom prst="rect">
            <a:avLst/>
          </a:prstGeom>
        </p:spPr>
      </p:pic>
      <p:sp>
        <p:nvSpPr>
          <p:cNvPr id="6" name="TextBox 5">
            <a:extLst>
              <a:ext uri="{FF2B5EF4-FFF2-40B4-BE49-F238E27FC236}">
                <a16:creationId xmlns:a16="http://schemas.microsoft.com/office/drawing/2014/main" id="{C8E852DF-DE4E-F93D-B76A-D51D6025E516}"/>
              </a:ext>
            </a:extLst>
          </p:cNvPr>
          <p:cNvSpPr txBox="1"/>
          <p:nvPr/>
        </p:nvSpPr>
        <p:spPr>
          <a:xfrm>
            <a:off x="628650" y="3950571"/>
            <a:ext cx="8004987" cy="738664"/>
          </a:xfrm>
          <a:prstGeom prst="rect">
            <a:avLst/>
          </a:prstGeom>
          <a:noFill/>
        </p:spPr>
        <p:txBody>
          <a:bodyPr wrap="square">
            <a:spAutoFit/>
          </a:bodyPr>
          <a:lstStyle/>
          <a:p>
            <a:pPr marL="173736" lvl="0" indent="-173736">
              <a:spcBef>
                <a:spcPts val="750"/>
              </a:spcBef>
              <a:buFont typeface="Arial" panose="020B0604020202020204" pitchFamily="34" charset="0"/>
              <a:buChar char="•"/>
            </a:pPr>
            <a:r>
              <a:rPr lang="en-US" sz="2100" dirty="0"/>
              <a:t>Encrypting without integrity (e.g., AES-ECB, AES-CBC without MAC) lets attackers flip bits and thereby corrupt plaintext without detection</a:t>
            </a:r>
          </a:p>
        </p:txBody>
      </p:sp>
    </p:spTree>
    <p:extLst>
      <p:ext uri="{BB962C8B-B14F-4D97-AF65-F5344CB8AC3E}">
        <p14:creationId xmlns:p14="http://schemas.microsoft.com/office/powerpoint/2010/main" val="27018019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Symmetric Encryption: AES-GCM</a:t>
            </a:r>
          </a:p>
        </p:txBody>
      </p:sp>
      <p:sp>
        <p:nvSpPr>
          <p:cNvPr id="3" name="Content Placeholder 2"/>
          <p:cNvSpPr>
            <a:spLocks noGrp="1"/>
          </p:cNvSpPr>
          <p:nvPr>
            <p:ph idx="1"/>
          </p:nvPr>
        </p:nvSpPr>
        <p:spPr>
          <a:xfrm>
            <a:off x="628650" y="1369218"/>
            <a:ext cx="8143210" cy="3263504"/>
          </a:xfrm>
        </p:spPr>
        <p:txBody>
          <a:bodyPr>
            <a:normAutofit/>
          </a:bodyPr>
          <a:lstStyle/>
          <a:p>
            <a:pPr marL="0" lvl="0" indent="0">
              <a:buNone/>
            </a:pPr>
            <a:r>
              <a:rPr b="1" dirty="0"/>
              <a:t>Examples</a:t>
            </a:r>
          </a:p>
          <a:p>
            <a:pPr lvl="0"/>
            <a:r>
              <a:rPr dirty="0"/>
              <a:t>Payment app: linked bank account numbers encrypted in DB</a:t>
            </a:r>
          </a:p>
          <a:p>
            <a:pPr lvl="0"/>
            <a:r>
              <a:rPr dirty="0"/>
              <a:t>CMS: student records subject to FERPA encrypted at rest</a:t>
            </a:r>
          </a:p>
        </p:txBody>
      </p:sp>
      <p:pic>
        <p:nvPicPr>
          <p:cNvPr id="4" name="Picture 3">
            <a:extLst>
              <a:ext uri="{FF2B5EF4-FFF2-40B4-BE49-F238E27FC236}">
                <a16:creationId xmlns:a16="http://schemas.microsoft.com/office/drawing/2014/main" id="{5A7DFD00-C86E-295B-3BCE-684FB360F566}"/>
              </a:ext>
            </a:extLst>
          </p:cNvPr>
          <p:cNvPicPr>
            <a:picLocks noChangeAspect="1"/>
          </p:cNvPicPr>
          <p:nvPr/>
        </p:nvPicPr>
        <p:blipFill>
          <a:blip r:embed="rId3"/>
          <a:stretch>
            <a:fillRect/>
          </a:stretch>
        </p:blipFill>
        <p:spPr>
          <a:xfrm>
            <a:off x="4835111" y="2571750"/>
            <a:ext cx="3468965" cy="1951292"/>
          </a:xfrm>
          <a:prstGeom prst="rect">
            <a:avLst/>
          </a:prstGeom>
        </p:spPr>
      </p:pic>
      <p:pic>
        <p:nvPicPr>
          <p:cNvPr id="5" name="Picture 4">
            <a:extLst>
              <a:ext uri="{FF2B5EF4-FFF2-40B4-BE49-F238E27FC236}">
                <a16:creationId xmlns:a16="http://schemas.microsoft.com/office/drawing/2014/main" id="{0D172374-8A09-230D-692E-34CB96BEFC5B}"/>
              </a:ext>
            </a:extLst>
          </p:cNvPr>
          <p:cNvPicPr>
            <a:picLocks noChangeAspect="1"/>
          </p:cNvPicPr>
          <p:nvPr/>
        </p:nvPicPr>
        <p:blipFill>
          <a:blip r:embed="rId4"/>
          <a:stretch>
            <a:fillRect/>
          </a:stretch>
        </p:blipFill>
        <p:spPr>
          <a:xfrm>
            <a:off x="1045871" y="2810215"/>
            <a:ext cx="3270947" cy="1712827"/>
          </a:xfrm>
          <a:prstGeom prst="rect">
            <a:avLst/>
          </a:prstGeom>
        </p:spPr>
      </p:pic>
      <p:sp>
        <p:nvSpPr>
          <p:cNvPr id="6" name="Rectangle 5">
            <a:extLst>
              <a:ext uri="{FF2B5EF4-FFF2-40B4-BE49-F238E27FC236}">
                <a16:creationId xmlns:a16="http://schemas.microsoft.com/office/drawing/2014/main" id="{7148A9BB-D07E-0BD5-8345-DF069E74A0E8}"/>
              </a:ext>
            </a:extLst>
          </p:cNvPr>
          <p:cNvSpPr/>
          <p:nvPr/>
        </p:nvSpPr>
        <p:spPr>
          <a:xfrm>
            <a:off x="2681344" y="3296093"/>
            <a:ext cx="593484" cy="64858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753DA7-6D2F-14C1-C270-55074A5514BD}"/>
              </a:ext>
            </a:extLst>
          </p:cNvPr>
          <p:cNvSpPr/>
          <p:nvPr/>
        </p:nvSpPr>
        <p:spPr>
          <a:xfrm>
            <a:off x="7155710" y="3037703"/>
            <a:ext cx="850605" cy="114089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56A181B-87CE-7AD8-A600-78645B9139BF}"/>
              </a:ext>
            </a:extLst>
          </p:cNvPr>
          <p:cNvSpPr txBox="1"/>
          <p:nvPr/>
        </p:nvSpPr>
        <p:spPr>
          <a:xfrm>
            <a:off x="1003426" y="4494222"/>
            <a:ext cx="1152303" cy="276999"/>
          </a:xfrm>
          <a:prstGeom prst="rect">
            <a:avLst/>
          </a:prstGeom>
          <a:noFill/>
        </p:spPr>
        <p:txBody>
          <a:bodyPr wrap="none" rtlCol="0">
            <a:spAutoFit/>
          </a:bodyPr>
          <a:lstStyle/>
          <a:p>
            <a:r>
              <a:rPr lang="en-US" sz="1200" dirty="0">
                <a:solidFill>
                  <a:schemeClr val="accent2"/>
                </a:solidFill>
              </a:rPr>
              <a:t>(DB not shown)</a:t>
            </a:r>
          </a:p>
        </p:txBody>
      </p:sp>
    </p:spTree>
    <p:extLst>
      <p:ext uri="{BB962C8B-B14F-4D97-AF65-F5344CB8AC3E}">
        <p14:creationId xmlns:p14="http://schemas.microsoft.com/office/powerpoint/2010/main" val="28605473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Key Management: The Hard Part</a:t>
            </a:r>
          </a:p>
        </p:txBody>
      </p:sp>
      <p:sp>
        <p:nvSpPr>
          <p:cNvPr id="3" name="Content Placeholder 2"/>
          <p:cNvSpPr>
            <a:spLocks noGrp="1"/>
          </p:cNvSpPr>
          <p:nvPr>
            <p:ph idx="1"/>
          </p:nvPr>
        </p:nvSpPr>
        <p:spPr/>
        <p:txBody>
          <a:bodyPr>
            <a:normAutofit lnSpcReduction="10000"/>
          </a:bodyPr>
          <a:lstStyle/>
          <a:p>
            <a:pPr marL="0" lvl="0" indent="0">
              <a:buNone/>
            </a:pPr>
            <a:r>
              <a:rPr dirty="0"/>
              <a:t>Encryption is only as good as the key management</a:t>
            </a:r>
          </a:p>
          <a:p>
            <a:pPr lvl="0"/>
            <a:r>
              <a:rPr b="1" dirty="0"/>
              <a:t>Never hardcode keys</a:t>
            </a:r>
            <a:r>
              <a:rPr dirty="0"/>
              <a:t> in application source or binaries – decompiling a mobile app is trivial</a:t>
            </a:r>
          </a:p>
          <a:p>
            <a:pPr lvl="0"/>
            <a:r>
              <a:rPr b="1" dirty="0"/>
              <a:t>Mobile devices:</a:t>
            </a:r>
            <a:r>
              <a:rPr dirty="0"/>
              <a:t> use the OS keychain/keystore (iOS Keychain, Android Keystore)</a:t>
            </a:r>
          </a:p>
          <a:p>
            <a:pPr lvl="0"/>
            <a:r>
              <a:rPr b="1" dirty="0"/>
              <a:t>Servers:</a:t>
            </a:r>
            <a:r>
              <a:rPr dirty="0"/>
              <a:t> use a KMS (Key Management Service)</a:t>
            </a:r>
          </a:p>
          <a:p>
            <a:pPr lvl="0"/>
            <a:r>
              <a:rPr b="1" dirty="0"/>
              <a:t>Hardware:</a:t>
            </a:r>
            <a:r>
              <a:rPr dirty="0"/>
              <a:t> secure elements and TPMs store keys in tamper-resistant hardware</a:t>
            </a:r>
          </a:p>
          <a:p>
            <a:pPr lvl="0"/>
            <a:r>
              <a:rPr dirty="0"/>
              <a:t>Encrypt with </a:t>
            </a:r>
            <a:r>
              <a:rPr b="1" dirty="0"/>
              <a:t>per-entity keys</a:t>
            </a:r>
            <a:r>
              <a:rPr dirty="0"/>
              <a:t> so compromise of one key doesn’t expose everything</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Broken Crypto: Implementation Mistakes</a:t>
            </a:r>
          </a:p>
        </p:txBody>
      </p:sp>
      <p:sp>
        <p:nvSpPr>
          <p:cNvPr id="3" name="Content Placeholder 2"/>
          <p:cNvSpPr>
            <a:spLocks noGrp="1"/>
          </p:cNvSpPr>
          <p:nvPr>
            <p:ph idx="1"/>
          </p:nvPr>
        </p:nvSpPr>
        <p:spPr/>
        <p:txBody>
          <a:bodyPr>
            <a:normAutofit lnSpcReduction="10000"/>
          </a:bodyPr>
          <a:lstStyle/>
          <a:p>
            <a:pPr marL="0" lvl="0" indent="0">
              <a:buNone/>
            </a:pPr>
            <a:r>
              <a:t>The most common encryption failures aren’t algorithm breaks – they’re </a:t>
            </a:r>
            <a:r>
              <a:rPr b="1"/>
              <a:t>implementation mistakes</a:t>
            </a:r>
            <a:r>
              <a:t>.</a:t>
            </a:r>
          </a:p>
          <a:p>
            <a:pPr marL="0" lvl="0" indent="0">
              <a:buNone/>
            </a:pPr>
            <a:r>
              <a:rPr b="1"/>
              <a:t>Timing side channels:</a:t>
            </a:r>
          </a:p>
          <a:p>
            <a:pPr lvl="0"/>
            <a:r>
              <a:rPr b="1"/>
              <a:t>Minerva</a:t>
            </a:r>
            <a:r>
              <a:t> (2020): recovered ECDSA private keys by measuring timing of nonce generation</a:t>
            </a:r>
          </a:p>
          <a:p>
            <a:pPr lvl="0"/>
            <a:r>
              <a:rPr b="1"/>
              <a:t>Raccoon</a:t>
            </a:r>
            <a:r>
              <a:t> (2021): exploited non-constant-time DH processing in TLS 1.2</a:t>
            </a:r>
          </a:p>
          <a:p>
            <a:pPr lvl="0"/>
            <a:r>
              <a:rPr b="1"/>
              <a:t>KyberSlash</a:t>
            </a:r>
            <a:r>
              <a:t> (2024): timing side channels in </a:t>
            </a:r>
            <a:r>
              <a:rPr i="1"/>
              <a:t>post-quantum</a:t>
            </a:r>
            <a:r>
              <a:t> crypto implementations</a:t>
            </a:r>
          </a:p>
          <a:p>
            <a:pPr marL="0" lvl="0" indent="0">
              <a:buNone/>
            </a:pPr>
            <a:r>
              <a:rPr b="1"/>
              <a:t>Also:</a:t>
            </a:r>
            <a:r>
              <a:t> poor randomness, nonce reuse in AES-GCM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Authentication – Proving Identity</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Why Authentication Is Foundational</a:t>
            </a:r>
          </a:p>
        </p:txBody>
      </p:sp>
      <p:sp>
        <p:nvSpPr>
          <p:cNvPr id="3" name="Content Placeholder 2"/>
          <p:cNvSpPr>
            <a:spLocks noGrp="1"/>
          </p:cNvSpPr>
          <p:nvPr>
            <p:ph idx="1"/>
          </p:nvPr>
        </p:nvSpPr>
        <p:spPr/>
        <p:txBody>
          <a:bodyPr>
            <a:normAutofit/>
          </a:bodyPr>
          <a:lstStyle/>
          <a:p>
            <a:pPr marL="0" lvl="0" indent="0">
              <a:buNone/>
            </a:pPr>
            <a:r>
              <a:rPr b="1" dirty="0"/>
              <a:t>Authentication</a:t>
            </a:r>
            <a:r>
              <a:rPr dirty="0"/>
              <a:t> answers: </a:t>
            </a:r>
            <a:r>
              <a:rPr i="1" dirty="0"/>
              <a:t>who are you?</a:t>
            </a:r>
          </a:p>
          <a:p>
            <a:pPr marL="0" lvl="0" indent="0">
              <a:buNone/>
            </a:pPr>
            <a:endParaRPr lang="en-US" sz="1200" b="1" dirty="0"/>
          </a:p>
          <a:p>
            <a:pPr marL="0" lvl="0" indent="0">
              <a:buNone/>
            </a:pPr>
            <a:r>
              <a:rPr b="1" dirty="0"/>
              <a:t>Payment app authentication points:</a:t>
            </a:r>
          </a:p>
          <a:p>
            <a:pPr lvl="0"/>
            <a:r>
              <a:rPr dirty="0"/>
              <a:t>User → </a:t>
            </a:r>
            <a:r>
              <a:rPr lang="en-US" dirty="0"/>
              <a:t>A</a:t>
            </a:r>
            <a:r>
              <a:rPr dirty="0"/>
              <a:t>pp</a:t>
            </a:r>
            <a:r>
              <a:rPr lang="en-US" dirty="0"/>
              <a:t> (Server)</a:t>
            </a:r>
            <a:endParaRPr dirty="0"/>
          </a:p>
          <a:p>
            <a:pPr lvl="0"/>
            <a:r>
              <a:rPr lang="en-US" dirty="0"/>
              <a:t>App Server</a:t>
            </a:r>
            <a:r>
              <a:rPr dirty="0"/>
              <a:t> → </a:t>
            </a:r>
            <a:r>
              <a:rPr lang="en-US" dirty="0"/>
              <a:t>B</a:t>
            </a:r>
            <a:r>
              <a:rPr dirty="0"/>
              <a:t>a</a:t>
            </a:r>
            <a:r>
              <a:rPr lang="en-US" dirty="0"/>
              <a:t>n</a:t>
            </a:r>
            <a:r>
              <a:rPr dirty="0"/>
              <a:t>k API</a:t>
            </a:r>
            <a:endParaRPr lang="en-US" dirty="0"/>
          </a:p>
          <a:p>
            <a:pPr lvl="0"/>
            <a:r>
              <a:rPr lang="en-US" dirty="0"/>
              <a:t>App Server → Cloud API</a:t>
            </a:r>
            <a:endParaRPr dirty="0"/>
          </a:p>
          <a:p>
            <a:pPr marL="0" lvl="0" indent="0">
              <a:buNone/>
            </a:pPr>
            <a:endParaRPr lang="en-US" sz="1200" b="1" dirty="0"/>
          </a:p>
          <a:p>
            <a:pPr marL="0" lvl="0" indent="0">
              <a:buNone/>
            </a:pPr>
            <a:r>
              <a:rPr b="1" dirty="0"/>
              <a:t>Primary STRIDE threat: Spoofing</a:t>
            </a:r>
          </a:p>
        </p:txBody>
      </p:sp>
      <p:pic>
        <p:nvPicPr>
          <p:cNvPr id="4" name="Picture 3">
            <a:extLst>
              <a:ext uri="{FF2B5EF4-FFF2-40B4-BE49-F238E27FC236}">
                <a16:creationId xmlns:a16="http://schemas.microsoft.com/office/drawing/2014/main" id="{D2D7089A-8591-2B26-6334-D2C8A03AD545}"/>
              </a:ext>
            </a:extLst>
          </p:cNvPr>
          <p:cNvPicPr>
            <a:picLocks noChangeAspect="1"/>
          </p:cNvPicPr>
          <p:nvPr/>
        </p:nvPicPr>
        <p:blipFill>
          <a:blip r:embed="rId3"/>
          <a:stretch>
            <a:fillRect/>
          </a:stretch>
        </p:blipFill>
        <p:spPr>
          <a:xfrm>
            <a:off x="4946691" y="1926265"/>
            <a:ext cx="3781231" cy="198003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6255-A797-E60E-525F-CD4A01268BA6}"/>
              </a:ext>
            </a:extLst>
          </p:cNvPr>
          <p:cNvSpPr>
            <a:spLocks noGrp="1"/>
          </p:cNvSpPr>
          <p:nvPr>
            <p:ph type="title"/>
          </p:nvPr>
        </p:nvSpPr>
        <p:spPr/>
        <p:txBody>
          <a:bodyPr/>
          <a:lstStyle/>
          <a:p>
            <a:r>
              <a:rPr lang="en-US" dirty="0"/>
              <a:t>Client/Server authentication</a:t>
            </a:r>
          </a:p>
        </p:txBody>
      </p:sp>
      <p:sp>
        <p:nvSpPr>
          <p:cNvPr id="3" name="Content Placeholder 2">
            <a:extLst>
              <a:ext uri="{FF2B5EF4-FFF2-40B4-BE49-F238E27FC236}">
                <a16:creationId xmlns:a16="http://schemas.microsoft.com/office/drawing/2014/main" id="{42A30952-B5BB-9860-881B-938BAB70FE9A}"/>
              </a:ext>
            </a:extLst>
          </p:cNvPr>
          <p:cNvSpPr>
            <a:spLocks noGrp="1"/>
          </p:cNvSpPr>
          <p:nvPr>
            <p:ph idx="1"/>
          </p:nvPr>
        </p:nvSpPr>
        <p:spPr>
          <a:xfrm>
            <a:off x="628650" y="1369218"/>
            <a:ext cx="4198531" cy="3263504"/>
          </a:xfrm>
        </p:spPr>
        <p:txBody>
          <a:bodyPr>
            <a:normAutofit lnSpcReduction="10000"/>
          </a:bodyPr>
          <a:lstStyle/>
          <a:p>
            <a:pPr marL="0" lvl="0" indent="0">
              <a:buNone/>
            </a:pPr>
            <a:r>
              <a:rPr lang="en-US" dirty="0"/>
              <a:t>User → App (Server)</a:t>
            </a:r>
          </a:p>
          <a:p>
            <a:pPr lvl="0"/>
            <a:r>
              <a:rPr lang="en-US" dirty="0"/>
              <a:t>Typical approach: Username/password</a:t>
            </a:r>
          </a:p>
          <a:p>
            <a:pPr lvl="0"/>
            <a:r>
              <a:rPr lang="en-US" dirty="0"/>
              <a:t>How? Store database of username/password pairs, authenticate claimed username against provided password</a:t>
            </a:r>
          </a:p>
          <a:p>
            <a:pPr lvl="0"/>
            <a:r>
              <a:rPr lang="en-US" dirty="0"/>
              <a:t>Use encryption to protect the password in transit</a:t>
            </a:r>
          </a:p>
          <a:p>
            <a:pPr lvl="1"/>
            <a:r>
              <a:rPr lang="en-US" dirty="0"/>
              <a:t>More protection needed … </a:t>
            </a:r>
          </a:p>
          <a:p>
            <a:pPr lvl="0"/>
            <a:endParaRPr lang="en-US" dirty="0"/>
          </a:p>
        </p:txBody>
      </p:sp>
      <p:pic>
        <p:nvPicPr>
          <p:cNvPr id="4" name="Picture 3">
            <a:extLst>
              <a:ext uri="{FF2B5EF4-FFF2-40B4-BE49-F238E27FC236}">
                <a16:creationId xmlns:a16="http://schemas.microsoft.com/office/drawing/2014/main" id="{D7845B14-39D8-05E3-CC73-F6F2F770C798}"/>
              </a:ext>
            </a:extLst>
          </p:cNvPr>
          <p:cNvPicPr>
            <a:picLocks noChangeAspect="1"/>
          </p:cNvPicPr>
          <p:nvPr/>
        </p:nvPicPr>
        <p:blipFill>
          <a:blip r:embed="rId2"/>
          <a:stretch>
            <a:fillRect/>
          </a:stretch>
        </p:blipFill>
        <p:spPr>
          <a:xfrm>
            <a:off x="4946691" y="1926265"/>
            <a:ext cx="3781231" cy="1980037"/>
          </a:xfrm>
          <a:prstGeom prst="rect">
            <a:avLst/>
          </a:prstGeom>
        </p:spPr>
      </p:pic>
      <p:sp>
        <p:nvSpPr>
          <p:cNvPr id="5" name="Rectangle 4">
            <a:extLst>
              <a:ext uri="{FF2B5EF4-FFF2-40B4-BE49-F238E27FC236}">
                <a16:creationId xmlns:a16="http://schemas.microsoft.com/office/drawing/2014/main" id="{6A1054ED-488F-3C84-AED6-BF6DE1159B8D}"/>
              </a:ext>
            </a:extLst>
          </p:cNvPr>
          <p:cNvSpPr/>
          <p:nvPr/>
        </p:nvSpPr>
        <p:spPr>
          <a:xfrm>
            <a:off x="6934368" y="2041451"/>
            <a:ext cx="678544" cy="404037"/>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E4E4FBE-29AD-6E64-E7C9-A51B0AB87749}"/>
              </a:ext>
            </a:extLst>
          </p:cNvPr>
          <p:cNvCxnSpPr>
            <a:cxnSpLocks/>
          </p:cNvCxnSpPr>
          <p:nvPr/>
        </p:nvCxnSpPr>
        <p:spPr>
          <a:xfrm>
            <a:off x="5443870" y="2860158"/>
            <a:ext cx="1490498" cy="9569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5627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Password Database Threat</a:t>
            </a:r>
          </a:p>
        </p:txBody>
      </p:sp>
      <p:sp>
        <p:nvSpPr>
          <p:cNvPr id="4" name="Text Placeholder 3"/>
          <p:cNvSpPr>
            <a:spLocks noGrp="1"/>
          </p:cNvSpPr>
          <p:nvPr>
            <p:ph idx="1"/>
          </p:nvPr>
        </p:nvSpPr>
        <p:spPr/>
        <p:txBody>
          <a:bodyPr/>
          <a:lstStyle/>
          <a:p>
            <a:pPr marL="0" lvl="0" indent="0">
              <a:buNone/>
            </a:pPr>
            <a:r>
              <a:rPr lang="en-US" dirty="0"/>
              <a:t>Need for </a:t>
            </a:r>
            <a:r>
              <a:rPr lang="en-US" b="1" dirty="0"/>
              <a:t>Defense in Depth</a:t>
            </a:r>
            <a:r>
              <a:rPr b="1" dirty="0"/>
              <a:t>:</a:t>
            </a:r>
            <a:r>
              <a:rPr dirty="0"/>
              <a:t> An attacker obtains the password database (SQL injection, cloud misconfiguration, insider).</a:t>
            </a:r>
          </a:p>
          <a:p>
            <a:pPr marL="0" lvl="0" indent="0">
              <a:buNone/>
            </a:pPr>
            <a:r>
              <a:rPr dirty="0"/>
              <a:t>How should passwords be stored?</a:t>
            </a:r>
          </a:p>
        </p:txBody>
      </p:sp>
      <p:graphicFrame>
        <p:nvGraphicFramePr>
          <p:cNvPr id="7" name="Content Placeholder 5">
            <a:extLst>
              <a:ext uri="{FF2B5EF4-FFF2-40B4-BE49-F238E27FC236}">
                <a16:creationId xmlns:a16="http://schemas.microsoft.com/office/drawing/2014/main" id="{9288AA09-B983-F917-70B5-E79C305F635F}"/>
              </a:ext>
            </a:extLst>
          </p:cNvPr>
          <p:cNvGraphicFramePr>
            <a:graphicFrameLocks/>
          </p:cNvGraphicFramePr>
          <p:nvPr>
            <p:extLst>
              <p:ext uri="{D42A27DB-BD31-4B8C-83A1-F6EECF244321}">
                <p14:modId xmlns:p14="http://schemas.microsoft.com/office/powerpoint/2010/main" val="3107071323"/>
              </p:ext>
            </p:extLst>
          </p:nvPr>
        </p:nvGraphicFramePr>
        <p:xfrm>
          <a:off x="919716" y="2630804"/>
          <a:ext cx="7304568" cy="2103120"/>
        </p:xfrm>
        <a:graphic>
          <a:graphicData uri="http://schemas.openxmlformats.org/drawingml/2006/table">
            <a:tbl>
              <a:tblPr firstRow="1" bandRow="1">
                <a:tableStyleId>{5C22544A-7EE6-4342-B048-85BDC9FD1C3A}</a:tableStyleId>
              </a:tblPr>
              <a:tblGrid>
                <a:gridCol w="2658140">
                  <a:extLst>
                    <a:ext uri="{9D8B030D-6E8A-4147-A177-3AD203B41FA5}">
                      <a16:colId xmlns:a16="http://schemas.microsoft.com/office/drawing/2014/main" val="20000"/>
                    </a:ext>
                  </a:extLst>
                </a:gridCol>
                <a:gridCol w="4646428">
                  <a:extLst>
                    <a:ext uri="{9D8B030D-6E8A-4147-A177-3AD203B41FA5}">
                      <a16:colId xmlns:a16="http://schemas.microsoft.com/office/drawing/2014/main" val="20001"/>
                    </a:ext>
                  </a:extLst>
                </a:gridCol>
              </a:tblGrid>
              <a:tr h="0">
                <a:tc>
                  <a:txBody>
                    <a:bodyPr/>
                    <a:lstStyle/>
                    <a:p>
                      <a:pPr marL="0" lvl="0" indent="0">
                        <a:buNone/>
                      </a:pPr>
                      <a:r>
                        <a:rPr sz="1800"/>
                        <a:t>Storage Method</a:t>
                      </a:r>
                    </a:p>
                  </a:txBody>
                  <a:tcPr/>
                </a:tc>
                <a:tc>
                  <a:txBody>
                    <a:bodyPr/>
                    <a:lstStyle/>
                    <a:p>
                      <a:pPr marL="0" lvl="0" indent="0">
                        <a:buNone/>
                      </a:pPr>
                      <a:r>
                        <a:rPr sz="1800"/>
                        <a:t>Vulnerability</a:t>
                      </a:r>
                    </a:p>
                  </a:txBody>
                  <a:tcPr/>
                </a:tc>
                <a:extLst>
                  <a:ext uri="{0D108BD9-81ED-4DB2-BD59-A6C34878D82A}">
                    <a16:rowId xmlns:a16="http://schemas.microsoft.com/office/drawing/2014/main" val="10000"/>
                  </a:ext>
                </a:extLst>
              </a:tr>
              <a:tr h="0">
                <a:tc>
                  <a:txBody>
                    <a:bodyPr/>
                    <a:lstStyle/>
                    <a:p>
                      <a:pPr marL="0" lvl="0" indent="0">
                        <a:buNone/>
                      </a:pPr>
                      <a:r>
                        <a:rPr sz="1800" dirty="0"/>
                        <a:t>Plaintext</a:t>
                      </a:r>
                    </a:p>
                  </a:txBody>
                  <a:tcPr/>
                </a:tc>
                <a:tc>
                  <a:txBody>
                    <a:bodyPr/>
                    <a:lstStyle/>
                    <a:p>
                      <a:pPr marL="0" lvl="0" indent="0">
                        <a:buNone/>
                      </a:pPr>
                      <a:r>
                        <a:rPr sz="1800"/>
                        <a:t>Catastrophic – attacker reads every password</a:t>
                      </a:r>
                    </a:p>
                  </a:txBody>
                  <a:tcPr/>
                </a:tc>
                <a:extLst>
                  <a:ext uri="{0D108BD9-81ED-4DB2-BD59-A6C34878D82A}">
                    <a16:rowId xmlns:a16="http://schemas.microsoft.com/office/drawing/2014/main" val="10001"/>
                  </a:ext>
                </a:extLst>
              </a:tr>
              <a:tr h="0">
                <a:tc>
                  <a:txBody>
                    <a:bodyPr/>
                    <a:lstStyle/>
                    <a:p>
                      <a:pPr marL="0" lvl="0" indent="0">
                        <a:buNone/>
                      </a:pPr>
                      <a:r>
                        <a:rPr sz="1800"/>
                        <a:t>Simple hash (SHA-256)</a:t>
                      </a:r>
                    </a:p>
                  </a:txBody>
                  <a:tcPr/>
                </a:tc>
                <a:tc>
                  <a:txBody>
                    <a:bodyPr/>
                    <a:lstStyle/>
                    <a:p>
                      <a:pPr marL="0" lvl="0" indent="0">
                        <a:buNone/>
                      </a:pPr>
                      <a:r>
                        <a:rPr sz="1800"/>
                        <a:t>Rainbow tables, brute force at billions/sec</a:t>
                      </a:r>
                    </a:p>
                  </a:txBody>
                  <a:tcPr/>
                </a:tc>
                <a:extLst>
                  <a:ext uri="{0D108BD9-81ED-4DB2-BD59-A6C34878D82A}">
                    <a16:rowId xmlns:a16="http://schemas.microsoft.com/office/drawing/2014/main" val="10002"/>
                  </a:ext>
                </a:extLst>
              </a:tr>
              <a:tr h="0">
                <a:tc>
                  <a:txBody>
                    <a:bodyPr/>
                    <a:lstStyle/>
                    <a:p>
                      <a:pPr marL="0" lvl="0" indent="0">
                        <a:buNone/>
                      </a:pPr>
                      <a:r>
                        <a:rPr sz="1800" dirty="0"/>
                        <a:t>Salted hash</a:t>
                      </a:r>
                    </a:p>
                  </a:txBody>
                  <a:tcPr/>
                </a:tc>
                <a:tc>
                  <a:txBody>
                    <a:bodyPr/>
                    <a:lstStyle/>
                    <a:p>
                      <a:pPr marL="0" lvl="0" indent="0">
                        <a:buNone/>
                      </a:pPr>
                      <a:r>
                        <a:rPr sz="1800"/>
                        <a:t>Defeats rainbow tables, but fast hashes still brute-forceable</a:t>
                      </a:r>
                    </a:p>
                  </a:txBody>
                  <a:tcPr/>
                </a:tc>
                <a:extLst>
                  <a:ext uri="{0D108BD9-81ED-4DB2-BD59-A6C34878D82A}">
                    <a16:rowId xmlns:a16="http://schemas.microsoft.com/office/drawing/2014/main" val="10003"/>
                  </a:ext>
                </a:extLst>
              </a:tr>
              <a:tr h="0">
                <a:tc>
                  <a:txBody>
                    <a:bodyPr/>
                    <a:lstStyle/>
                    <a:p>
                      <a:pPr marL="0" lvl="0" indent="0">
                        <a:buNone/>
                      </a:pPr>
                      <a:r>
                        <a:rPr sz="1800" b="1"/>
                        <a:t>Slow/memory-hard hash</a:t>
                      </a:r>
                    </a:p>
                  </a:txBody>
                  <a:tcPr/>
                </a:tc>
                <a:tc>
                  <a:txBody>
                    <a:bodyPr/>
                    <a:lstStyle/>
                    <a:p>
                      <a:pPr marL="0" lvl="0" indent="0">
                        <a:buNone/>
                      </a:pPr>
                      <a:r>
                        <a:rPr sz="1800" dirty="0"/>
                        <a:t>Deliberately expensive – the right answer</a:t>
                      </a:r>
                    </a:p>
                  </a:txBody>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992" y="273844"/>
            <a:ext cx="3975357" cy="994172"/>
          </a:xfrm>
        </p:spPr>
        <p:txBody>
          <a:bodyPr/>
          <a:lstStyle/>
          <a:p>
            <a:pPr marL="0" lvl="0" indent="0">
              <a:buNone/>
            </a:pPr>
            <a:r>
              <a:rPr dirty="0"/>
              <a:t>Password Hashing</a:t>
            </a:r>
          </a:p>
        </p:txBody>
      </p:sp>
      <p:pic>
        <p:nvPicPr>
          <p:cNvPr id="7" name="Picture 6">
            <a:extLst>
              <a:ext uri="{FF2B5EF4-FFF2-40B4-BE49-F238E27FC236}">
                <a16:creationId xmlns:a16="http://schemas.microsoft.com/office/drawing/2014/main" id="{55873BB1-4C7F-ED06-21F3-3BD6963947CD}"/>
              </a:ext>
            </a:extLst>
          </p:cNvPr>
          <p:cNvPicPr>
            <a:picLocks noChangeAspect="1"/>
          </p:cNvPicPr>
          <p:nvPr/>
        </p:nvPicPr>
        <p:blipFill>
          <a:blip r:embed="rId3"/>
          <a:stretch>
            <a:fillRect/>
          </a:stretch>
        </p:blipFill>
        <p:spPr>
          <a:xfrm>
            <a:off x="237276" y="0"/>
            <a:ext cx="3975357" cy="5143500"/>
          </a:xfrm>
          <a:prstGeom prst="rect">
            <a:avLst/>
          </a:prstGeom>
        </p:spPr>
      </p:pic>
      <p:pic>
        <p:nvPicPr>
          <p:cNvPr id="4" name="Picture 3">
            <a:extLst>
              <a:ext uri="{FF2B5EF4-FFF2-40B4-BE49-F238E27FC236}">
                <a16:creationId xmlns:a16="http://schemas.microsoft.com/office/drawing/2014/main" id="{31AA92B7-F0A8-C99C-D8C7-C18FA05D6D89}"/>
              </a:ext>
            </a:extLst>
          </p:cNvPr>
          <p:cNvPicPr>
            <a:picLocks noChangeAspect="1"/>
          </p:cNvPicPr>
          <p:nvPr/>
        </p:nvPicPr>
        <p:blipFill>
          <a:blip r:embed="rId4"/>
          <a:stretch>
            <a:fillRect/>
          </a:stretch>
        </p:blipFill>
        <p:spPr>
          <a:xfrm>
            <a:off x="4065441" y="1268016"/>
            <a:ext cx="4841283" cy="5143500"/>
          </a:xfrm>
          <a:prstGeom prst="rect">
            <a:avLst/>
          </a:prstGeom>
          <a:effectLst>
            <a:outerShdw blurRad="50800" dist="38100" dir="8100000" algn="tr" rotWithShape="0">
              <a:prstClr val="black">
                <a:alpha val="40000"/>
              </a:prstClr>
            </a:outerShdw>
          </a:effectLst>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8DE73-138C-EEB1-6497-D33706F49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9A571-1307-AD46-0081-CFDF580C2C5D}"/>
              </a:ext>
            </a:extLst>
          </p:cNvPr>
          <p:cNvSpPr>
            <a:spLocks noGrp="1"/>
          </p:cNvSpPr>
          <p:nvPr>
            <p:ph type="title"/>
          </p:nvPr>
        </p:nvSpPr>
        <p:spPr/>
        <p:txBody>
          <a:bodyPr/>
          <a:lstStyle/>
          <a:p>
            <a:pPr marL="0" lvl="0" indent="0">
              <a:buNone/>
            </a:pPr>
            <a:r>
              <a:rPr dirty="0"/>
              <a:t>Password Hashing: Argon2id</a:t>
            </a:r>
          </a:p>
        </p:txBody>
      </p:sp>
      <p:sp>
        <p:nvSpPr>
          <p:cNvPr id="3" name="Content Placeholder 2">
            <a:extLst>
              <a:ext uri="{FF2B5EF4-FFF2-40B4-BE49-F238E27FC236}">
                <a16:creationId xmlns:a16="http://schemas.microsoft.com/office/drawing/2014/main" id="{5DB65A28-6F51-278F-0A3D-8774F8FAD236}"/>
              </a:ext>
            </a:extLst>
          </p:cNvPr>
          <p:cNvSpPr>
            <a:spLocks noGrp="1"/>
          </p:cNvSpPr>
          <p:nvPr>
            <p:ph idx="1"/>
          </p:nvPr>
        </p:nvSpPr>
        <p:spPr/>
        <p:txBody>
          <a:bodyPr>
            <a:normAutofit/>
          </a:bodyPr>
          <a:lstStyle/>
          <a:p>
            <a:pPr marL="0" lvl="0" indent="0">
              <a:buNone/>
            </a:pPr>
            <a:r>
              <a:rPr lang="en-US" b="1" dirty="0"/>
              <a:t>Argon2id</a:t>
            </a:r>
            <a:r>
              <a:rPr lang="en-US" dirty="0"/>
              <a:t> is the current best practice. </a:t>
            </a:r>
            <a:r>
              <a:rPr lang="en-US" dirty="0" err="1"/>
              <a:t>Bcrypt</a:t>
            </a:r>
            <a:r>
              <a:rPr lang="en-US" dirty="0"/>
              <a:t>, </a:t>
            </a:r>
            <a:r>
              <a:rPr lang="en-US" dirty="0" err="1"/>
              <a:t>scrypt</a:t>
            </a:r>
            <a:r>
              <a:rPr lang="en-US" dirty="0"/>
              <a:t> alternatives.</a:t>
            </a:r>
          </a:p>
          <a:p>
            <a:r>
              <a:rPr lang="en-US" dirty="0"/>
              <a:t>Tunable cost parameters: time cost, memory cost, parallelism.</a:t>
            </a:r>
            <a:endParaRPr dirty="0"/>
          </a:p>
          <a:p>
            <a:pPr marL="0" lvl="0" indent="0">
              <a:buNone/>
            </a:pPr>
            <a:endParaRPr lang="en-US" sz="1200" b="1" dirty="0"/>
          </a:p>
          <a:p>
            <a:pPr marL="0" lvl="0" indent="0">
              <a:buNone/>
            </a:pPr>
            <a:r>
              <a:rPr b="1" dirty="0"/>
              <a:t>Practical guidance:</a:t>
            </a:r>
          </a:p>
          <a:p>
            <a:pPr lvl="0"/>
            <a:r>
              <a:rPr dirty="0"/>
              <a:t>Store: </a:t>
            </a:r>
            <a:r>
              <a:rPr dirty="0">
                <a:latin typeface="Courier"/>
              </a:rPr>
              <a:t>salt || hash</a:t>
            </a:r>
            <a:r>
              <a:rPr dirty="0"/>
              <a:t> (salt is not secret, just unique per user)</a:t>
            </a:r>
            <a:r>
              <a:rPr lang="en-US" dirty="0"/>
              <a:t> </a:t>
            </a:r>
          </a:p>
          <a:p>
            <a:pPr lvl="0"/>
            <a:r>
              <a:rPr dirty="0"/>
              <a:t>Don’t truncate or limit password length unreasonably</a:t>
            </a:r>
          </a:p>
          <a:p>
            <a:pPr lvl="0"/>
            <a:r>
              <a:rPr dirty="0"/>
              <a:t>Check passwords against breach databases (</a:t>
            </a:r>
            <a:r>
              <a:rPr dirty="0" err="1"/>
              <a:t>HaveIBeenPwned</a:t>
            </a:r>
            <a:r>
              <a:rPr dirty="0"/>
              <a:t> API)</a:t>
            </a:r>
          </a:p>
        </p:txBody>
      </p:sp>
    </p:spTree>
    <p:extLst>
      <p:ext uri="{BB962C8B-B14F-4D97-AF65-F5344CB8AC3E}">
        <p14:creationId xmlns:p14="http://schemas.microsoft.com/office/powerpoint/2010/main" val="2839770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dissolv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6EA8-E73A-C5FE-C9F0-472F6CC8B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7BDDB-54F0-9139-FCA7-AB1C6EFFE73F}"/>
              </a:ext>
            </a:extLst>
          </p:cNvPr>
          <p:cNvSpPr>
            <a:spLocks noGrp="1"/>
          </p:cNvSpPr>
          <p:nvPr>
            <p:ph type="title"/>
          </p:nvPr>
        </p:nvSpPr>
        <p:spPr/>
        <p:txBody>
          <a:bodyPr/>
          <a:lstStyle/>
          <a:p>
            <a:pPr marL="0" lvl="0" indent="0">
              <a:buNone/>
            </a:pPr>
            <a:r>
              <a:rPr lang="en-US" dirty="0"/>
              <a:t>Recall: Security Objectives</a:t>
            </a:r>
            <a:endParaRPr b="1" dirty="0"/>
          </a:p>
        </p:txBody>
      </p:sp>
      <p:graphicFrame>
        <p:nvGraphicFramePr>
          <p:cNvPr id="7" name="Content Placeholder 5">
            <a:extLst>
              <a:ext uri="{FF2B5EF4-FFF2-40B4-BE49-F238E27FC236}">
                <a16:creationId xmlns:a16="http://schemas.microsoft.com/office/drawing/2014/main" id="{B5FF7EEC-FA0D-3CC2-0764-066D036B0701}"/>
              </a:ext>
            </a:extLst>
          </p:cNvPr>
          <p:cNvGraphicFramePr>
            <a:graphicFrameLocks/>
          </p:cNvGraphicFramePr>
          <p:nvPr>
            <p:extLst>
              <p:ext uri="{D42A27DB-BD31-4B8C-83A1-F6EECF244321}">
                <p14:modId xmlns:p14="http://schemas.microsoft.com/office/powerpoint/2010/main" val="1230265103"/>
              </p:ext>
            </p:extLst>
          </p:nvPr>
        </p:nvGraphicFramePr>
        <p:xfrm>
          <a:off x="1018572" y="1396754"/>
          <a:ext cx="7153155" cy="1828800"/>
        </p:xfrm>
        <a:graphic>
          <a:graphicData uri="http://schemas.openxmlformats.org/drawingml/2006/table">
            <a:tbl>
              <a:tblPr firstRow="1" bandRow="1">
                <a:tableStyleId>{5C22544A-7EE6-4342-B048-85BDC9FD1C3A}</a:tableStyleId>
              </a:tblPr>
              <a:tblGrid>
                <a:gridCol w="1782501">
                  <a:extLst>
                    <a:ext uri="{9D8B030D-6E8A-4147-A177-3AD203B41FA5}">
                      <a16:colId xmlns:a16="http://schemas.microsoft.com/office/drawing/2014/main" val="20000"/>
                    </a:ext>
                  </a:extLst>
                </a:gridCol>
                <a:gridCol w="5370654">
                  <a:extLst>
                    <a:ext uri="{9D8B030D-6E8A-4147-A177-3AD203B41FA5}">
                      <a16:colId xmlns:a16="http://schemas.microsoft.com/office/drawing/2014/main" val="20001"/>
                    </a:ext>
                  </a:extLst>
                </a:gridCol>
              </a:tblGrid>
              <a:tr h="0">
                <a:tc>
                  <a:txBody>
                    <a:bodyPr/>
                    <a:lstStyle/>
                    <a:p>
                      <a:pPr marL="0" lvl="0" indent="0">
                        <a:buNone/>
                      </a:pPr>
                      <a:r>
                        <a:rPr sz="1800" dirty="0"/>
                        <a:t>Requirement</a:t>
                      </a:r>
                    </a:p>
                  </a:txBody>
                  <a:tcPr/>
                </a:tc>
                <a:tc>
                  <a:txBody>
                    <a:bodyPr/>
                    <a:lstStyle/>
                    <a:p>
                      <a:pPr marL="0" lvl="0" indent="0">
                        <a:buNone/>
                      </a:pPr>
                      <a:r>
                        <a:rPr sz="1800"/>
                        <a:t>Definition</a:t>
                      </a:r>
                    </a:p>
                  </a:txBody>
                  <a:tcPr/>
                </a:tc>
                <a:extLst>
                  <a:ext uri="{0D108BD9-81ED-4DB2-BD59-A6C34878D82A}">
                    <a16:rowId xmlns:a16="http://schemas.microsoft.com/office/drawing/2014/main" val="10000"/>
                  </a:ext>
                </a:extLst>
              </a:tr>
              <a:tr h="0">
                <a:tc>
                  <a:txBody>
                    <a:bodyPr/>
                    <a:lstStyle/>
                    <a:p>
                      <a:pPr marL="0" lvl="0" indent="0">
                        <a:buNone/>
                      </a:pPr>
                      <a:r>
                        <a:rPr sz="1800" b="1" dirty="0"/>
                        <a:t>Confidentiality</a:t>
                      </a:r>
                    </a:p>
                  </a:txBody>
                  <a:tcPr/>
                </a:tc>
                <a:tc>
                  <a:txBody>
                    <a:bodyPr/>
                    <a:lstStyle/>
                    <a:p>
                      <a:pPr marL="0" lvl="0" indent="0">
                        <a:buNone/>
                      </a:pPr>
                      <a:r>
                        <a:rPr sz="1800"/>
                        <a:t>Protect information from unauthorized disclosure</a:t>
                      </a:r>
                    </a:p>
                  </a:txBody>
                  <a:tcPr/>
                </a:tc>
                <a:extLst>
                  <a:ext uri="{0D108BD9-81ED-4DB2-BD59-A6C34878D82A}">
                    <a16:rowId xmlns:a16="http://schemas.microsoft.com/office/drawing/2014/main" val="10001"/>
                  </a:ext>
                </a:extLst>
              </a:tr>
              <a:tr h="0">
                <a:tc>
                  <a:txBody>
                    <a:bodyPr/>
                    <a:lstStyle/>
                    <a:p>
                      <a:pPr marL="0" lvl="0" indent="0">
                        <a:buNone/>
                      </a:pPr>
                      <a:r>
                        <a:rPr sz="1800" b="1" dirty="0"/>
                        <a:t>Integrity</a:t>
                      </a:r>
                    </a:p>
                  </a:txBody>
                  <a:tcPr/>
                </a:tc>
                <a:tc>
                  <a:txBody>
                    <a:bodyPr/>
                    <a:lstStyle/>
                    <a:p>
                      <a:pPr marL="0" lvl="0" indent="0">
                        <a:buNone/>
                      </a:pPr>
                      <a:r>
                        <a:rPr sz="1800" dirty="0"/>
                        <a:t>Protect information from unauthorized modification</a:t>
                      </a:r>
                    </a:p>
                  </a:txBody>
                  <a:tcPr/>
                </a:tc>
                <a:extLst>
                  <a:ext uri="{0D108BD9-81ED-4DB2-BD59-A6C34878D82A}">
                    <a16:rowId xmlns:a16="http://schemas.microsoft.com/office/drawing/2014/main" val="10002"/>
                  </a:ext>
                </a:extLst>
              </a:tr>
              <a:tr h="0">
                <a:tc>
                  <a:txBody>
                    <a:bodyPr/>
                    <a:lstStyle/>
                    <a:p>
                      <a:pPr marL="0" lvl="0" indent="0">
                        <a:buNone/>
                      </a:pPr>
                      <a:r>
                        <a:rPr sz="1800" b="1"/>
                        <a:t>Availability</a:t>
                      </a:r>
                    </a:p>
                  </a:txBody>
                  <a:tcPr/>
                </a:tc>
                <a:tc>
                  <a:txBody>
                    <a:bodyPr/>
                    <a:lstStyle/>
                    <a:p>
                      <a:pPr marL="0" lvl="0" indent="0">
                        <a:buNone/>
                      </a:pPr>
                      <a:r>
                        <a:rPr sz="1800"/>
                        <a:t>Provide access when required</a:t>
                      </a:r>
                    </a:p>
                  </a:txBody>
                  <a:tcPr/>
                </a:tc>
                <a:extLst>
                  <a:ext uri="{0D108BD9-81ED-4DB2-BD59-A6C34878D82A}">
                    <a16:rowId xmlns:a16="http://schemas.microsoft.com/office/drawing/2014/main" val="10003"/>
                  </a:ext>
                </a:extLst>
              </a:tr>
              <a:tr h="0">
                <a:tc>
                  <a:txBody>
                    <a:bodyPr/>
                    <a:lstStyle/>
                    <a:p>
                      <a:pPr marL="0" lvl="0" indent="0">
                        <a:buNone/>
                      </a:pPr>
                      <a:r>
                        <a:rPr sz="1800" b="1"/>
                        <a:t>Accountability</a:t>
                      </a:r>
                    </a:p>
                  </a:txBody>
                  <a:tcPr/>
                </a:tc>
                <a:tc>
                  <a:txBody>
                    <a:bodyPr/>
                    <a:lstStyle/>
                    <a:p>
                      <a:pPr marL="0" lvl="0" indent="0">
                        <a:buNone/>
                      </a:pPr>
                      <a:r>
                        <a:rPr sz="1800" dirty="0"/>
                        <a:t>Non-repudiation via permanent audit records</a:t>
                      </a:r>
                    </a:p>
                  </a:txBody>
                  <a:tcP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39709128-5A64-7D3B-ABD8-B8C224B4FB2F}"/>
              </a:ext>
            </a:extLst>
          </p:cNvPr>
          <p:cNvPicPr>
            <a:picLocks noChangeAspect="1"/>
          </p:cNvPicPr>
          <p:nvPr/>
        </p:nvPicPr>
        <p:blipFill>
          <a:blip r:embed="rId3"/>
          <a:stretch>
            <a:fillRect/>
          </a:stretch>
        </p:blipFill>
        <p:spPr>
          <a:xfrm>
            <a:off x="8000083" y="119240"/>
            <a:ext cx="1030533" cy="1026716"/>
          </a:xfrm>
          <a:prstGeom prst="rect">
            <a:avLst/>
          </a:prstGeom>
        </p:spPr>
      </p:pic>
      <p:sp>
        <p:nvSpPr>
          <p:cNvPr id="5" name="Oval 4">
            <a:extLst>
              <a:ext uri="{FF2B5EF4-FFF2-40B4-BE49-F238E27FC236}">
                <a16:creationId xmlns:a16="http://schemas.microsoft.com/office/drawing/2014/main" id="{75D5F12F-A088-F2D6-7C06-AE59E75CC0B4}"/>
              </a:ext>
            </a:extLst>
          </p:cNvPr>
          <p:cNvSpPr>
            <a:spLocks noChangeAspect="1"/>
          </p:cNvSpPr>
          <p:nvPr/>
        </p:nvSpPr>
        <p:spPr>
          <a:xfrm>
            <a:off x="8403013" y="130815"/>
            <a:ext cx="224672" cy="224672"/>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DF80FC48-C15C-3E78-3189-1D6146AA5AD2}"/>
              </a:ext>
            </a:extLst>
          </p:cNvPr>
          <p:cNvGraphicFramePr>
            <a:graphicFrameLocks/>
          </p:cNvGraphicFramePr>
          <p:nvPr>
            <p:extLst>
              <p:ext uri="{D42A27DB-BD31-4B8C-83A1-F6EECF244321}">
                <p14:modId xmlns:p14="http://schemas.microsoft.com/office/powerpoint/2010/main" val="4001887575"/>
              </p:ext>
            </p:extLst>
          </p:nvPr>
        </p:nvGraphicFramePr>
        <p:xfrm>
          <a:off x="1018571" y="3424629"/>
          <a:ext cx="7153155" cy="1097280"/>
        </p:xfrm>
        <a:graphic>
          <a:graphicData uri="http://schemas.openxmlformats.org/drawingml/2006/table">
            <a:tbl>
              <a:tblPr firstRow="1" bandRow="1">
                <a:tableStyleId>{5C22544A-7EE6-4342-B048-85BDC9FD1C3A}</a:tableStyleId>
              </a:tblPr>
              <a:tblGrid>
                <a:gridCol w="1774871">
                  <a:extLst>
                    <a:ext uri="{9D8B030D-6E8A-4147-A177-3AD203B41FA5}">
                      <a16:colId xmlns:a16="http://schemas.microsoft.com/office/drawing/2014/main" val="20000"/>
                    </a:ext>
                  </a:extLst>
                </a:gridCol>
                <a:gridCol w="5378284">
                  <a:extLst>
                    <a:ext uri="{9D8B030D-6E8A-4147-A177-3AD203B41FA5}">
                      <a16:colId xmlns:a16="http://schemas.microsoft.com/office/drawing/2014/main" val="20001"/>
                    </a:ext>
                  </a:extLst>
                </a:gridCol>
              </a:tblGrid>
              <a:tr h="0">
                <a:tc>
                  <a:txBody>
                    <a:bodyPr/>
                    <a:lstStyle/>
                    <a:p>
                      <a:pPr marL="0" lvl="0" indent="0">
                        <a:buNone/>
                      </a:pPr>
                      <a:r>
                        <a:rPr sz="1800" dirty="0"/>
                        <a:t>Feature</a:t>
                      </a:r>
                    </a:p>
                  </a:txBody>
                  <a:tcPr/>
                </a:tc>
                <a:tc>
                  <a:txBody>
                    <a:bodyPr/>
                    <a:lstStyle/>
                    <a:p>
                      <a:pPr marL="0" lvl="0" indent="0">
                        <a:buNone/>
                      </a:pPr>
                      <a:r>
                        <a:rPr sz="1800" dirty="0"/>
                        <a:t>Intent</a:t>
                      </a:r>
                    </a:p>
                  </a:txBody>
                  <a:tcPr/>
                </a:tc>
                <a:extLst>
                  <a:ext uri="{0D108BD9-81ED-4DB2-BD59-A6C34878D82A}">
                    <a16:rowId xmlns:a16="http://schemas.microsoft.com/office/drawing/2014/main" val="10000"/>
                  </a:ext>
                </a:extLst>
              </a:tr>
              <a:tr h="0">
                <a:tc>
                  <a:txBody>
                    <a:bodyPr/>
                    <a:lstStyle/>
                    <a:p>
                      <a:pPr marL="0" lvl="0" indent="0">
                        <a:buNone/>
                      </a:pPr>
                      <a:r>
                        <a:rPr sz="1800" b="1" dirty="0"/>
                        <a:t>Authentication</a:t>
                      </a:r>
                    </a:p>
                  </a:txBody>
                  <a:tcPr/>
                </a:tc>
                <a:tc>
                  <a:txBody>
                    <a:bodyPr/>
                    <a:lstStyle/>
                    <a:p>
                      <a:pPr marL="0" lvl="0" indent="0">
                        <a:buNone/>
                      </a:pPr>
                      <a:r>
                        <a:rPr sz="1800" dirty="0"/>
                        <a:t>Reliably identifying users</a:t>
                      </a:r>
                    </a:p>
                  </a:txBody>
                  <a:tcPr/>
                </a:tc>
                <a:extLst>
                  <a:ext uri="{0D108BD9-81ED-4DB2-BD59-A6C34878D82A}">
                    <a16:rowId xmlns:a16="http://schemas.microsoft.com/office/drawing/2014/main" val="10001"/>
                  </a:ext>
                </a:extLst>
              </a:tr>
              <a:tr h="0">
                <a:tc>
                  <a:txBody>
                    <a:bodyPr/>
                    <a:lstStyle/>
                    <a:p>
                      <a:pPr marL="0" lvl="0" indent="0">
                        <a:buNone/>
                      </a:pPr>
                      <a:r>
                        <a:rPr sz="1800" b="1" dirty="0"/>
                        <a:t>Authorization</a:t>
                      </a:r>
                    </a:p>
                  </a:txBody>
                  <a:tcPr/>
                </a:tc>
                <a:tc>
                  <a:txBody>
                    <a:bodyPr/>
                    <a:lstStyle/>
                    <a:p>
                      <a:pPr marL="0" lvl="0" indent="0">
                        <a:buNone/>
                      </a:pPr>
                      <a:r>
                        <a:rPr sz="1800" dirty="0"/>
                        <a:t>Granting access based on roles and rights</a:t>
                      </a:r>
                    </a:p>
                  </a:txBody>
                  <a:tcPr/>
                </a:tc>
                <a:extLst>
                  <a:ext uri="{0D108BD9-81ED-4DB2-BD59-A6C34878D82A}">
                    <a16:rowId xmlns:a16="http://schemas.microsoft.com/office/drawing/2014/main" val="10002"/>
                  </a:ext>
                </a:extLst>
              </a:tr>
            </a:tbl>
          </a:graphicData>
        </a:graphic>
      </p:graphicFrame>
      <p:sp>
        <p:nvSpPr>
          <p:cNvPr id="12" name="TextBox 11">
            <a:extLst>
              <a:ext uri="{FF2B5EF4-FFF2-40B4-BE49-F238E27FC236}">
                <a16:creationId xmlns:a16="http://schemas.microsoft.com/office/drawing/2014/main" id="{EA436676-E151-30A1-8A55-F31808A9F4CA}"/>
              </a:ext>
            </a:extLst>
          </p:cNvPr>
          <p:cNvSpPr txBox="1"/>
          <p:nvPr/>
        </p:nvSpPr>
        <p:spPr>
          <a:xfrm>
            <a:off x="5378748" y="3283955"/>
            <a:ext cx="3130952" cy="646331"/>
          </a:xfrm>
          <a:prstGeom prst="rect">
            <a:avLst/>
          </a:prstGeom>
          <a:solidFill>
            <a:schemeClr val="accent2">
              <a:lumMod val="60000"/>
              <a:lumOff val="40000"/>
            </a:schemeClr>
          </a:solidFill>
          <a:effectLst>
            <a:outerShdw blurRad="50800" dist="38100" dir="8100000" algn="tr" rotWithShape="0">
              <a:prstClr val="black">
                <a:alpha val="40000"/>
              </a:prstClr>
            </a:outerShdw>
          </a:effectLst>
        </p:spPr>
        <p:txBody>
          <a:bodyPr wrap="square">
            <a:spAutoFit/>
          </a:bodyPr>
          <a:lstStyle/>
          <a:p>
            <a:r>
              <a:rPr lang="en-US" dirty="0">
                <a:solidFill>
                  <a:schemeClr val="bg1"/>
                </a:solidFill>
              </a:rPr>
              <a:t>Requirements expressed in terms offered by these features</a:t>
            </a:r>
          </a:p>
        </p:txBody>
      </p:sp>
    </p:spTree>
    <p:extLst>
      <p:ext uri="{BB962C8B-B14F-4D97-AF65-F5344CB8AC3E}">
        <p14:creationId xmlns:p14="http://schemas.microsoft.com/office/powerpoint/2010/main" val="3957207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Multi-Factor Authentication</a:t>
            </a:r>
          </a:p>
        </p:txBody>
      </p:sp>
      <p:sp>
        <p:nvSpPr>
          <p:cNvPr id="4" name="Text Placeholder 3"/>
          <p:cNvSpPr>
            <a:spLocks noGrp="1"/>
          </p:cNvSpPr>
          <p:nvPr>
            <p:ph idx="1"/>
          </p:nvPr>
        </p:nvSpPr>
        <p:spPr/>
        <p:txBody>
          <a:bodyPr/>
          <a:lstStyle/>
          <a:p>
            <a:pPr marL="0" lvl="0" indent="0" algn="ctr">
              <a:buNone/>
            </a:pPr>
            <a:r>
              <a:rPr b="1" dirty="0"/>
              <a:t>something you know + something you have + something you are</a:t>
            </a:r>
          </a:p>
        </p:txBody>
      </p:sp>
      <p:graphicFrame>
        <p:nvGraphicFramePr>
          <p:cNvPr id="7" name="Content Placeholder 5">
            <a:extLst>
              <a:ext uri="{FF2B5EF4-FFF2-40B4-BE49-F238E27FC236}">
                <a16:creationId xmlns:a16="http://schemas.microsoft.com/office/drawing/2014/main" id="{B2E8B9A0-CB1B-85D8-587F-21AAAB80ED40}"/>
              </a:ext>
            </a:extLst>
          </p:cNvPr>
          <p:cNvGraphicFramePr>
            <a:graphicFrameLocks/>
          </p:cNvGraphicFramePr>
          <p:nvPr>
            <p:extLst>
              <p:ext uri="{D42A27DB-BD31-4B8C-83A1-F6EECF244321}">
                <p14:modId xmlns:p14="http://schemas.microsoft.com/office/powerpoint/2010/main" val="1034785403"/>
              </p:ext>
            </p:extLst>
          </p:nvPr>
        </p:nvGraphicFramePr>
        <p:xfrm>
          <a:off x="978195" y="2095796"/>
          <a:ext cx="7187610" cy="2011680"/>
        </p:xfrm>
        <a:graphic>
          <a:graphicData uri="http://schemas.openxmlformats.org/drawingml/2006/table">
            <a:tbl>
              <a:tblPr firstRow="1" bandRow="1">
                <a:tableStyleId>{5C22544A-7EE6-4342-B048-85BDC9FD1C3A}</a:tableStyleId>
              </a:tblPr>
              <a:tblGrid>
                <a:gridCol w="1499191">
                  <a:extLst>
                    <a:ext uri="{9D8B030D-6E8A-4147-A177-3AD203B41FA5}">
                      <a16:colId xmlns:a16="http://schemas.microsoft.com/office/drawing/2014/main" val="20000"/>
                    </a:ext>
                  </a:extLst>
                </a:gridCol>
                <a:gridCol w="3313428">
                  <a:extLst>
                    <a:ext uri="{9D8B030D-6E8A-4147-A177-3AD203B41FA5}">
                      <a16:colId xmlns:a16="http://schemas.microsoft.com/office/drawing/2014/main" val="20001"/>
                    </a:ext>
                  </a:extLst>
                </a:gridCol>
                <a:gridCol w="2374991">
                  <a:extLst>
                    <a:ext uri="{9D8B030D-6E8A-4147-A177-3AD203B41FA5}">
                      <a16:colId xmlns:a16="http://schemas.microsoft.com/office/drawing/2014/main" val="20002"/>
                    </a:ext>
                  </a:extLst>
                </a:gridCol>
              </a:tblGrid>
              <a:tr h="0">
                <a:tc>
                  <a:txBody>
                    <a:bodyPr/>
                    <a:lstStyle/>
                    <a:p>
                      <a:pPr marL="0" lvl="0" indent="0">
                        <a:buNone/>
                      </a:pPr>
                      <a:r>
                        <a:rPr sz="1800"/>
                        <a:t>Factor</a:t>
                      </a:r>
                    </a:p>
                  </a:txBody>
                  <a:tcPr/>
                </a:tc>
                <a:tc>
                  <a:txBody>
                    <a:bodyPr/>
                    <a:lstStyle/>
                    <a:p>
                      <a:pPr marL="0" lvl="0" indent="0">
                        <a:buNone/>
                      </a:pPr>
                      <a:r>
                        <a:rPr sz="1800"/>
                        <a:t>Examples</a:t>
                      </a:r>
                    </a:p>
                  </a:txBody>
                  <a:tcPr/>
                </a:tc>
                <a:tc>
                  <a:txBody>
                    <a:bodyPr/>
                    <a:lstStyle/>
                    <a:p>
                      <a:pPr marL="0" lvl="0" indent="0">
                        <a:buNone/>
                      </a:pPr>
                      <a:r>
                        <a:rPr sz="1800"/>
                        <a:t>Notes</a:t>
                      </a:r>
                    </a:p>
                  </a:txBody>
                  <a:tcPr/>
                </a:tc>
                <a:extLst>
                  <a:ext uri="{0D108BD9-81ED-4DB2-BD59-A6C34878D82A}">
                    <a16:rowId xmlns:a16="http://schemas.microsoft.com/office/drawing/2014/main" val="10000"/>
                  </a:ext>
                </a:extLst>
              </a:tr>
              <a:tr h="0">
                <a:tc>
                  <a:txBody>
                    <a:bodyPr/>
                    <a:lstStyle/>
                    <a:p>
                      <a:pPr marL="0" lvl="0" indent="0">
                        <a:buNone/>
                      </a:pPr>
                      <a:r>
                        <a:rPr sz="1800" dirty="0"/>
                        <a:t>Knowledge</a:t>
                      </a:r>
                    </a:p>
                  </a:txBody>
                  <a:tcPr/>
                </a:tc>
                <a:tc>
                  <a:txBody>
                    <a:bodyPr/>
                    <a:lstStyle/>
                    <a:p>
                      <a:pPr marL="0" lvl="0" indent="0">
                        <a:buNone/>
                      </a:pPr>
                      <a:r>
                        <a:rPr sz="1800"/>
                        <a:t>Password, PIN</a:t>
                      </a:r>
                    </a:p>
                  </a:txBody>
                  <a:tcPr/>
                </a:tc>
                <a:tc>
                  <a:txBody>
                    <a:bodyPr/>
                    <a:lstStyle/>
                    <a:p>
                      <a:pPr marL="0" lvl="0" indent="0">
                        <a:buNone/>
                      </a:pPr>
                      <a:r>
                        <a:rPr sz="1800"/>
                        <a:t>Can be phished</a:t>
                      </a:r>
                    </a:p>
                  </a:txBody>
                  <a:tcPr/>
                </a:tc>
                <a:extLst>
                  <a:ext uri="{0D108BD9-81ED-4DB2-BD59-A6C34878D82A}">
                    <a16:rowId xmlns:a16="http://schemas.microsoft.com/office/drawing/2014/main" val="10001"/>
                  </a:ext>
                </a:extLst>
              </a:tr>
              <a:tr h="0">
                <a:tc>
                  <a:txBody>
                    <a:bodyPr/>
                    <a:lstStyle/>
                    <a:p>
                      <a:pPr marL="0" lvl="0" indent="0">
                        <a:buNone/>
                      </a:pPr>
                      <a:r>
                        <a:rPr sz="1800"/>
                        <a:t>Possession</a:t>
                      </a:r>
                    </a:p>
                  </a:txBody>
                  <a:tcPr/>
                </a:tc>
                <a:tc>
                  <a:txBody>
                    <a:bodyPr/>
                    <a:lstStyle/>
                    <a:p>
                      <a:pPr marL="0" lvl="0" indent="0">
                        <a:buNone/>
                      </a:pPr>
                      <a:r>
                        <a:rPr sz="1800" dirty="0"/>
                        <a:t>Phone, authenticator, FIDO2 key</a:t>
                      </a:r>
                    </a:p>
                  </a:txBody>
                  <a:tcPr/>
                </a:tc>
                <a:tc>
                  <a:txBody>
                    <a:bodyPr/>
                    <a:lstStyle/>
                    <a:p>
                      <a:pPr marL="0" lvl="0" indent="0">
                        <a:buNone/>
                      </a:pPr>
                      <a:r>
                        <a:rPr sz="1800"/>
                        <a:t>FIDO2/WebAuthn is phishing-resistant</a:t>
                      </a:r>
                    </a:p>
                  </a:txBody>
                  <a:tcPr/>
                </a:tc>
                <a:extLst>
                  <a:ext uri="{0D108BD9-81ED-4DB2-BD59-A6C34878D82A}">
                    <a16:rowId xmlns:a16="http://schemas.microsoft.com/office/drawing/2014/main" val="10002"/>
                  </a:ext>
                </a:extLst>
              </a:tr>
              <a:tr h="0">
                <a:tc>
                  <a:txBody>
                    <a:bodyPr/>
                    <a:lstStyle/>
                    <a:p>
                      <a:pPr marL="0" lvl="0" indent="0">
                        <a:buNone/>
                      </a:pPr>
                      <a:r>
                        <a:rPr sz="1800"/>
                        <a:t>Biometric</a:t>
                      </a:r>
                    </a:p>
                  </a:txBody>
                  <a:tcPr/>
                </a:tc>
                <a:tc>
                  <a:txBody>
                    <a:bodyPr/>
                    <a:lstStyle/>
                    <a:p>
                      <a:pPr marL="0" lvl="0" indent="0">
                        <a:buNone/>
                      </a:pPr>
                      <a:r>
                        <a:rPr sz="1800"/>
                        <a:t>Fingerprint, face</a:t>
                      </a:r>
                    </a:p>
                  </a:txBody>
                  <a:tcPr/>
                </a:tc>
                <a:tc>
                  <a:txBody>
                    <a:bodyPr/>
                    <a:lstStyle/>
                    <a:p>
                      <a:pPr marL="0" lvl="0" indent="0">
                        <a:buNone/>
                      </a:pPr>
                      <a:r>
                        <a:rPr sz="1800" dirty="0"/>
                        <a:t>Can’t be changed if compromised</a:t>
                      </a:r>
                    </a:p>
                  </a:txBody>
                  <a:tcPr/>
                </a:tc>
                <a:extLst>
                  <a:ext uri="{0D108BD9-81ED-4DB2-BD59-A6C34878D82A}">
                    <a16:rowId xmlns:a16="http://schemas.microsoft.com/office/drawing/2014/main" val="10003"/>
                  </a:ext>
                </a:extLst>
              </a:tr>
            </a:tbl>
          </a:graphicData>
        </a:graphic>
      </p:graphicFrame>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b="1" dirty="0"/>
              <a:t>Payment app:</a:t>
            </a:r>
            <a:r>
              <a:rPr dirty="0"/>
              <a:t> MFA required – you’re protecting money</a:t>
            </a:r>
            <a:endParaRPr lang="en-US" dirty="0"/>
          </a:p>
          <a:p>
            <a:pPr lvl="1"/>
            <a:r>
              <a:rPr dirty="0"/>
              <a:t>TOTP or FIDO2 preferred; SMS </a:t>
            </a:r>
            <a:r>
              <a:rPr lang="en-US" dirty="0"/>
              <a:t>good, </a:t>
            </a:r>
            <a:r>
              <a:rPr dirty="0"/>
              <a:t>but vulnerable to SIM swap.</a:t>
            </a:r>
          </a:p>
          <a:p>
            <a:pPr lvl="0"/>
            <a:r>
              <a:rPr b="1" dirty="0"/>
              <a:t>CMS:</a:t>
            </a:r>
            <a:r>
              <a:rPr dirty="0"/>
              <a:t> MFA for instructors (who can change grades) is higher priority than for students</a:t>
            </a:r>
            <a:endParaRPr lang="en-US" dirty="0"/>
          </a:p>
          <a:p>
            <a:pPr lvl="1"/>
            <a:r>
              <a:rPr lang="en-US" dirty="0"/>
              <a:t>But MFA-for-all makes sense once you have it</a:t>
            </a:r>
            <a:endParaRPr dirty="0"/>
          </a:p>
          <a:p>
            <a:pPr marL="0" lvl="0" indent="0">
              <a:buNone/>
            </a:pPr>
            <a:endParaRPr lang="en-US" sz="1200" b="1" dirty="0"/>
          </a:p>
          <a:p>
            <a:pPr marL="0" lvl="0" indent="0">
              <a:buNone/>
            </a:pPr>
            <a:r>
              <a:rPr b="1" dirty="0"/>
              <a:t>Session tokens</a:t>
            </a:r>
            <a:r>
              <a:rPr dirty="0"/>
              <a:t> must be random, transmitted only over TLS, time-limited, revocable.</a:t>
            </a:r>
          </a:p>
        </p:txBody>
      </p:sp>
      <p:sp>
        <p:nvSpPr>
          <p:cNvPr id="4" name="Title 1">
            <a:extLst>
              <a:ext uri="{FF2B5EF4-FFF2-40B4-BE49-F238E27FC236}">
                <a16:creationId xmlns:a16="http://schemas.microsoft.com/office/drawing/2014/main" id="{DA5CF794-92AE-D778-C2B5-373FF5D48D05}"/>
              </a:ext>
            </a:extLst>
          </p:cNvPr>
          <p:cNvSpPr>
            <a:spLocks noGrp="1"/>
          </p:cNvSpPr>
          <p:nvPr>
            <p:ph type="title"/>
          </p:nvPr>
        </p:nvSpPr>
        <p:spPr/>
        <p:txBody>
          <a:bodyPr/>
          <a:lstStyle/>
          <a:p>
            <a:pPr marL="0" lvl="0" indent="0">
              <a:buNone/>
            </a:pPr>
            <a:r>
              <a:rPr dirty="0"/>
              <a:t>Multi-Factor Authentication and Sessions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96AA2-485E-A36B-04B7-692BB5684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267903-ACC1-4B56-FCA0-99EDAD368FEB}"/>
              </a:ext>
            </a:extLst>
          </p:cNvPr>
          <p:cNvSpPr>
            <a:spLocks noGrp="1"/>
          </p:cNvSpPr>
          <p:nvPr>
            <p:ph type="title"/>
          </p:nvPr>
        </p:nvSpPr>
        <p:spPr/>
        <p:txBody>
          <a:bodyPr/>
          <a:lstStyle/>
          <a:p>
            <a:pPr marL="0" lvl="0" indent="0">
              <a:buNone/>
            </a:pPr>
            <a:r>
              <a:t>Identity Providers: Don’t Roll Your Own Auth</a:t>
            </a:r>
          </a:p>
        </p:txBody>
      </p:sp>
      <p:sp>
        <p:nvSpPr>
          <p:cNvPr id="8" name="Content Placeholder 2">
            <a:extLst>
              <a:ext uri="{FF2B5EF4-FFF2-40B4-BE49-F238E27FC236}">
                <a16:creationId xmlns:a16="http://schemas.microsoft.com/office/drawing/2014/main" id="{D0C269A1-B2E4-71DC-0422-7E112FCE5332}"/>
              </a:ext>
            </a:extLst>
          </p:cNvPr>
          <p:cNvSpPr txBox="1">
            <a:spLocks/>
          </p:cNvSpPr>
          <p:nvPr/>
        </p:nvSpPr>
        <p:spPr>
          <a:xfrm>
            <a:off x="628650" y="1369218"/>
            <a:ext cx="7886700" cy="3263504"/>
          </a:xfrm>
          <a:prstGeom prst="rect">
            <a:avLst/>
          </a:prstGeom>
        </p:spPr>
        <p:txBody>
          <a:bodyP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Just as you shouldn’t roll your own crypto, consider not rolling your own auth.</a:t>
            </a:r>
          </a:p>
          <a:p>
            <a:pPr marL="0" indent="0">
              <a:buFont typeface="Arial" panose="020B0604020202020204" pitchFamily="34" charset="0"/>
              <a:buNone/>
            </a:pPr>
            <a:r>
              <a:rPr lang="en-US" b="1" dirty="0"/>
              <a:t>Identity providers (IdPs)</a:t>
            </a:r>
            <a:r>
              <a:rPr lang="en-US" dirty="0"/>
              <a:t> handle the hard parts</a:t>
            </a:r>
          </a:p>
          <a:p>
            <a:r>
              <a:rPr lang="en-US" dirty="0"/>
              <a:t>Credential storage (</a:t>
            </a:r>
            <a:r>
              <a:rPr lang="en-US" dirty="0" err="1"/>
              <a:t>bcrypt</a:t>
            </a:r>
            <a:r>
              <a:rPr lang="en-US" dirty="0"/>
              <a:t>/Argon2, auto-updated)</a:t>
            </a:r>
          </a:p>
          <a:p>
            <a:r>
              <a:rPr lang="en-US" dirty="0"/>
              <a:t>MFA management (TOTP, FIDO2, push, SMS)</a:t>
            </a:r>
          </a:p>
          <a:p>
            <a:r>
              <a:rPr lang="en-US" dirty="0"/>
              <a:t>Session management (secure tokens, refresh, expiration, revocation)</a:t>
            </a:r>
          </a:p>
          <a:p>
            <a:r>
              <a:rPr lang="en-US" dirty="0"/>
              <a:t>SSO via SAML or OpenID Connect</a:t>
            </a:r>
          </a:p>
          <a:p>
            <a:r>
              <a:rPr lang="en-US" dirty="0"/>
              <a:t>Breached password detection</a:t>
            </a:r>
          </a:p>
          <a:p>
            <a:r>
              <a:rPr lang="en-US" dirty="0"/>
              <a:t>Rate limiting and bot detection</a:t>
            </a:r>
          </a:p>
          <a:p>
            <a:r>
              <a:rPr lang="en-US" dirty="0"/>
              <a:t>Compliance certifications (SOC 2, HIPAA, PCI-DSS)</a:t>
            </a:r>
          </a:p>
        </p:txBody>
      </p:sp>
      <p:pic>
        <p:nvPicPr>
          <p:cNvPr id="4" name="Picture 3">
            <a:extLst>
              <a:ext uri="{FF2B5EF4-FFF2-40B4-BE49-F238E27FC236}">
                <a16:creationId xmlns:a16="http://schemas.microsoft.com/office/drawing/2014/main" id="{4FAC97B7-4DD9-F025-5C76-5151AC0E8ED0}"/>
              </a:ext>
            </a:extLst>
          </p:cNvPr>
          <p:cNvPicPr>
            <a:picLocks noChangeAspect="1"/>
          </p:cNvPicPr>
          <p:nvPr/>
        </p:nvPicPr>
        <p:blipFill>
          <a:blip r:embed="rId3"/>
          <a:stretch>
            <a:fillRect/>
          </a:stretch>
        </p:blipFill>
        <p:spPr>
          <a:xfrm>
            <a:off x="422360" y="2103265"/>
            <a:ext cx="5300897" cy="5143500"/>
          </a:xfrm>
          <a:prstGeom prst="rect">
            <a:avLst/>
          </a:prstGeom>
        </p:spPr>
      </p:pic>
      <p:pic>
        <p:nvPicPr>
          <p:cNvPr id="5" name="Picture 4">
            <a:extLst>
              <a:ext uri="{FF2B5EF4-FFF2-40B4-BE49-F238E27FC236}">
                <a16:creationId xmlns:a16="http://schemas.microsoft.com/office/drawing/2014/main" id="{3F1DDA51-B23F-2D6D-4E48-070CC553BCB8}"/>
              </a:ext>
            </a:extLst>
          </p:cNvPr>
          <p:cNvPicPr>
            <a:picLocks noChangeAspect="1"/>
          </p:cNvPicPr>
          <p:nvPr/>
        </p:nvPicPr>
        <p:blipFill>
          <a:blip r:embed="rId4"/>
          <a:stretch>
            <a:fillRect/>
          </a:stretch>
        </p:blipFill>
        <p:spPr>
          <a:xfrm>
            <a:off x="3294595" y="2256849"/>
            <a:ext cx="5427045" cy="51435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90543912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Identity Providers: Don’t Roll Your Own Auth</a:t>
            </a:r>
          </a:p>
        </p:txBody>
      </p:sp>
      <p:sp>
        <p:nvSpPr>
          <p:cNvPr id="3" name="Content Placeholder 2"/>
          <p:cNvSpPr>
            <a:spLocks noGrp="1"/>
          </p:cNvSpPr>
          <p:nvPr>
            <p:ph idx="1"/>
          </p:nvPr>
        </p:nvSpPr>
        <p:spPr/>
        <p:txBody>
          <a:bodyPr>
            <a:normAutofit fontScale="92500"/>
          </a:bodyPr>
          <a:lstStyle/>
          <a:p>
            <a:pPr marL="0" lvl="0" indent="0">
              <a:buNone/>
            </a:pPr>
            <a:r>
              <a:rPr dirty="0"/>
              <a:t>Just as you shouldn’t roll your own crypto, consider not rolling your own auth.</a:t>
            </a:r>
          </a:p>
          <a:p>
            <a:pPr marL="0" lvl="0" indent="0">
              <a:buNone/>
            </a:pPr>
            <a:r>
              <a:rPr b="1" dirty="0"/>
              <a:t>Identity providers (IdPs)</a:t>
            </a:r>
            <a:r>
              <a:rPr dirty="0"/>
              <a:t> handle the hard parts:</a:t>
            </a:r>
          </a:p>
          <a:p>
            <a:pPr lvl="0"/>
            <a:r>
              <a:rPr dirty="0"/>
              <a:t>Credential storage (</a:t>
            </a:r>
            <a:r>
              <a:rPr dirty="0" err="1"/>
              <a:t>bcrypt</a:t>
            </a:r>
            <a:r>
              <a:rPr dirty="0"/>
              <a:t>/Argon2, auto-updated)</a:t>
            </a:r>
          </a:p>
          <a:p>
            <a:pPr lvl="0"/>
            <a:r>
              <a:rPr dirty="0"/>
              <a:t>MFA management (TOTP, FIDO2, push, SMS)</a:t>
            </a:r>
          </a:p>
          <a:p>
            <a:pPr lvl="0"/>
            <a:r>
              <a:rPr dirty="0"/>
              <a:t>Session management (secure tokens, refresh, expiration, revocation)</a:t>
            </a:r>
          </a:p>
          <a:p>
            <a:pPr lvl="0"/>
            <a:r>
              <a:rPr dirty="0"/>
              <a:t>SSO via SAML or OpenID Connect</a:t>
            </a:r>
          </a:p>
          <a:p>
            <a:pPr lvl="0"/>
            <a:r>
              <a:rPr dirty="0"/>
              <a:t>Breached password detection</a:t>
            </a:r>
          </a:p>
          <a:p>
            <a:pPr lvl="0"/>
            <a:r>
              <a:rPr dirty="0"/>
              <a:t>Rate limiting and bot detection</a:t>
            </a:r>
          </a:p>
          <a:p>
            <a:pPr lvl="0"/>
            <a:r>
              <a:rPr dirty="0"/>
              <a:t>Compliance certifications (SOC 2, HIPAA, PCI-DSS)</a:t>
            </a:r>
          </a:p>
        </p:txBody>
      </p:sp>
    </p:spTree>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Mutual Authentication and API Identity</a:t>
            </a:r>
          </a:p>
        </p:txBody>
      </p:sp>
      <p:sp>
        <p:nvSpPr>
          <p:cNvPr id="3" name="Content Placeholder 2"/>
          <p:cNvSpPr>
            <a:spLocks noGrp="1"/>
          </p:cNvSpPr>
          <p:nvPr>
            <p:ph idx="1"/>
          </p:nvPr>
        </p:nvSpPr>
        <p:spPr/>
        <p:txBody>
          <a:bodyPr>
            <a:normAutofit fontScale="92500" lnSpcReduction="20000"/>
          </a:bodyPr>
          <a:lstStyle/>
          <a:p>
            <a:pPr marL="0" lvl="0" indent="0">
              <a:buNone/>
            </a:pPr>
            <a:r>
              <a:rPr dirty="0"/>
              <a:t>In client-server systems, the server authenticates to the client (TLS certificate) and the client authenticates to the server (password/token).</a:t>
            </a:r>
          </a:p>
          <a:p>
            <a:pPr marL="0" lvl="0" indent="0">
              <a:buNone/>
            </a:pPr>
            <a:r>
              <a:rPr b="1" dirty="0"/>
              <a:t>But what about server-to-server?</a:t>
            </a:r>
          </a:p>
          <a:p>
            <a:pPr lvl="0"/>
            <a:r>
              <a:rPr b="1" dirty="0"/>
              <a:t>Mutual TLS (</a:t>
            </a:r>
            <a:r>
              <a:rPr b="1" dirty="0" err="1"/>
              <a:t>mTLS</a:t>
            </a:r>
            <a:r>
              <a:rPr b="1" dirty="0"/>
              <a:t>):</a:t>
            </a:r>
            <a:r>
              <a:rPr dirty="0"/>
              <a:t> Both sides present </a:t>
            </a:r>
            <a:br>
              <a:rPr lang="en-US" dirty="0"/>
            </a:br>
            <a:r>
              <a:rPr dirty="0"/>
              <a:t>certificates. Payment app server ↔ </a:t>
            </a:r>
            <a:br>
              <a:rPr lang="en-US" dirty="0"/>
            </a:br>
            <a:r>
              <a:rPr dirty="0"/>
              <a:t>bank API: both sides verify each other.</a:t>
            </a:r>
          </a:p>
          <a:p>
            <a:pPr lvl="0"/>
            <a:r>
              <a:rPr b="1" dirty="0"/>
              <a:t>Mobile app → API server:</a:t>
            </a:r>
            <a:r>
              <a:rPr dirty="0"/>
              <a:t> OAuth 2.0 </a:t>
            </a:r>
            <a:br>
              <a:rPr lang="en-US" dirty="0"/>
            </a:br>
            <a:r>
              <a:rPr dirty="0"/>
              <a:t>tokens, device attestation (Google Play</a:t>
            </a:r>
            <a:br>
              <a:rPr lang="en-US" dirty="0"/>
            </a:br>
            <a:r>
              <a:rPr dirty="0"/>
              <a:t> Integrity, Apple App Attest). </a:t>
            </a:r>
            <a:br>
              <a:rPr lang="en-US" dirty="0"/>
            </a:br>
            <a:r>
              <a:rPr dirty="0"/>
              <a:t>Never a hardcoded API key</a:t>
            </a:r>
            <a:endParaRPr lang="en-US" dirty="0"/>
          </a:p>
          <a:p>
            <a:pPr marL="0" lvl="0" indent="0">
              <a:buNone/>
            </a:pPr>
            <a:br>
              <a:rPr lang="en-US" b="1" dirty="0"/>
            </a:br>
            <a:r>
              <a:rPr lang="en-US" b="1" dirty="0"/>
              <a:t>For every arrow in your DFD that crosses a trust boundary:</a:t>
            </a:r>
          </a:p>
          <a:p>
            <a:pPr marL="0" lvl="0" indent="0">
              <a:buNone/>
            </a:pPr>
            <a:r>
              <a:rPr i="1" dirty="0"/>
              <a:t>How does each side know who it’s talking to?</a:t>
            </a:r>
          </a:p>
        </p:txBody>
      </p:sp>
      <p:pic>
        <p:nvPicPr>
          <p:cNvPr id="4" name="Picture 3">
            <a:extLst>
              <a:ext uri="{FF2B5EF4-FFF2-40B4-BE49-F238E27FC236}">
                <a16:creationId xmlns:a16="http://schemas.microsoft.com/office/drawing/2014/main" id="{BEE1FA28-32D0-AD45-74FF-DFB5D76D6882}"/>
              </a:ext>
            </a:extLst>
          </p:cNvPr>
          <p:cNvPicPr>
            <a:picLocks noChangeAspect="1"/>
          </p:cNvPicPr>
          <p:nvPr/>
        </p:nvPicPr>
        <p:blipFill>
          <a:blip r:embed="rId3"/>
          <a:stretch>
            <a:fillRect/>
          </a:stretch>
        </p:blipFill>
        <p:spPr>
          <a:xfrm>
            <a:off x="4946691" y="1926265"/>
            <a:ext cx="3781231" cy="1980037"/>
          </a:xfrm>
          <a:prstGeom prst="rect">
            <a:avLst/>
          </a:prstGeom>
        </p:spPr>
      </p:pic>
    </p:spTree>
    <p:extLst>
      <p:ext uri="{BB962C8B-B14F-4D97-AF65-F5344CB8AC3E}">
        <p14:creationId xmlns:p14="http://schemas.microsoft.com/office/powerpoint/2010/main" val="3750954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Do Not Expect Expert Users</a:t>
            </a:r>
          </a:p>
        </p:txBody>
      </p:sp>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Principle: Psychological Acceptability</a:t>
            </a:r>
          </a:p>
        </p:txBody>
      </p:sp>
      <p:sp>
        <p:nvSpPr>
          <p:cNvPr id="3" name="Content Placeholder 2"/>
          <p:cNvSpPr>
            <a:spLocks noGrp="1"/>
          </p:cNvSpPr>
          <p:nvPr>
            <p:ph idx="1"/>
          </p:nvPr>
        </p:nvSpPr>
        <p:spPr/>
        <p:txBody>
          <a:bodyPr>
            <a:normAutofit lnSpcReduction="10000"/>
          </a:bodyPr>
          <a:lstStyle/>
          <a:p>
            <a:pPr marL="0" lvl="0" indent="0">
              <a:buNone/>
            </a:pPr>
            <a:r>
              <a:rPr b="1"/>
              <a:t>Saltzer &amp; Schroeder:</a:t>
            </a:r>
            <a:r>
              <a:t> Security mechanisms should not make the system harder to use than it would be without them.</a:t>
            </a:r>
          </a:p>
          <a:p>
            <a:pPr marL="0" lvl="0" indent="0">
              <a:buNone/>
            </a:pPr>
            <a:r>
              <a:t>If security is annoying, users will bypass it.</a:t>
            </a:r>
          </a:p>
          <a:p>
            <a:pPr marL="0" lvl="0" indent="0">
              <a:buNone/>
            </a:pPr>
            <a:r>
              <a:t>Software designers should consider how the mindset and abilities of </a:t>
            </a:r>
            <a:r>
              <a:rPr i="1"/>
              <a:t>the least sophisticated</a:t>
            </a:r>
            <a:r>
              <a:t> users will affect security.</a:t>
            </a:r>
          </a:p>
          <a:p>
            <a:pPr marL="0" lvl="0" indent="0">
              <a:buNone/>
            </a:pPr>
            <a:r>
              <a:rPr b="1"/>
              <a:t>The overarching lesson:</a:t>
            </a:r>
          </a:p>
          <a:p>
            <a:pPr marL="1270000" lvl="0" indent="0">
              <a:buNone/>
            </a:pPr>
            <a:r>
              <a:rPr sz="2000"/>
              <a:t>If your security depends on users doing something reliably, and evidence says they won’t, the mitigation must be a </a:t>
            </a:r>
            <a:r>
              <a:rPr sz="2000" b="1"/>
              <a:t>design change</a:t>
            </a:r>
            <a:r>
              <a:rPr sz="2000"/>
              <a:t>, not a </a:t>
            </a:r>
            <a:r>
              <a:rPr sz="2000" b="1"/>
              <a:t>policy change</a:t>
            </a:r>
            <a:r>
              <a:rPr sz="2000"/>
              <a:t>.</a:t>
            </a:r>
          </a:p>
          <a:p>
            <a:pPr marL="0" lvl="0" indent="0">
              <a:buNone/>
            </a:pPr>
            <a:r>
              <a:rPr b="1"/>
              <a:t>Category:</a:t>
            </a:r>
            <a:r>
              <a:t> Prevention</a:t>
            </a:r>
          </a:p>
        </p:txBody>
      </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Passwords and User Behavior</a:t>
            </a:r>
          </a:p>
        </p:txBody>
      </p:sp>
      <p:sp>
        <p:nvSpPr>
          <p:cNvPr id="3" name="Content Placeholder 2"/>
          <p:cNvSpPr>
            <a:spLocks noGrp="1"/>
          </p:cNvSpPr>
          <p:nvPr>
            <p:ph idx="1"/>
          </p:nvPr>
        </p:nvSpPr>
        <p:spPr>
          <a:xfrm>
            <a:off x="586118" y="1369218"/>
            <a:ext cx="7886700" cy="3263504"/>
          </a:xfrm>
        </p:spPr>
        <p:txBody>
          <a:bodyPr>
            <a:normAutofit/>
          </a:bodyPr>
          <a:lstStyle/>
          <a:p>
            <a:pPr marL="0" lvl="0" indent="0">
              <a:buNone/>
            </a:pPr>
            <a:r>
              <a:rPr b="1" dirty="0"/>
              <a:t>Goal:</a:t>
            </a:r>
            <a:r>
              <a:rPr dirty="0"/>
              <a:t> Easy to remember but hard to guess. </a:t>
            </a:r>
            <a:br>
              <a:rPr lang="en-US" dirty="0"/>
            </a:br>
            <a:r>
              <a:rPr dirty="0"/>
              <a:t>In practice, these are contradictory.</a:t>
            </a:r>
          </a:p>
          <a:p>
            <a:pPr marL="0" lvl="0" indent="0">
              <a:buNone/>
            </a:pPr>
            <a:r>
              <a:rPr b="1" dirty="0"/>
              <a:t>The evidence:</a:t>
            </a:r>
          </a:p>
          <a:p>
            <a:pPr lvl="0"/>
            <a:r>
              <a:rPr dirty="0"/>
              <a:t>Users reuse passwords </a:t>
            </a:r>
            <a:br>
              <a:rPr lang="en-US" dirty="0"/>
            </a:br>
            <a:r>
              <a:rPr dirty="0"/>
              <a:t>across accounts → credential stuffing</a:t>
            </a:r>
          </a:p>
          <a:p>
            <a:pPr lvl="0"/>
            <a:r>
              <a:rPr dirty="0"/>
              <a:t>Users choose predictable passwords </a:t>
            </a:r>
            <a:br>
              <a:rPr lang="en-US" dirty="0"/>
            </a:br>
            <a:r>
              <a:rPr dirty="0"/>
              <a:t>despite complexity requirements</a:t>
            </a:r>
          </a:p>
          <a:p>
            <a:pPr lvl="0"/>
            <a:r>
              <a:rPr dirty="0"/>
              <a:t>Password cracking tools train on leaked datasets</a:t>
            </a:r>
          </a:p>
          <a:p>
            <a:pPr lvl="0"/>
            <a:r>
              <a:rPr dirty="0"/>
              <a:t>The top passwords every year: </a:t>
            </a:r>
            <a:r>
              <a:rPr dirty="0">
                <a:latin typeface="Courier"/>
              </a:rPr>
              <a:t>123456</a:t>
            </a:r>
            <a:r>
              <a:rPr dirty="0"/>
              <a:t>, </a:t>
            </a:r>
            <a:r>
              <a:rPr dirty="0">
                <a:latin typeface="Courier"/>
              </a:rPr>
              <a:t>password</a:t>
            </a:r>
            <a:r>
              <a:rPr dirty="0"/>
              <a:t>, </a:t>
            </a:r>
            <a:r>
              <a:rPr dirty="0">
                <a:latin typeface="Courier"/>
              </a:rPr>
              <a:t>qwerty</a:t>
            </a:r>
            <a:r>
              <a:rPr dirty="0"/>
              <a:t>, …</a:t>
            </a:r>
          </a:p>
        </p:txBody>
      </p:sp>
      <p:pic>
        <p:nvPicPr>
          <p:cNvPr id="8" name="Picture 7">
            <a:extLst>
              <a:ext uri="{FF2B5EF4-FFF2-40B4-BE49-F238E27FC236}">
                <a16:creationId xmlns:a16="http://schemas.microsoft.com/office/drawing/2014/main" id="{030CC940-E6CA-EC3D-B890-C8FD11BAFFE2}"/>
              </a:ext>
            </a:extLst>
          </p:cNvPr>
          <p:cNvPicPr>
            <a:picLocks noChangeAspect="1"/>
          </p:cNvPicPr>
          <p:nvPr/>
        </p:nvPicPr>
        <p:blipFill>
          <a:blip r:embed="rId3"/>
          <a:stretch>
            <a:fillRect/>
          </a:stretch>
        </p:blipFill>
        <p:spPr>
          <a:xfrm>
            <a:off x="5454501" y="1369218"/>
            <a:ext cx="3486587" cy="19033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0CBC8-9EC4-73E6-92E6-CD2DB276F8A2}"/>
              </a:ext>
            </a:extLst>
          </p:cNvPr>
          <p:cNvSpPr>
            <a:spLocks noGrp="1"/>
          </p:cNvSpPr>
          <p:nvPr>
            <p:ph type="title"/>
          </p:nvPr>
        </p:nvSpPr>
        <p:spPr/>
        <p:txBody>
          <a:bodyPr/>
          <a:lstStyle/>
          <a:p>
            <a:r>
              <a:rPr lang="en-US" dirty="0"/>
              <a:t>Password strength meter</a:t>
            </a:r>
          </a:p>
        </p:txBody>
      </p:sp>
      <p:sp>
        <p:nvSpPr>
          <p:cNvPr id="3" name="Content Placeholder 2">
            <a:extLst>
              <a:ext uri="{FF2B5EF4-FFF2-40B4-BE49-F238E27FC236}">
                <a16:creationId xmlns:a16="http://schemas.microsoft.com/office/drawing/2014/main" id="{414A3CB0-E2BC-EA9A-5C2D-CAC332CB5231}"/>
              </a:ext>
            </a:extLst>
          </p:cNvPr>
          <p:cNvSpPr>
            <a:spLocks noGrp="1"/>
          </p:cNvSpPr>
          <p:nvPr>
            <p:ph idx="1"/>
          </p:nvPr>
        </p:nvSpPr>
        <p:spPr>
          <a:xfrm>
            <a:off x="628650" y="1369219"/>
            <a:ext cx="3943350" cy="3263504"/>
          </a:xfrm>
        </p:spPr>
        <p:txBody>
          <a:bodyPr>
            <a:normAutofit lnSpcReduction="10000"/>
          </a:bodyPr>
          <a:lstStyle/>
          <a:p>
            <a:r>
              <a:rPr lang="en-US" dirty="0"/>
              <a:t>Gives user feedback on the </a:t>
            </a:r>
            <a:r>
              <a:rPr lang="en-US" b="1" dirty="0"/>
              <a:t>strength of the password</a:t>
            </a:r>
          </a:p>
          <a:p>
            <a:pPr lvl="1"/>
            <a:r>
              <a:rPr lang="en-US" dirty="0"/>
              <a:t>Intended to </a:t>
            </a:r>
            <a:r>
              <a:rPr lang="en-US" b="1" dirty="0"/>
              <a:t>measure </a:t>
            </a:r>
            <a:r>
              <a:rPr lang="en-US" b="1" dirty="0" err="1"/>
              <a:t>guessability</a:t>
            </a:r>
            <a:endParaRPr lang="en-US" b="1" dirty="0"/>
          </a:p>
          <a:p>
            <a:pPr lvl="1"/>
            <a:r>
              <a:rPr lang="en-US" dirty="0"/>
              <a:t>Research shows that these </a:t>
            </a:r>
            <a:r>
              <a:rPr lang="en-US" b="1" dirty="0"/>
              <a:t>can work</a:t>
            </a:r>
            <a:r>
              <a:rPr lang="en-US" dirty="0"/>
              <a:t>, but the design must be </a:t>
            </a:r>
            <a:r>
              <a:rPr lang="en-US" b="1" dirty="0"/>
              <a:t>stringent</a:t>
            </a:r>
            <a:endParaRPr lang="en-US" dirty="0"/>
          </a:p>
          <a:p>
            <a:pPr lvl="2"/>
            <a:r>
              <a:rPr lang="en-US" dirty="0"/>
              <a:t>Ur et al, “How does your password measure up? The effect of strength meters on password creation”, Proc. USENIX Security Symposium, 2012.</a:t>
            </a:r>
          </a:p>
          <a:p>
            <a:pPr lvl="1"/>
            <a:r>
              <a:rPr lang="en-US" dirty="0"/>
              <a:t>Some password requirements now debunked – people use odd characters in a predictable way!</a:t>
            </a:r>
          </a:p>
          <a:p>
            <a:pPr lvl="2"/>
            <a:endParaRPr lang="en-US" dirty="0"/>
          </a:p>
          <a:p>
            <a:endParaRPr lang="en-US" dirty="0"/>
          </a:p>
          <a:p>
            <a:endParaRPr lang="en-US" dirty="0"/>
          </a:p>
        </p:txBody>
      </p:sp>
      <p:pic>
        <p:nvPicPr>
          <p:cNvPr id="343" name="Image" descr="Image"/>
          <p:cNvPicPr>
            <a:picLocks noChangeAspect="1"/>
          </p:cNvPicPr>
          <p:nvPr/>
        </p:nvPicPr>
        <p:blipFill>
          <a:blip r:embed="rId2"/>
          <a:stretch>
            <a:fillRect/>
          </a:stretch>
        </p:blipFill>
        <p:spPr>
          <a:xfrm>
            <a:off x="5028205" y="1369219"/>
            <a:ext cx="3487145" cy="1816091"/>
          </a:xfrm>
          <a:prstGeom prst="rect">
            <a:avLst/>
          </a:prstGeom>
          <a:ln w="12700">
            <a:miter lim="400000"/>
          </a:ln>
        </p:spPr>
      </p:pic>
      <p:sp>
        <p:nvSpPr>
          <p:cNvPr id="4" name="TextBox 3">
            <a:extLst>
              <a:ext uri="{FF2B5EF4-FFF2-40B4-BE49-F238E27FC236}">
                <a16:creationId xmlns:a16="http://schemas.microsoft.com/office/drawing/2014/main" id="{AFD9D83C-76B2-9839-4D79-4B98F5EFDB27}"/>
              </a:ext>
            </a:extLst>
          </p:cNvPr>
          <p:cNvSpPr txBox="1"/>
          <p:nvPr/>
        </p:nvSpPr>
        <p:spPr>
          <a:xfrm>
            <a:off x="5028205" y="3931208"/>
            <a:ext cx="1228734" cy="415498"/>
          </a:xfrm>
          <a:prstGeom prst="rect">
            <a:avLst/>
          </a:prstGeom>
          <a:noFill/>
        </p:spPr>
        <p:txBody>
          <a:bodyPr wrap="none" rtlCol="0">
            <a:spAutoFit/>
          </a:bodyPr>
          <a:lstStyle/>
          <a:p>
            <a:r>
              <a:rPr lang="en-US" sz="2100" dirty="0"/>
              <a:t>password</a:t>
            </a:r>
          </a:p>
        </p:txBody>
      </p:sp>
      <p:sp>
        <p:nvSpPr>
          <p:cNvPr id="5" name="TextBox 4">
            <a:extLst>
              <a:ext uri="{FF2B5EF4-FFF2-40B4-BE49-F238E27FC236}">
                <a16:creationId xmlns:a16="http://schemas.microsoft.com/office/drawing/2014/main" id="{357D03FE-E18C-34FF-E955-0380A438FAC6}"/>
              </a:ext>
            </a:extLst>
          </p:cNvPr>
          <p:cNvSpPr txBox="1"/>
          <p:nvPr/>
        </p:nvSpPr>
        <p:spPr>
          <a:xfrm>
            <a:off x="6771778" y="3931208"/>
            <a:ext cx="1423595" cy="415498"/>
          </a:xfrm>
          <a:prstGeom prst="rect">
            <a:avLst/>
          </a:prstGeom>
          <a:noFill/>
        </p:spPr>
        <p:txBody>
          <a:bodyPr wrap="none" rtlCol="0">
            <a:spAutoFit/>
          </a:bodyPr>
          <a:lstStyle/>
          <a:p>
            <a:r>
              <a:rPr lang="en-US" sz="2100" dirty="0"/>
              <a:t>P@ssw0rd!</a:t>
            </a:r>
          </a:p>
        </p:txBody>
      </p:sp>
      <p:cxnSp>
        <p:nvCxnSpPr>
          <p:cNvPr id="7" name="Straight Arrow Connector 6">
            <a:extLst>
              <a:ext uri="{FF2B5EF4-FFF2-40B4-BE49-F238E27FC236}">
                <a16:creationId xmlns:a16="http://schemas.microsoft.com/office/drawing/2014/main" id="{74664A97-ADB8-DD83-FFDE-60F2C22AD52C}"/>
              </a:ext>
            </a:extLst>
          </p:cNvPr>
          <p:cNvCxnSpPr>
            <a:stCxn id="4" idx="3"/>
            <a:endCxn id="5" idx="1"/>
          </p:cNvCxnSpPr>
          <p:nvPr/>
        </p:nvCxnSpPr>
        <p:spPr>
          <a:xfrm>
            <a:off x="6256939" y="4138957"/>
            <a:ext cx="514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609203"/>
      </p:ext>
    </p:extLst>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8" name="Password Manager"/>
          <p:cNvSpPr txBox="1">
            <a:spLocks noGrp="1"/>
          </p:cNvSpPr>
          <p:nvPr>
            <p:ph type="title"/>
          </p:nvPr>
        </p:nvSpPr>
        <p:spPr>
          <a:xfrm>
            <a:off x="527052" y="273844"/>
            <a:ext cx="7886700" cy="994172"/>
          </a:xfrm>
          <a:prstGeom prst="rect">
            <a:avLst/>
          </a:prstGeom>
        </p:spPr>
        <p:txBody>
          <a:bodyPr/>
          <a:lstStyle/>
          <a:p>
            <a:r>
              <a:rPr dirty="0"/>
              <a:t>Password </a:t>
            </a:r>
            <a:r>
              <a:rPr lang="en-US" dirty="0"/>
              <a:t>m</a:t>
            </a:r>
            <a:r>
              <a:rPr dirty="0"/>
              <a:t>anager</a:t>
            </a:r>
          </a:p>
        </p:txBody>
      </p:sp>
      <p:sp>
        <p:nvSpPr>
          <p:cNvPr id="2" name="Content Placeholder 1">
            <a:extLst>
              <a:ext uri="{FF2B5EF4-FFF2-40B4-BE49-F238E27FC236}">
                <a16:creationId xmlns:a16="http://schemas.microsoft.com/office/drawing/2014/main" id="{0F77FF90-D3DC-9C4A-FDB6-965720922CF9}"/>
              </a:ext>
            </a:extLst>
          </p:cNvPr>
          <p:cNvSpPr>
            <a:spLocks noGrp="1"/>
          </p:cNvSpPr>
          <p:nvPr>
            <p:ph idx="1"/>
          </p:nvPr>
        </p:nvSpPr>
        <p:spPr/>
        <p:txBody>
          <a:bodyPr>
            <a:normAutofit fontScale="92500" lnSpcReduction="10000"/>
          </a:bodyPr>
          <a:lstStyle/>
          <a:p>
            <a:r>
              <a:rPr lang="en-US" dirty="0"/>
              <a:t>A password manager (PM) stores a </a:t>
            </a:r>
            <a:r>
              <a:rPr lang="en-US" b="1" dirty="0"/>
              <a:t>database of passwords</a:t>
            </a:r>
            <a:r>
              <a:rPr lang="en-US" dirty="0"/>
              <a:t>, </a:t>
            </a:r>
            <a:r>
              <a:rPr lang="en-US" b="1" dirty="0"/>
              <a:t>indexed by site</a:t>
            </a:r>
          </a:p>
          <a:p>
            <a:pPr lvl="1"/>
            <a:r>
              <a:rPr lang="en-US" dirty="0"/>
              <a:t>Encrypted by </a:t>
            </a:r>
            <a:r>
              <a:rPr lang="en-US" b="1" dirty="0"/>
              <a:t>a single, master password </a:t>
            </a:r>
            <a:r>
              <a:rPr lang="en-US" dirty="0"/>
              <a:t>chosen (and remembered) by the user, used as a key</a:t>
            </a:r>
          </a:p>
          <a:p>
            <a:pPr lvl="1"/>
            <a:r>
              <a:rPr lang="en-US" b="1" dirty="0"/>
              <a:t>PM can generate complicated per-site passwords</a:t>
            </a:r>
          </a:p>
          <a:p>
            <a:pPr lvl="2"/>
            <a:r>
              <a:rPr lang="en-US" dirty="0"/>
              <a:t>Hard to guess, hard to remember, but the latter doesn’t matter!</a:t>
            </a:r>
          </a:p>
          <a:p>
            <a:r>
              <a:rPr lang="en-US" b="1" dirty="0"/>
              <a:t>Benefits</a:t>
            </a:r>
          </a:p>
          <a:p>
            <a:pPr lvl="1"/>
            <a:r>
              <a:rPr lang="en-US" dirty="0"/>
              <a:t>Only a single password for user to remember</a:t>
            </a:r>
          </a:p>
          <a:p>
            <a:pPr lvl="1"/>
            <a:r>
              <a:rPr lang="en-US" dirty="0"/>
              <a:t>User’s password at any given site is hard to guess</a:t>
            </a:r>
          </a:p>
          <a:p>
            <a:pPr lvl="1"/>
            <a:r>
              <a:rPr lang="en-US" dirty="0"/>
              <a:t>Compromise of password at one site does not permit immediate compromise at other sites</a:t>
            </a:r>
          </a:p>
          <a:p>
            <a:r>
              <a:rPr lang="en-US" dirty="0"/>
              <a:t>But: </a:t>
            </a:r>
          </a:p>
          <a:p>
            <a:pPr lvl="1"/>
            <a:r>
              <a:rPr lang="en-US" dirty="0"/>
              <a:t>Must still </a:t>
            </a:r>
            <a:r>
              <a:rPr lang="en-US" b="1" dirty="0"/>
              <a:t>protect</a:t>
            </a:r>
            <a:r>
              <a:rPr lang="en-US" dirty="0"/>
              <a:t> and </a:t>
            </a:r>
            <a:r>
              <a:rPr lang="en-US" b="1" dirty="0"/>
              <a:t>remember strong master password</a:t>
            </a:r>
          </a:p>
          <a:p>
            <a:endParaRPr lang="en-US" dirty="0"/>
          </a:p>
          <a:p>
            <a:endParaRPr lang="en-US" dirty="0"/>
          </a:p>
        </p:txBody>
      </p:sp>
      <p:pic>
        <p:nvPicPr>
          <p:cNvPr id="3" name="Picture 2">
            <a:extLst>
              <a:ext uri="{FF2B5EF4-FFF2-40B4-BE49-F238E27FC236}">
                <a16:creationId xmlns:a16="http://schemas.microsoft.com/office/drawing/2014/main" id="{27E56C39-987D-954D-BC69-1BAEF28C650E}"/>
              </a:ext>
            </a:extLst>
          </p:cNvPr>
          <p:cNvPicPr>
            <a:picLocks noChangeAspect="1"/>
          </p:cNvPicPr>
          <p:nvPr/>
        </p:nvPicPr>
        <p:blipFill>
          <a:blip r:embed="rId2"/>
          <a:stretch>
            <a:fillRect/>
          </a:stretch>
        </p:blipFill>
        <p:spPr>
          <a:xfrm>
            <a:off x="5518147" y="147141"/>
            <a:ext cx="2039561" cy="563563"/>
          </a:xfrm>
          <a:prstGeom prst="rect">
            <a:avLst/>
          </a:prstGeom>
        </p:spPr>
      </p:pic>
      <p:pic>
        <p:nvPicPr>
          <p:cNvPr id="4" name="Picture 3">
            <a:extLst>
              <a:ext uri="{FF2B5EF4-FFF2-40B4-BE49-F238E27FC236}">
                <a16:creationId xmlns:a16="http://schemas.microsoft.com/office/drawing/2014/main" id="{A9E5FE1A-CD84-3EEB-BF99-8F3A8852E261}"/>
              </a:ext>
            </a:extLst>
          </p:cNvPr>
          <p:cNvPicPr>
            <a:picLocks noChangeAspect="1"/>
          </p:cNvPicPr>
          <p:nvPr/>
        </p:nvPicPr>
        <p:blipFill>
          <a:blip r:embed="rId3"/>
          <a:stretch>
            <a:fillRect/>
          </a:stretch>
        </p:blipFill>
        <p:spPr>
          <a:xfrm>
            <a:off x="7650577" y="263326"/>
            <a:ext cx="1352927" cy="428427"/>
          </a:xfrm>
          <a:prstGeom prst="rect">
            <a:avLst/>
          </a:prstGeom>
        </p:spPr>
      </p:pic>
      <p:pic>
        <p:nvPicPr>
          <p:cNvPr id="5" name="Picture 4">
            <a:extLst>
              <a:ext uri="{FF2B5EF4-FFF2-40B4-BE49-F238E27FC236}">
                <a16:creationId xmlns:a16="http://schemas.microsoft.com/office/drawing/2014/main" id="{59B725CD-A525-5714-5CDF-679615815F6F}"/>
              </a:ext>
            </a:extLst>
          </p:cNvPr>
          <p:cNvPicPr>
            <a:picLocks noChangeAspect="1"/>
          </p:cNvPicPr>
          <p:nvPr/>
        </p:nvPicPr>
        <p:blipFill>
          <a:blip r:embed="rId4"/>
          <a:stretch>
            <a:fillRect/>
          </a:stretch>
        </p:blipFill>
        <p:spPr>
          <a:xfrm>
            <a:off x="7214116" y="782043"/>
            <a:ext cx="1789388" cy="484187"/>
          </a:xfrm>
          <a:prstGeom prst="rect">
            <a:avLst/>
          </a:prstGeom>
          <a:ln>
            <a:solidFill>
              <a:schemeClr val="tx1"/>
            </a:solidFill>
          </a:ln>
        </p:spPr>
      </p:pic>
      <p:pic>
        <p:nvPicPr>
          <p:cNvPr id="6" name="Picture 5">
            <a:extLst>
              <a:ext uri="{FF2B5EF4-FFF2-40B4-BE49-F238E27FC236}">
                <a16:creationId xmlns:a16="http://schemas.microsoft.com/office/drawing/2014/main" id="{F64ADA43-1AF0-3657-B4E7-6FC55E823AA9}"/>
              </a:ext>
            </a:extLst>
          </p:cNvPr>
          <p:cNvPicPr>
            <a:picLocks noChangeAspect="1"/>
          </p:cNvPicPr>
          <p:nvPr/>
        </p:nvPicPr>
        <p:blipFill>
          <a:blip r:embed="rId5"/>
          <a:stretch>
            <a:fillRect/>
          </a:stretch>
        </p:blipFill>
        <p:spPr>
          <a:xfrm>
            <a:off x="5746747" y="782043"/>
            <a:ext cx="1364095" cy="441325"/>
          </a:xfrm>
          <a:prstGeom prst="rect">
            <a:avLst/>
          </a:prstGeom>
        </p:spPr>
      </p:pic>
    </p:spTree>
    <p:extLst>
      <p:ext uri="{BB962C8B-B14F-4D97-AF65-F5344CB8AC3E}">
        <p14:creationId xmlns:p14="http://schemas.microsoft.com/office/powerpoint/2010/main" val="3595290174"/>
      </p:ext>
    </p:extLst>
  </p:cSld>
  <p:clrMapOvr>
    <a:masterClrMapping/>
  </p:clrMapOvr>
  <p:transition spd="slow">
    <p:push dir="u"/>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dissolve">
                                      <p:cBhvr>
                                        <p:cTn id="21" dur="500"/>
                                        <p:tgtEl>
                                          <p:spTgt spid="2">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dissolve">
                                      <p:cBhvr>
                                        <p:cTn id="24" dur="500"/>
                                        <p:tgtEl>
                                          <p:spTgt spid="2">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dissolve">
                                      <p:cBhvr>
                                        <p:cTn id="27" dur="500"/>
                                        <p:tgtEl>
                                          <p:spTgt spid="2">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dissolve">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dissolve">
                                      <p:cBhvr>
                                        <p:cTn id="35" dur="500"/>
                                        <p:tgtEl>
                                          <p:spTgt spid="2">
                                            <p:txEl>
                                              <p:pRg st="8" end="8"/>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dissolve">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Principles vs. </a:t>
            </a:r>
            <a:r>
              <a:rPr lang="en-US" dirty="0"/>
              <a:t>Controls</a:t>
            </a:r>
            <a:endParaRPr dirty="0"/>
          </a:p>
        </p:txBody>
      </p:sp>
      <p:sp>
        <p:nvSpPr>
          <p:cNvPr id="3" name="Content Placeholder 2"/>
          <p:cNvSpPr>
            <a:spLocks noGrp="1"/>
          </p:cNvSpPr>
          <p:nvPr>
            <p:ph idx="1"/>
          </p:nvPr>
        </p:nvSpPr>
        <p:spPr>
          <a:xfrm>
            <a:off x="2069960" y="1366628"/>
            <a:ext cx="5657222" cy="3263504"/>
          </a:xfrm>
        </p:spPr>
        <p:txBody>
          <a:bodyPr>
            <a:normAutofit lnSpcReduction="10000"/>
          </a:bodyPr>
          <a:lstStyle/>
          <a:p>
            <a:pPr marL="0" lvl="0" indent="0">
              <a:buNone/>
            </a:pPr>
            <a:r>
              <a:rPr dirty="0"/>
              <a:t>A </a:t>
            </a:r>
            <a:r>
              <a:rPr b="1" dirty="0">
                <a:solidFill>
                  <a:schemeClr val="accent1">
                    <a:lumMod val="60000"/>
                    <a:lumOff val="40000"/>
                  </a:schemeClr>
                </a:solidFill>
              </a:rPr>
              <a:t>principle</a:t>
            </a:r>
            <a:r>
              <a:rPr dirty="0"/>
              <a:t> is a high-level design goal with many possible manifestations</a:t>
            </a:r>
            <a:endParaRPr lang="en-US" dirty="0"/>
          </a:p>
          <a:p>
            <a:pPr lvl="1"/>
            <a:endParaRPr sz="1200" dirty="0"/>
          </a:p>
          <a:p>
            <a:pPr marL="0" lvl="0" indent="0">
              <a:buNone/>
            </a:pPr>
            <a:r>
              <a:rPr dirty="0"/>
              <a:t>A </a:t>
            </a:r>
            <a:r>
              <a:rPr lang="en-US" b="1" dirty="0">
                <a:solidFill>
                  <a:schemeClr val="accent6">
                    <a:lumMod val="60000"/>
                    <a:lumOff val="40000"/>
                  </a:schemeClr>
                </a:solidFill>
              </a:rPr>
              <a:t>control</a:t>
            </a:r>
            <a:r>
              <a:rPr dirty="0"/>
              <a:t> is a specific practice consonant with sound design principles</a:t>
            </a:r>
          </a:p>
          <a:p>
            <a:pPr marL="0" lvl="0" indent="0">
              <a:buNone/>
            </a:pPr>
            <a:endParaRPr lang="en-US" sz="1200" b="1" dirty="0"/>
          </a:p>
          <a:p>
            <a:pPr marL="0" lvl="0" indent="0">
              <a:buNone/>
            </a:pPr>
            <a:r>
              <a:rPr b="1" dirty="0">
                <a:solidFill>
                  <a:schemeClr val="accent1">
                    <a:lumMod val="60000"/>
                    <a:lumOff val="40000"/>
                  </a:schemeClr>
                </a:solidFill>
              </a:rPr>
              <a:t>Design phase</a:t>
            </a:r>
            <a:r>
              <a:rPr dirty="0">
                <a:solidFill>
                  <a:schemeClr val="accent1">
                    <a:lumMod val="60000"/>
                    <a:lumOff val="40000"/>
                  </a:schemeClr>
                </a:solidFill>
              </a:rPr>
              <a:t> </a:t>
            </a:r>
            <a:r>
              <a:rPr dirty="0"/>
              <a:t>→ principles for avoiding </a:t>
            </a:r>
            <a:r>
              <a:rPr i="1" dirty="0"/>
              <a:t>flaws</a:t>
            </a:r>
            <a:r>
              <a:rPr dirty="0"/>
              <a:t> (design-level problems)</a:t>
            </a:r>
          </a:p>
          <a:p>
            <a:pPr marL="0" lvl="0" indent="0">
              <a:buNone/>
            </a:pPr>
            <a:endParaRPr lang="en-US" sz="1200" b="1" dirty="0"/>
          </a:p>
          <a:p>
            <a:pPr marL="0" lvl="0" indent="0">
              <a:buNone/>
            </a:pPr>
            <a:r>
              <a:rPr b="1" dirty="0">
                <a:solidFill>
                  <a:schemeClr val="accent6">
                    <a:lumMod val="60000"/>
                    <a:lumOff val="40000"/>
                  </a:schemeClr>
                </a:solidFill>
              </a:rPr>
              <a:t>Implementation phase</a:t>
            </a:r>
            <a:r>
              <a:rPr dirty="0">
                <a:solidFill>
                  <a:schemeClr val="accent6">
                    <a:lumMod val="60000"/>
                    <a:lumOff val="40000"/>
                  </a:schemeClr>
                </a:solidFill>
              </a:rPr>
              <a:t> </a:t>
            </a:r>
            <a:r>
              <a:rPr dirty="0"/>
              <a:t>→ </a:t>
            </a:r>
            <a:r>
              <a:rPr lang="en-US" dirty="0"/>
              <a:t>controls</a:t>
            </a:r>
            <a:r>
              <a:rPr dirty="0"/>
              <a:t> for avoiding </a:t>
            </a:r>
            <a:r>
              <a:rPr i="1" dirty="0"/>
              <a:t>bugs</a:t>
            </a:r>
            <a:r>
              <a:rPr dirty="0"/>
              <a:t> (</a:t>
            </a:r>
            <a:r>
              <a:rPr lang="en-US" dirty="0"/>
              <a:t>code</a:t>
            </a:r>
            <a:r>
              <a:rPr dirty="0"/>
              <a:t> problems)</a:t>
            </a:r>
          </a:p>
        </p:txBody>
      </p:sp>
      <p:pic>
        <p:nvPicPr>
          <p:cNvPr id="4" name="Picture 3">
            <a:extLst>
              <a:ext uri="{FF2B5EF4-FFF2-40B4-BE49-F238E27FC236}">
                <a16:creationId xmlns:a16="http://schemas.microsoft.com/office/drawing/2014/main" id="{A5433081-3F3D-DFEB-59D1-1CFCBA3BF64D}"/>
              </a:ext>
            </a:extLst>
          </p:cNvPr>
          <p:cNvPicPr>
            <a:picLocks noChangeAspect="1"/>
          </p:cNvPicPr>
          <p:nvPr/>
        </p:nvPicPr>
        <p:blipFill>
          <a:blip r:embed="rId3"/>
          <a:stretch>
            <a:fillRect/>
          </a:stretch>
        </p:blipFill>
        <p:spPr>
          <a:xfrm>
            <a:off x="1131578" y="1199601"/>
            <a:ext cx="765051" cy="770542"/>
          </a:xfrm>
          <a:prstGeom prst="rect">
            <a:avLst/>
          </a:prstGeom>
        </p:spPr>
      </p:pic>
      <p:pic>
        <p:nvPicPr>
          <p:cNvPr id="5" name="Picture 4">
            <a:extLst>
              <a:ext uri="{FF2B5EF4-FFF2-40B4-BE49-F238E27FC236}">
                <a16:creationId xmlns:a16="http://schemas.microsoft.com/office/drawing/2014/main" id="{7463E2DB-7563-6188-52E4-522628A7C1E9}"/>
              </a:ext>
            </a:extLst>
          </p:cNvPr>
          <p:cNvPicPr>
            <a:picLocks noChangeAspect="1"/>
          </p:cNvPicPr>
          <p:nvPr/>
        </p:nvPicPr>
        <p:blipFill>
          <a:blip r:embed="rId4"/>
          <a:stretch>
            <a:fillRect/>
          </a:stretch>
        </p:blipFill>
        <p:spPr>
          <a:xfrm>
            <a:off x="1131578" y="2911091"/>
            <a:ext cx="774247" cy="770542"/>
          </a:xfrm>
          <a:prstGeom prst="rect">
            <a:avLst/>
          </a:prstGeom>
        </p:spPr>
      </p:pic>
      <p:pic>
        <p:nvPicPr>
          <p:cNvPr id="6" name="Picture 5">
            <a:extLst>
              <a:ext uri="{FF2B5EF4-FFF2-40B4-BE49-F238E27FC236}">
                <a16:creationId xmlns:a16="http://schemas.microsoft.com/office/drawing/2014/main" id="{423875DC-9646-A165-A6C3-DAA11D7B8E99}"/>
              </a:ext>
            </a:extLst>
          </p:cNvPr>
          <p:cNvPicPr>
            <a:picLocks noChangeAspect="1"/>
          </p:cNvPicPr>
          <p:nvPr/>
        </p:nvPicPr>
        <p:blipFill>
          <a:blip r:embed="rId5"/>
          <a:stretch>
            <a:fillRect/>
          </a:stretch>
        </p:blipFill>
        <p:spPr>
          <a:xfrm>
            <a:off x="1131578" y="3780416"/>
            <a:ext cx="777988" cy="770543"/>
          </a:xfrm>
          <a:prstGeom prst="rect">
            <a:avLst/>
          </a:prstGeom>
        </p:spPr>
      </p:pic>
      <p:pic>
        <p:nvPicPr>
          <p:cNvPr id="7" name="Picture 6">
            <a:extLst>
              <a:ext uri="{FF2B5EF4-FFF2-40B4-BE49-F238E27FC236}">
                <a16:creationId xmlns:a16="http://schemas.microsoft.com/office/drawing/2014/main" id="{D666D56F-D622-0456-1A6D-9105002DD4D3}"/>
              </a:ext>
            </a:extLst>
          </p:cNvPr>
          <p:cNvPicPr>
            <a:picLocks noChangeAspect="1"/>
          </p:cNvPicPr>
          <p:nvPr/>
        </p:nvPicPr>
        <p:blipFill>
          <a:blip r:embed="rId6"/>
          <a:stretch>
            <a:fillRect/>
          </a:stretch>
        </p:blipFill>
        <p:spPr>
          <a:xfrm>
            <a:off x="1131578" y="2051828"/>
            <a:ext cx="765050" cy="77052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dissolv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dissolv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Phishing: The Authentication Failure Users Can’t Solve</a:t>
            </a:r>
          </a:p>
        </p:txBody>
      </p:sp>
      <p:sp>
        <p:nvSpPr>
          <p:cNvPr id="3" name="Content Placeholder 2"/>
          <p:cNvSpPr>
            <a:spLocks noGrp="1"/>
          </p:cNvSpPr>
          <p:nvPr>
            <p:ph idx="1"/>
          </p:nvPr>
        </p:nvSpPr>
        <p:spPr/>
        <p:txBody>
          <a:bodyPr/>
          <a:lstStyle/>
          <a:p>
            <a:pPr marL="0" lvl="0" indent="0">
              <a:buNone/>
            </a:pPr>
            <a:r>
              <a:rPr dirty="0"/>
              <a:t>The user is tricked into thinking a site/email is legitimate and hands over credentials.</a:t>
            </a:r>
          </a:p>
          <a:p>
            <a:pPr marL="0" lvl="0" indent="0">
              <a:buNone/>
            </a:pPr>
            <a:r>
              <a:rPr dirty="0"/>
              <a:t>This is a fundamental failure: the site is </a:t>
            </a:r>
            <a:r>
              <a:rPr b="1" dirty="0"/>
              <a:t>not authenticated to the user</a:t>
            </a:r>
            <a:r>
              <a:rPr dirty="0"/>
              <a:t>.</a:t>
            </a:r>
          </a:p>
          <a:p>
            <a:pPr marL="0" lvl="0" indent="0">
              <a:buNone/>
            </a:pPr>
            <a:r>
              <a:rPr b="1" dirty="0"/>
              <a:t>Design responses – don’t rely solely on user vigilance:</a:t>
            </a:r>
          </a:p>
          <a:p>
            <a:pPr lvl="0"/>
            <a:r>
              <a:rPr b="1" dirty="0"/>
              <a:t>MFA:</a:t>
            </a:r>
            <a:r>
              <a:rPr dirty="0"/>
              <a:t> Phished passwords are useless without the second factor</a:t>
            </a:r>
          </a:p>
          <a:p>
            <a:pPr lvl="0"/>
            <a:r>
              <a:rPr b="1" dirty="0"/>
              <a:t>FIDO2/</a:t>
            </a:r>
            <a:r>
              <a:rPr b="1" dirty="0" err="1"/>
              <a:t>WebAuthn</a:t>
            </a:r>
            <a:r>
              <a:rPr b="1" dirty="0"/>
              <a:t>:</a:t>
            </a:r>
            <a:r>
              <a:rPr dirty="0"/>
              <a:t> Binds credentials to a specific origin – phishing becomes </a:t>
            </a:r>
            <a:r>
              <a:rPr i="1" dirty="0"/>
              <a:t>structurally impossible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Fail-safe Defaults and the Safety-Security Tension</a:t>
            </a:r>
          </a:p>
        </p:txBody>
      </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Fail-safe Defaults Principle</a:t>
            </a:r>
          </a:p>
        </p:txBody>
      </p:sp>
      <p:sp>
        <p:nvSpPr>
          <p:cNvPr id="3" name="Content Placeholder 2"/>
          <p:cNvSpPr>
            <a:spLocks noGrp="1"/>
          </p:cNvSpPr>
          <p:nvPr>
            <p:ph idx="1"/>
          </p:nvPr>
        </p:nvSpPr>
        <p:spPr/>
        <p:txBody>
          <a:bodyPr/>
          <a:lstStyle/>
          <a:p>
            <a:pPr marL="0" lvl="0" indent="0">
              <a:buNone/>
            </a:pPr>
            <a:r>
              <a:rPr b="1" dirty="0"/>
              <a:t>S&amp;S:</a:t>
            </a:r>
            <a:r>
              <a:rPr dirty="0"/>
              <a:t> Base access decisions on </a:t>
            </a:r>
            <a:r>
              <a:rPr i="1" dirty="0"/>
              <a:t>permission</a:t>
            </a:r>
            <a:r>
              <a:rPr dirty="0"/>
              <a:t> rather than </a:t>
            </a:r>
            <a:r>
              <a:rPr i="1" dirty="0"/>
              <a:t>exclusion</a:t>
            </a:r>
            <a:r>
              <a:rPr dirty="0"/>
              <a:t>. The default is “denied.”</a:t>
            </a:r>
          </a:p>
          <a:p>
            <a:pPr marL="0" lvl="0" indent="0">
              <a:buNone/>
            </a:pPr>
            <a:r>
              <a:rPr b="1" dirty="0"/>
              <a:t>Applied broadly:</a:t>
            </a:r>
          </a:p>
          <a:p>
            <a:pPr lvl="0"/>
            <a:r>
              <a:rPr dirty="0"/>
              <a:t>Configuration choices that affect security should default to the secure option</a:t>
            </a:r>
          </a:p>
          <a:p>
            <a:pPr lvl="0"/>
            <a:r>
              <a:rPr dirty="0"/>
              <a:t>Define what </a:t>
            </a:r>
            <a:r>
              <a:rPr i="1" dirty="0"/>
              <a:t>is</a:t>
            </a:r>
            <a:r>
              <a:rPr dirty="0"/>
              <a:t> permitted (allowlist) rather than what </a:t>
            </a:r>
            <a:r>
              <a:rPr i="1" dirty="0"/>
              <a:t>isn’t</a:t>
            </a:r>
            <a:r>
              <a:rPr dirty="0"/>
              <a:t> (denylist)</a:t>
            </a:r>
          </a:p>
          <a:p>
            <a:pPr lvl="1"/>
            <a:r>
              <a:rPr dirty="0"/>
              <a:t>Attackers only need to find something the denylist </a:t>
            </a:r>
            <a:r>
              <a:rPr i="1" dirty="0"/>
              <a:t>missed</a:t>
            </a:r>
          </a:p>
          <a:p>
            <a:pPr lvl="1"/>
            <a:r>
              <a:rPr dirty="0"/>
              <a:t>With an allowlist, they must find something already on the list</a:t>
            </a:r>
          </a:p>
          <a:p>
            <a:pPr marL="0" lvl="0" indent="0">
              <a:buNone/>
            </a:pPr>
            <a:r>
              <a:rPr b="1" dirty="0"/>
              <a:t>Category:</a:t>
            </a:r>
            <a:r>
              <a:rPr dirty="0"/>
              <a:t> Prevention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Secure Default Configurations</a:t>
            </a:r>
          </a:p>
        </p:txBody>
      </p:sp>
      <p:sp>
        <p:nvSpPr>
          <p:cNvPr id="4" name="Content Placeholder 3">
            <a:extLst>
              <a:ext uri="{FF2B5EF4-FFF2-40B4-BE49-F238E27FC236}">
                <a16:creationId xmlns:a16="http://schemas.microsoft.com/office/drawing/2014/main" id="{80B2E17F-3F72-6004-31F0-1282F42F95C9}"/>
              </a:ext>
            </a:extLst>
          </p:cNvPr>
          <p:cNvSpPr>
            <a:spLocks noGrp="1"/>
          </p:cNvSpPr>
          <p:nvPr>
            <p:ph idx="1"/>
          </p:nvPr>
        </p:nvSpPr>
        <p:spPr/>
        <p:txBody>
          <a:bodyPr/>
          <a:lstStyle/>
          <a:p>
            <a:pPr marL="0" indent="0">
              <a:buNone/>
            </a:pPr>
            <a:r>
              <a:rPr lang="en-US" dirty="0"/>
              <a:t>What are some secure defaults for our CMS? Payment app?</a:t>
            </a:r>
          </a:p>
        </p:txBody>
      </p:sp>
      <p:graphicFrame>
        <p:nvGraphicFramePr>
          <p:cNvPr id="5" name="Content Placeholder 5">
            <a:extLst>
              <a:ext uri="{FF2B5EF4-FFF2-40B4-BE49-F238E27FC236}">
                <a16:creationId xmlns:a16="http://schemas.microsoft.com/office/drawing/2014/main" id="{9D819082-A64D-691E-BEE8-09C10AAC3BC2}"/>
              </a:ext>
            </a:extLst>
          </p:cNvPr>
          <p:cNvGraphicFramePr>
            <a:graphicFrameLocks/>
          </p:cNvGraphicFramePr>
          <p:nvPr>
            <p:extLst>
              <p:ext uri="{D42A27DB-BD31-4B8C-83A1-F6EECF244321}">
                <p14:modId xmlns:p14="http://schemas.microsoft.com/office/powerpoint/2010/main" val="2344842100"/>
              </p:ext>
            </p:extLst>
          </p:nvPr>
        </p:nvGraphicFramePr>
        <p:xfrm>
          <a:off x="457200" y="1369218"/>
          <a:ext cx="8229600" cy="2926080"/>
        </p:xfrm>
        <a:graphic>
          <a:graphicData uri="http://schemas.openxmlformats.org/drawingml/2006/table">
            <a:tbl>
              <a:tblPr firstRow="1" bandRow="1">
                <a:tableStyleId>{5C22544A-7EE6-4342-B048-85BDC9FD1C3A}</a:tableStyleId>
              </a:tblPr>
              <a:tblGrid>
                <a:gridCol w="2721935">
                  <a:extLst>
                    <a:ext uri="{9D8B030D-6E8A-4147-A177-3AD203B41FA5}">
                      <a16:colId xmlns:a16="http://schemas.microsoft.com/office/drawing/2014/main" val="20000"/>
                    </a:ext>
                  </a:extLst>
                </a:gridCol>
                <a:gridCol w="1775637">
                  <a:extLst>
                    <a:ext uri="{9D8B030D-6E8A-4147-A177-3AD203B41FA5}">
                      <a16:colId xmlns:a16="http://schemas.microsoft.com/office/drawing/2014/main" val="20001"/>
                    </a:ext>
                  </a:extLst>
                </a:gridCol>
                <a:gridCol w="3732028">
                  <a:extLst>
                    <a:ext uri="{9D8B030D-6E8A-4147-A177-3AD203B41FA5}">
                      <a16:colId xmlns:a16="http://schemas.microsoft.com/office/drawing/2014/main" val="20002"/>
                    </a:ext>
                  </a:extLst>
                </a:gridCol>
              </a:tblGrid>
              <a:tr h="0">
                <a:tc>
                  <a:txBody>
                    <a:bodyPr/>
                    <a:lstStyle/>
                    <a:p>
                      <a:pPr marL="0" lvl="0" indent="0">
                        <a:buNone/>
                      </a:pPr>
                      <a:r>
                        <a:rPr sz="1800" dirty="0"/>
                        <a:t>Setting</a:t>
                      </a:r>
                    </a:p>
                  </a:txBody>
                  <a:tcPr/>
                </a:tc>
                <a:tc>
                  <a:txBody>
                    <a:bodyPr/>
                    <a:lstStyle/>
                    <a:p>
                      <a:pPr marL="0" lvl="0" indent="0">
                        <a:buNone/>
                      </a:pPr>
                      <a:r>
                        <a:rPr sz="1800"/>
                        <a:t>Insecure Default</a:t>
                      </a:r>
                    </a:p>
                  </a:txBody>
                  <a:tcPr/>
                </a:tc>
                <a:tc>
                  <a:txBody>
                    <a:bodyPr/>
                    <a:lstStyle/>
                    <a:p>
                      <a:pPr marL="0" lvl="0" indent="0">
                        <a:buNone/>
                      </a:pPr>
                      <a:r>
                        <a:rPr sz="1800" dirty="0"/>
                        <a:t>Secure Default</a:t>
                      </a:r>
                    </a:p>
                  </a:txBody>
                  <a:tcPr/>
                </a:tc>
                <a:extLst>
                  <a:ext uri="{0D108BD9-81ED-4DB2-BD59-A6C34878D82A}">
                    <a16:rowId xmlns:a16="http://schemas.microsoft.com/office/drawing/2014/main" val="10000"/>
                  </a:ext>
                </a:extLst>
              </a:tr>
              <a:tr h="0">
                <a:tc>
                  <a:txBody>
                    <a:bodyPr/>
                    <a:lstStyle/>
                    <a:p>
                      <a:pPr marL="0" lvl="0" indent="0">
                        <a:buNone/>
                      </a:pPr>
                      <a:r>
                        <a:rPr sz="1800"/>
                        <a:t>Course visibility (CMS)</a:t>
                      </a:r>
                    </a:p>
                  </a:txBody>
                  <a:tcPr/>
                </a:tc>
                <a:tc>
                  <a:txBody>
                    <a:bodyPr/>
                    <a:lstStyle/>
                    <a:p>
                      <a:pPr marL="0" lvl="0" indent="0">
                        <a:buNone/>
                      </a:pPr>
                      <a:r>
                        <a:rPr sz="1800"/>
                        <a:t>Public</a:t>
                      </a:r>
                    </a:p>
                  </a:txBody>
                  <a:tcPr/>
                </a:tc>
                <a:tc>
                  <a:txBody>
                    <a:bodyPr/>
                    <a:lstStyle/>
                    <a:p>
                      <a:pPr marL="0" lvl="0" indent="0">
                        <a:buNone/>
                      </a:pPr>
                      <a:r>
                        <a:rPr sz="1800" dirty="0"/>
                        <a:t>Private</a:t>
                      </a:r>
                    </a:p>
                  </a:txBody>
                  <a:tcPr/>
                </a:tc>
                <a:extLst>
                  <a:ext uri="{0D108BD9-81ED-4DB2-BD59-A6C34878D82A}">
                    <a16:rowId xmlns:a16="http://schemas.microsoft.com/office/drawing/2014/main" val="10001"/>
                  </a:ext>
                </a:extLst>
              </a:tr>
              <a:tr h="0">
                <a:tc>
                  <a:txBody>
                    <a:bodyPr/>
                    <a:lstStyle/>
                    <a:p>
                      <a:pPr marL="0" lvl="0" indent="0">
                        <a:buNone/>
                      </a:pPr>
                      <a:r>
                        <a:rPr sz="1800"/>
                        <a:t>API access (CMS)</a:t>
                      </a:r>
                    </a:p>
                  </a:txBody>
                  <a:tcPr/>
                </a:tc>
                <a:tc>
                  <a:txBody>
                    <a:bodyPr/>
                    <a:lstStyle/>
                    <a:p>
                      <a:pPr marL="0" lvl="0" indent="0">
                        <a:buNone/>
                      </a:pPr>
                      <a:r>
                        <a:rPr sz="1800"/>
                        <a:t>Enabled</a:t>
                      </a:r>
                    </a:p>
                  </a:txBody>
                  <a:tcPr/>
                </a:tc>
                <a:tc>
                  <a:txBody>
                    <a:bodyPr/>
                    <a:lstStyle/>
                    <a:p>
                      <a:pPr marL="0" lvl="0" indent="0">
                        <a:buNone/>
                      </a:pPr>
                      <a:r>
                        <a:rPr sz="1800"/>
                        <a:t>Disabled, requires admin opt-in</a:t>
                      </a:r>
                    </a:p>
                  </a:txBody>
                  <a:tcPr/>
                </a:tc>
                <a:extLst>
                  <a:ext uri="{0D108BD9-81ED-4DB2-BD59-A6C34878D82A}">
                    <a16:rowId xmlns:a16="http://schemas.microsoft.com/office/drawing/2014/main" val="10002"/>
                  </a:ext>
                </a:extLst>
              </a:tr>
              <a:tr h="0">
                <a:tc>
                  <a:txBody>
                    <a:bodyPr/>
                    <a:lstStyle/>
                    <a:p>
                      <a:pPr marL="0" lvl="0" indent="0">
                        <a:buNone/>
                      </a:pPr>
                      <a:r>
                        <a:rPr sz="1800"/>
                        <a:t>Session timeout</a:t>
                      </a:r>
                    </a:p>
                  </a:txBody>
                  <a:tcPr/>
                </a:tc>
                <a:tc>
                  <a:txBody>
                    <a:bodyPr/>
                    <a:lstStyle/>
                    <a:p>
                      <a:pPr marL="0" lvl="0" indent="0">
                        <a:buNone/>
                      </a:pPr>
                      <a:r>
                        <a:rPr sz="1800"/>
                        <a:t>“Forever”</a:t>
                      </a:r>
                    </a:p>
                  </a:txBody>
                  <a:tcPr/>
                </a:tc>
                <a:tc>
                  <a:txBody>
                    <a:bodyPr/>
                    <a:lstStyle/>
                    <a:p>
                      <a:pPr marL="0" lvl="0" indent="0">
                        <a:buNone/>
                      </a:pPr>
                      <a:r>
                        <a:rPr sz="1800"/>
                        <a:t>Reasonable duration</a:t>
                      </a:r>
                    </a:p>
                  </a:txBody>
                  <a:tcPr/>
                </a:tc>
                <a:extLst>
                  <a:ext uri="{0D108BD9-81ED-4DB2-BD59-A6C34878D82A}">
                    <a16:rowId xmlns:a16="http://schemas.microsoft.com/office/drawing/2014/main" val="10003"/>
                  </a:ext>
                </a:extLst>
              </a:tr>
              <a:tr h="0">
                <a:tc>
                  <a:txBody>
                    <a:bodyPr/>
                    <a:lstStyle/>
                    <a:p>
                      <a:pPr marL="0" lvl="0" indent="0">
                        <a:buNone/>
                      </a:pPr>
                      <a:r>
                        <a:rPr sz="1800"/>
                        <a:t>File uploads (CMS)</a:t>
                      </a:r>
                    </a:p>
                  </a:txBody>
                  <a:tcPr/>
                </a:tc>
                <a:tc>
                  <a:txBody>
                    <a:bodyPr/>
                    <a:lstStyle/>
                    <a:p>
                      <a:pPr marL="0" lvl="0" indent="0">
                        <a:buNone/>
                      </a:pPr>
                      <a:r>
                        <a:rPr sz="1800" dirty="0"/>
                        <a:t>All types</a:t>
                      </a:r>
                    </a:p>
                  </a:txBody>
                  <a:tcPr/>
                </a:tc>
                <a:tc>
                  <a:txBody>
                    <a:bodyPr/>
                    <a:lstStyle/>
                    <a:p>
                      <a:pPr marL="0" lvl="0" indent="0">
                        <a:buNone/>
                      </a:pPr>
                      <a:r>
                        <a:rPr sz="1800"/>
                        <a:t>Allowlisted types only</a:t>
                      </a:r>
                    </a:p>
                  </a:txBody>
                  <a:tcPr/>
                </a:tc>
                <a:extLst>
                  <a:ext uri="{0D108BD9-81ED-4DB2-BD59-A6C34878D82A}">
                    <a16:rowId xmlns:a16="http://schemas.microsoft.com/office/drawing/2014/main" val="10004"/>
                  </a:ext>
                </a:extLst>
              </a:tr>
              <a:tr h="0">
                <a:tc>
                  <a:txBody>
                    <a:bodyPr/>
                    <a:lstStyle/>
                    <a:p>
                      <a:pPr marL="0" lvl="0" indent="0">
                        <a:buNone/>
                      </a:pPr>
                      <a:r>
                        <a:rPr sz="1800"/>
                        <a:t>Encryption</a:t>
                      </a:r>
                    </a:p>
                  </a:txBody>
                  <a:tcPr/>
                </a:tc>
                <a:tc>
                  <a:txBody>
                    <a:bodyPr/>
                    <a:lstStyle/>
                    <a:p>
                      <a:pPr marL="0" lvl="0" indent="0">
                        <a:buNone/>
                      </a:pPr>
                      <a:r>
                        <a:rPr sz="1800"/>
                        <a:t>Optional</a:t>
                      </a:r>
                    </a:p>
                  </a:txBody>
                  <a:tcPr/>
                </a:tc>
                <a:tc>
                  <a:txBody>
                    <a:bodyPr/>
                    <a:lstStyle/>
                    <a:p>
                      <a:pPr marL="0" lvl="0" indent="0">
                        <a:buNone/>
                      </a:pPr>
                      <a:r>
                        <a:rPr sz="1800"/>
                        <a:t>Required (TLS everywhere)</a:t>
                      </a:r>
                    </a:p>
                  </a:txBody>
                  <a:tcPr/>
                </a:tc>
                <a:extLst>
                  <a:ext uri="{0D108BD9-81ED-4DB2-BD59-A6C34878D82A}">
                    <a16:rowId xmlns:a16="http://schemas.microsoft.com/office/drawing/2014/main" val="10005"/>
                  </a:ext>
                </a:extLst>
              </a:tr>
              <a:tr h="0">
                <a:tc>
                  <a:txBody>
                    <a:bodyPr/>
                    <a:lstStyle/>
                    <a:p>
                      <a:pPr marL="0" lvl="0" indent="0">
                        <a:buNone/>
                      </a:pPr>
                      <a:r>
                        <a:rPr sz="1800"/>
                        <a:t>Social feed (Payment app)</a:t>
                      </a:r>
                    </a:p>
                  </a:txBody>
                  <a:tcPr/>
                </a:tc>
                <a:tc>
                  <a:txBody>
                    <a:bodyPr/>
                    <a:lstStyle/>
                    <a:p>
                      <a:pPr marL="0" lvl="0" indent="0">
                        <a:buNone/>
                      </a:pPr>
                      <a:r>
                        <a:rPr sz="1800"/>
                        <a:t>Public</a:t>
                      </a:r>
                    </a:p>
                  </a:txBody>
                  <a:tcPr/>
                </a:tc>
                <a:tc>
                  <a:txBody>
                    <a:bodyPr/>
                    <a:lstStyle/>
                    <a:p>
                      <a:pPr marL="0" lvl="0" indent="0">
                        <a:buNone/>
                      </a:pPr>
                      <a:r>
                        <a:rPr sz="1800"/>
                        <a:t>Private</a:t>
                      </a:r>
                    </a:p>
                  </a:txBody>
                  <a:tcPr/>
                </a:tc>
                <a:extLst>
                  <a:ext uri="{0D108BD9-81ED-4DB2-BD59-A6C34878D82A}">
                    <a16:rowId xmlns:a16="http://schemas.microsoft.com/office/drawing/2014/main" val="10006"/>
                  </a:ext>
                </a:extLst>
              </a:tr>
              <a:tr h="0">
                <a:tc>
                  <a:txBody>
                    <a:bodyPr/>
                    <a:lstStyle/>
                    <a:p>
                      <a:pPr marL="0" lvl="0" indent="0">
                        <a:buNone/>
                      </a:pPr>
                      <a:r>
                        <a:rPr sz="1800"/>
                        <a:t>Default credentials</a:t>
                      </a:r>
                    </a:p>
                  </a:txBody>
                  <a:tcPr/>
                </a:tc>
                <a:tc>
                  <a:txBody>
                    <a:bodyPr/>
                    <a:lstStyle/>
                    <a:p>
                      <a:pPr marL="0" lvl="0" indent="0">
                        <a:buNone/>
                      </a:pPr>
                      <a:r>
                        <a:rPr sz="1800"/>
                        <a:t>admin/admin</a:t>
                      </a:r>
                    </a:p>
                  </a:txBody>
                  <a:tcPr/>
                </a:tc>
                <a:tc>
                  <a:txBody>
                    <a:bodyPr/>
                    <a:lstStyle/>
                    <a:p>
                      <a:pPr marL="0" lvl="0" indent="0">
                        <a:buNone/>
                      </a:pPr>
                      <a:r>
                        <a:rPr sz="1800" dirty="0"/>
                        <a:t>No default – must set on first use</a:t>
                      </a:r>
                    </a:p>
                  </a:txBody>
                  <a:tcPr/>
                </a:tc>
                <a:extLst>
                  <a:ext uri="{0D108BD9-81ED-4DB2-BD59-A6C34878D82A}">
                    <a16:rowId xmlns:a16="http://schemas.microsoft.com/office/drawing/2014/main" val="10007"/>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Designing for Failure</a:t>
            </a:r>
          </a:p>
        </p:txBody>
      </p:sp>
      <p:sp>
        <p:nvSpPr>
          <p:cNvPr id="3" name="Content Placeholder 2"/>
          <p:cNvSpPr>
            <a:spLocks noGrp="1"/>
          </p:cNvSpPr>
          <p:nvPr>
            <p:ph idx="1"/>
          </p:nvPr>
        </p:nvSpPr>
        <p:spPr/>
        <p:txBody>
          <a:bodyPr/>
          <a:lstStyle/>
          <a:p>
            <a:pPr marL="0" lvl="0" indent="0">
              <a:buNone/>
            </a:pPr>
            <a:r>
              <a:rPr b="1" dirty="0"/>
              <a:t>Fail-secure:</a:t>
            </a:r>
            <a:r>
              <a:rPr dirty="0"/>
              <a:t> When a component fails, deny access.</a:t>
            </a:r>
          </a:p>
          <a:p>
            <a:pPr lvl="0"/>
            <a:r>
              <a:rPr dirty="0"/>
              <a:t>CMS auth service goes down → no one can view grades until it’s back</a:t>
            </a:r>
          </a:p>
          <a:p>
            <a:pPr lvl="0"/>
            <a:r>
              <a:rPr dirty="0"/>
              <a:t>Protects confidentiality and integrity</a:t>
            </a:r>
          </a:p>
          <a:p>
            <a:pPr marL="0" lvl="0" indent="0">
              <a:buNone/>
            </a:pPr>
            <a:r>
              <a:rPr b="1" dirty="0"/>
              <a:t>Fail-safe (safety sense):</a:t>
            </a:r>
            <a:r>
              <a:rPr dirty="0"/>
              <a:t> When a component fails, protect human welfare.</a:t>
            </a:r>
          </a:p>
          <a:p>
            <a:pPr lvl="0"/>
            <a:r>
              <a:rPr dirty="0"/>
              <a:t>If the payment app’s fraud detection is unreachable: block all transactions (secure but availability-destroying) or allow them (available but risk-accepting)?</a:t>
            </a:r>
          </a:p>
          <a:p>
            <a:pPr marL="0" lvl="0" indent="0">
              <a:buNone/>
            </a:pPr>
            <a:r>
              <a:rPr b="1" dirty="0"/>
              <a:t>These can conflict.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Availability, DoS, and the Safety-Security Tension</a:t>
            </a:r>
          </a:p>
        </p:txBody>
      </p:sp>
      <p:sp>
        <p:nvSpPr>
          <p:cNvPr id="3" name="Content Placeholder 2"/>
          <p:cNvSpPr>
            <a:spLocks noGrp="1"/>
          </p:cNvSpPr>
          <p:nvPr>
            <p:ph idx="1"/>
          </p:nvPr>
        </p:nvSpPr>
        <p:spPr/>
        <p:txBody>
          <a:bodyPr>
            <a:normAutofit fontScale="85000" lnSpcReduction="20000"/>
          </a:bodyPr>
          <a:lstStyle/>
          <a:p>
            <a:pPr marL="0" lvl="0" indent="0">
              <a:buNone/>
            </a:pPr>
            <a:r>
              <a:rPr b="1" dirty="0"/>
              <a:t>Denial-of-Service mitigations:</a:t>
            </a:r>
          </a:p>
          <a:p>
            <a:pPr lvl="0"/>
            <a:r>
              <a:rPr b="1" dirty="0"/>
              <a:t>Rate limiting:</a:t>
            </a:r>
            <a:r>
              <a:rPr dirty="0"/>
              <a:t> Limit requests per user/IP. But don’t lock out legitimate users during peak usage.</a:t>
            </a:r>
          </a:p>
          <a:p>
            <a:pPr lvl="0"/>
            <a:r>
              <a:rPr b="1" dirty="0"/>
              <a:t>Account lockout tradeoffs:</a:t>
            </a:r>
            <a:r>
              <a:rPr dirty="0"/>
              <a:t> Lock after N failed attempts? This prevents brute force but lets an attacker lock out any user. Alternatives: progressive delays, CAPTCHA.</a:t>
            </a:r>
          </a:p>
          <a:p>
            <a:pPr marL="0" lvl="0" indent="0">
              <a:buNone/>
            </a:pPr>
            <a:endParaRPr lang="en-US" sz="1500" b="1" dirty="0"/>
          </a:p>
          <a:p>
            <a:pPr marL="0" lvl="0" indent="0">
              <a:buNone/>
            </a:pPr>
            <a:r>
              <a:rPr b="1" dirty="0"/>
              <a:t>The safety-security tension:</a:t>
            </a:r>
          </a:p>
          <a:p>
            <a:pPr lvl="0"/>
            <a:r>
              <a:rPr dirty="0"/>
              <a:t>A hospital records system that locks out an ER doctor during a critical procedure because of a session timeout</a:t>
            </a:r>
          </a:p>
          <a:p>
            <a:pPr lvl="0"/>
            <a:r>
              <a:rPr dirty="0"/>
              <a:t>Design principle: make these tradeoffs </a:t>
            </a:r>
            <a:r>
              <a:rPr i="1" dirty="0"/>
              <a:t>explicit and documented</a:t>
            </a:r>
          </a:p>
          <a:p>
            <a:pPr lvl="0"/>
            <a:r>
              <a:rPr dirty="0"/>
              <a:t>Provide </a:t>
            </a:r>
            <a:r>
              <a:rPr b="1" dirty="0"/>
              <a:t>“break glass” mechanisms</a:t>
            </a:r>
            <a:r>
              <a:rPr dirty="0"/>
              <a:t> – emergency access that is granted immediately but logged and reviewed after the fact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dissolve">
                                      <p:cBhvr>
                                        <p:cTn id="10" dur="500"/>
                                        <p:tgtEl>
                                          <p:spTgt spid="3">
                                            <p:txEl>
                                              <p:pRg st="5" end="5"/>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dissolve">
                                      <p:cBhvr>
                                        <p:cTn id="13" dur="500"/>
                                        <p:tgtEl>
                                          <p:spTgt spid="3">
                                            <p:txEl>
                                              <p:pRg st="6" end="6"/>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dissolv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Favor Simplicity</a:t>
            </a:r>
          </a:p>
        </p:txBody>
      </p:sp>
    </p:spTree>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Economy of Mechanism</a:t>
            </a:r>
          </a:p>
        </p:txBody>
      </p:sp>
      <p:sp>
        <p:nvSpPr>
          <p:cNvPr id="3" name="Content Placeholder 2"/>
          <p:cNvSpPr>
            <a:spLocks noGrp="1"/>
          </p:cNvSpPr>
          <p:nvPr>
            <p:ph idx="1"/>
          </p:nvPr>
        </p:nvSpPr>
        <p:spPr/>
        <p:txBody>
          <a:bodyPr/>
          <a:lstStyle/>
          <a:p>
            <a:pPr marL="0" lvl="0" indent="0">
              <a:buNone/>
            </a:pPr>
            <a:r>
              <a:rPr dirty="0"/>
              <a:t>Keep the design so simple that it is </a:t>
            </a:r>
            <a:r>
              <a:rPr b="1" dirty="0"/>
              <a:t>obviously correct</a:t>
            </a:r>
            <a:r>
              <a:rPr dirty="0"/>
              <a:t>, rather than so complex that it has </a:t>
            </a:r>
            <a:r>
              <a:rPr b="1" dirty="0"/>
              <a:t>no obvious errors</a:t>
            </a:r>
            <a:r>
              <a:rPr dirty="0"/>
              <a:t>.</a:t>
            </a:r>
          </a:p>
          <a:p>
            <a:pPr marL="0" lvl="0" indent="0">
              <a:buNone/>
            </a:pPr>
            <a:r>
              <a:rPr b="1" dirty="0"/>
              <a:t>S&amp;S:</a:t>
            </a:r>
            <a:r>
              <a:rPr dirty="0"/>
              <a:t> Keep the security-critical code as small and simple as possible – every line is a potential source of flaws.</a:t>
            </a:r>
          </a:p>
          <a:p>
            <a:pPr marL="1270000" lvl="0" indent="0">
              <a:buNone/>
            </a:pPr>
            <a:r>
              <a:rPr sz="2000" dirty="0"/>
              <a:t>“The more complex a system is – the more options it has, the more functionality it has, the more interfaces it has, the more interactions it has – the harder it is to analyze its security.”</a:t>
            </a:r>
          </a:p>
          <a:p>
            <a:pPr marL="1270000" lvl="0" indent="0">
              <a:buNone/>
            </a:pPr>
            <a:r>
              <a:rPr sz="2000" dirty="0"/>
              <a:t>– Bruce Schneier</a:t>
            </a:r>
          </a:p>
          <a:p>
            <a:pPr marL="0" lvl="0" indent="0">
              <a:buNone/>
            </a:pPr>
            <a:r>
              <a:rPr b="1" dirty="0"/>
              <a:t>Category:</a:t>
            </a:r>
            <a:r>
              <a:rPr dirty="0"/>
              <a:t> Prevention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Simplicity in the External Interface</a:t>
            </a:r>
          </a:p>
        </p:txBody>
      </p:sp>
      <p:sp>
        <p:nvSpPr>
          <p:cNvPr id="4" name="Text Placeholder 3"/>
          <p:cNvSpPr>
            <a:spLocks noGrp="1"/>
          </p:cNvSpPr>
          <p:nvPr>
            <p:ph idx="1"/>
          </p:nvPr>
        </p:nvSpPr>
        <p:spPr/>
        <p:txBody>
          <a:bodyPr/>
          <a:lstStyle/>
          <a:p>
            <a:pPr marL="0" indent="0">
              <a:buNone/>
            </a:pPr>
            <a:r>
              <a:rPr dirty="0"/>
              <a:t>The question is not just “is this feature useful?” but “is this feature worth the security cost?”</a:t>
            </a:r>
            <a:r>
              <a:rPr lang="en-US" dirty="0"/>
              <a:t> </a:t>
            </a:r>
            <a:r>
              <a:rPr lang="en-US" b="1" dirty="0"/>
              <a:t>Every feature is attack surface.</a:t>
            </a:r>
          </a:p>
        </p:txBody>
      </p:sp>
      <p:graphicFrame>
        <p:nvGraphicFramePr>
          <p:cNvPr id="7" name="Content Placeholder 5">
            <a:extLst>
              <a:ext uri="{FF2B5EF4-FFF2-40B4-BE49-F238E27FC236}">
                <a16:creationId xmlns:a16="http://schemas.microsoft.com/office/drawing/2014/main" id="{7E7E4CC3-D511-B41E-C330-92C472E24DD6}"/>
              </a:ext>
            </a:extLst>
          </p:cNvPr>
          <p:cNvGraphicFramePr>
            <a:graphicFrameLocks/>
          </p:cNvGraphicFramePr>
          <p:nvPr>
            <p:extLst>
              <p:ext uri="{D42A27DB-BD31-4B8C-83A1-F6EECF244321}">
                <p14:modId xmlns:p14="http://schemas.microsoft.com/office/powerpoint/2010/main" val="3674631206"/>
              </p:ext>
            </p:extLst>
          </p:nvPr>
        </p:nvGraphicFramePr>
        <p:xfrm>
          <a:off x="1021390" y="2204562"/>
          <a:ext cx="7101220" cy="2194560"/>
        </p:xfrm>
        <a:graphic>
          <a:graphicData uri="http://schemas.openxmlformats.org/drawingml/2006/table">
            <a:tbl>
              <a:tblPr firstRow="1" bandRow="1">
                <a:tableStyleId>{5C22544A-7EE6-4342-B048-85BDC9FD1C3A}</a:tableStyleId>
              </a:tblPr>
              <a:tblGrid>
                <a:gridCol w="4276867">
                  <a:extLst>
                    <a:ext uri="{9D8B030D-6E8A-4147-A177-3AD203B41FA5}">
                      <a16:colId xmlns:a16="http://schemas.microsoft.com/office/drawing/2014/main" val="20000"/>
                    </a:ext>
                  </a:extLst>
                </a:gridCol>
                <a:gridCol w="2824353">
                  <a:extLst>
                    <a:ext uri="{9D8B030D-6E8A-4147-A177-3AD203B41FA5}">
                      <a16:colId xmlns:a16="http://schemas.microsoft.com/office/drawing/2014/main" val="20001"/>
                    </a:ext>
                  </a:extLst>
                </a:gridCol>
              </a:tblGrid>
              <a:tr h="0">
                <a:tc>
                  <a:txBody>
                    <a:bodyPr/>
                    <a:lstStyle/>
                    <a:p>
                      <a:pPr marL="0" lvl="0" indent="0">
                        <a:buNone/>
                      </a:pPr>
                      <a:r>
                        <a:rPr sz="1800" dirty="0"/>
                        <a:t>Complex API</a:t>
                      </a:r>
                    </a:p>
                  </a:txBody>
                  <a:tcPr/>
                </a:tc>
                <a:tc>
                  <a:txBody>
                    <a:bodyPr/>
                    <a:lstStyle/>
                    <a:p>
                      <a:pPr marL="0" lvl="0" indent="0">
                        <a:buNone/>
                      </a:pPr>
                      <a:r>
                        <a:rPr sz="1800"/>
                        <a:t>Simple API</a:t>
                      </a:r>
                    </a:p>
                  </a:txBody>
                  <a:tcPr/>
                </a:tc>
                <a:extLst>
                  <a:ext uri="{0D108BD9-81ED-4DB2-BD59-A6C34878D82A}">
                    <a16:rowId xmlns:a16="http://schemas.microsoft.com/office/drawing/2014/main" val="10000"/>
                  </a:ext>
                </a:extLst>
              </a:tr>
              <a:tr h="0">
                <a:tc>
                  <a:txBody>
                    <a:bodyPr/>
                    <a:lstStyle/>
                    <a:p>
                      <a:pPr marL="0" lvl="0" indent="0">
                        <a:buNone/>
                      </a:pPr>
                      <a:r>
                        <a:rPr sz="1800" dirty="0"/>
                        <a:t>CMS grade API: 15 optional parameters (format, encoding, </a:t>
                      </a:r>
                      <a:r>
                        <a:rPr sz="1800" dirty="0" err="1"/>
                        <a:t>timezone</a:t>
                      </a:r>
                      <a:r>
                        <a:rPr sz="1800" dirty="0"/>
                        <a:t>, locale, override flags, …)</a:t>
                      </a:r>
                    </a:p>
                  </a:txBody>
                  <a:tcPr/>
                </a:tc>
                <a:tc>
                  <a:txBody>
                    <a:bodyPr/>
                    <a:lstStyle/>
                    <a:p>
                      <a:pPr marL="0" lvl="0" indent="0">
                        <a:buNone/>
                      </a:pPr>
                      <a:r>
                        <a:rPr sz="1800" dirty="0"/>
                        <a:t>Three required fields: </a:t>
                      </a:r>
                      <a:r>
                        <a:rPr sz="1800" dirty="0" err="1">
                          <a:latin typeface="Courier"/>
                        </a:rPr>
                        <a:t>student_id</a:t>
                      </a:r>
                      <a:r>
                        <a:rPr sz="1800" dirty="0"/>
                        <a:t>, </a:t>
                      </a:r>
                      <a:r>
                        <a:rPr sz="1800" dirty="0" err="1">
                          <a:latin typeface="Courier"/>
                        </a:rPr>
                        <a:t>assignment_id</a:t>
                      </a:r>
                      <a:r>
                        <a:rPr sz="1800" dirty="0"/>
                        <a:t>, </a:t>
                      </a:r>
                      <a:r>
                        <a:rPr sz="1800" dirty="0">
                          <a:latin typeface="Courier"/>
                        </a:rPr>
                        <a:t>grade</a:t>
                      </a:r>
                    </a:p>
                  </a:txBody>
                  <a:tcPr/>
                </a:tc>
                <a:extLst>
                  <a:ext uri="{0D108BD9-81ED-4DB2-BD59-A6C34878D82A}">
                    <a16:rowId xmlns:a16="http://schemas.microsoft.com/office/drawing/2014/main" val="10001"/>
                  </a:ext>
                </a:extLst>
              </a:tr>
              <a:tr h="0">
                <a:tc>
                  <a:txBody>
                    <a:bodyPr/>
                    <a:lstStyle/>
                    <a:p>
                      <a:pPr marL="0" lvl="0" indent="0">
                        <a:buNone/>
                      </a:pPr>
                      <a:r>
                        <a:rPr sz="1800"/>
                        <a:t>Payment transfer: dozens of optional fields (memo, scheduled date, recurring, split, currency conversion, promo code, …)</a:t>
                      </a:r>
                    </a:p>
                  </a:txBody>
                  <a:tcPr/>
                </a:tc>
                <a:tc>
                  <a:txBody>
                    <a:bodyPr/>
                    <a:lstStyle/>
                    <a:p>
                      <a:pPr marL="0" lvl="0" indent="0">
                        <a:buNone/>
                      </a:pPr>
                      <a:r>
                        <a:rPr sz="1800" dirty="0"/>
                        <a:t>One thing: move amount X from A to B</a:t>
                      </a:r>
                    </a:p>
                  </a:txBody>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5F31CE70-997B-AF24-B4D6-497B5C167237}"/>
              </a:ext>
            </a:extLst>
          </p:cNvPr>
          <p:cNvSpPr txBox="1"/>
          <p:nvPr/>
        </p:nvSpPr>
        <p:spPr>
          <a:xfrm>
            <a:off x="1249990" y="4500324"/>
            <a:ext cx="6644020" cy="369332"/>
          </a:xfrm>
          <a:prstGeom prst="rect">
            <a:avLst/>
          </a:prstGeom>
          <a:noFill/>
        </p:spPr>
        <p:txBody>
          <a:bodyPr wrap="square">
            <a:spAutoFit/>
          </a:bodyPr>
          <a:lstStyle/>
          <a:p>
            <a:pPr marL="0" lvl="0" indent="0">
              <a:buNone/>
            </a:pPr>
            <a:r>
              <a:rPr lang="en-US" dirty="0"/>
              <a:t>The simpler API has a smaller attack surface and is easier to validate.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Simplicity in Design and Implementation</a:t>
            </a:r>
          </a:p>
        </p:txBody>
      </p:sp>
      <p:sp>
        <p:nvSpPr>
          <p:cNvPr id="3" name="Content Placeholder 2"/>
          <p:cNvSpPr>
            <a:spLocks noGrp="1"/>
          </p:cNvSpPr>
          <p:nvPr>
            <p:ph idx="1"/>
          </p:nvPr>
        </p:nvSpPr>
        <p:spPr/>
        <p:txBody>
          <a:bodyPr>
            <a:normAutofit lnSpcReduction="10000"/>
          </a:bodyPr>
          <a:lstStyle/>
          <a:p>
            <a:pPr marL="0" lvl="0" indent="0">
              <a:buNone/>
            </a:pPr>
            <a:r>
              <a:rPr dirty="0"/>
              <a:t>If the security-critical code path fits on a whiteboard, you can reason about its correctness.</a:t>
            </a:r>
          </a:p>
          <a:p>
            <a:pPr marL="0" lvl="0" indent="0">
              <a:buNone/>
            </a:pPr>
            <a:r>
              <a:rPr dirty="0"/>
              <a:t>If it spans multiple services, event queues, and caches – good luck.</a:t>
            </a:r>
          </a:p>
          <a:p>
            <a:pPr marL="0" lvl="0" indent="0">
              <a:buNone/>
            </a:pPr>
            <a:r>
              <a:rPr b="1" dirty="0"/>
              <a:t>The goal:</a:t>
            </a:r>
            <a:r>
              <a:rPr dirty="0"/>
              <a:t> Keep complexity </a:t>
            </a:r>
            <a:r>
              <a:rPr i="1" dirty="0"/>
              <a:t>out of the security-critical path</a:t>
            </a:r>
            <a:r>
              <a:rPr dirty="0"/>
              <a:t>.</a:t>
            </a:r>
          </a:p>
          <a:p>
            <a:pPr lvl="0"/>
            <a:r>
              <a:rPr dirty="0"/>
              <a:t>Push complexity to non-security-critical components</a:t>
            </a:r>
          </a:p>
          <a:p>
            <a:pPr lvl="0"/>
            <a:r>
              <a:rPr dirty="0"/>
              <a:t>Prefer well-understood mechanisms over clever ones</a:t>
            </a:r>
          </a:p>
          <a:p>
            <a:pPr lvl="0"/>
            <a:r>
              <a:rPr dirty="0"/>
              <a:t>When in doubt, choose the boring technology</a:t>
            </a:r>
          </a:p>
          <a:p>
            <a:pPr marL="0" lvl="0" indent="0">
              <a:buNone/>
            </a:pPr>
            <a:r>
              <a:rPr b="1" dirty="0"/>
              <a:t>Next lecture:</a:t>
            </a:r>
            <a:r>
              <a:rPr dirty="0"/>
              <a:t> We’ll concretize this as the </a:t>
            </a:r>
            <a:r>
              <a:rPr b="1" dirty="0"/>
              <a:t>Trusted Computing Base</a:t>
            </a:r>
            <a:r>
              <a:rPr dirty="0"/>
              <a:t> concept.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Three Categories of Security Principles</a:t>
            </a:r>
          </a:p>
        </p:txBody>
      </p:sp>
      <p:sp>
        <p:nvSpPr>
          <p:cNvPr id="4" name="Content Placeholder 3">
            <a:extLst>
              <a:ext uri="{FF2B5EF4-FFF2-40B4-BE49-F238E27FC236}">
                <a16:creationId xmlns:a16="http://schemas.microsoft.com/office/drawing/2014/main" id="{8B202CA0-B009-A540-5624-52D921669A8B}"/>
              </a:ext>
            </a:extLst>
          </p:cNvPr>
          <p:cNvSpPr>
            <a:spLocks noGrp="1"/>
          </p:cNvSpPr>
          <p:nvPr>
            <p:ph sz="half" idx="1"/>
          </p:nvPr>
        </p:nvSpPr>
        <p:spPr>
          <a:xfrm>
            <a:off x="1296063" y="1369218"/>
            <a:ext cx="2258170" cy="3263504"/>
          </a:xfrm>
        </p:spPr>
        <p:txBody>
          <a:bodyPr/>
          <a:lstStyle/>
          <a:p>
            <a:pPr marL="0" indent="0">
              <a:buNone/>
            </a:pPr>
            <a:r>
              <a:rPr lang="en-US" b="1" dirty="0"/>
              <a:t>Prevention</a:t>
            </a:r>
          </a:p>
          <a:p>
            <a:pPr lvl="1"/>
            <a:endParaRPr lang="en-US" dirty="0"/>
          </a:p>
          <a:p>
            <a:pPr lvl="1"/>
            <a:endParaRPr lang="en-US" dirty="0"/>
          </a:p>
          <a:p>
            <a:pPr marL="0" indent="0">
              <a:buNone/>
            </a:pPr>
            <a:r>
              <a:rPr lang="en-US" b="1" dirty="0"/>
              <a:t>Harm reduction</a:t>
            </a:r>
          </a:p>
          <a:p>
            <a:pPr lvl="1"/>
            <a:endParaRPr lang="en-US" dirty="0"/>
          </a:p>
          <a:p>
            <a:pPr lvl="1"/>
            <a:endParaRPr lang="en-US" dirty="0"/>
          </a:p>
          <a:p>
            <a:pPr marL="0" indent="0">
              <a:buNone/>
            </a:pPr>
            <a:r>
              <a:rPr lang="en-US" b="1" dirty="0"/>
              <a:t>Detection &amp; </a:t>
            </a:r>
            <a:br>
              <a:rPr lang="en-US" b="1" dirty="0"/>
            </a:br>
            <a:r>
              <a:rPr lang="en-US" b="1" dirty="0"/>
              <a:t>recovery</a:t>
            </a:r>
          </a:p>
        </p:txBody>
      </p:sp>
      <p:sp>
        <p:nvSpPr>
          <p:cNvPr id="5" name="Content Placeholder 4">
            <a:extLst>
              <a:ext uri="{FF2B5EF4-FFF2-40B4-BE49-F238E27FC236}">
                <a16:creationId xmlns:a16="http://schemas.microsoft.com/office/drawing/2014/main" id="{3B11520F-0DB0-5CED-5988-92314D3843A9}"/>
              </a:ext>
            </a:extLst>
          </p:cNvPr>
          <p:cNvSpPr>
            <a:spLocks noGrp="1"/>
          </p:cNvSpPr>
          <p:nvPr>
            <p:ph sz="half" idx="2"/>
          </p:nvPr>
        </p:nvSpPr>
        <p:spPr>
          <a:xfrm>
            <a:off x="3554233" y="1377169"/>
            <a:ext cx="2553365" cy="3263504"/>
          </a:xfrm>
        </p:spPr>
        <p:txBody>
          <a:bodyPr/>
          <a:lstStyle/>
          <a:p>
            <a:pPr marL="0" indent="0">
              <a:buNone/>
            </a:pPr>
            <a:r>
              <a:rPr lang="en-US" b="1" dirty="0">
                <a:solidFill>
                  <a:schemeClr val="accent6">
                    <a:lumMod val="60000"/>
                    <a:lumOff val="40000"/>
                  </a:schemeClr>
                </a:solidFill>
              </a:rPr>
              <a:t>Eliminate</a:t>
            </a:r>
            <a:r>
              <a:rPr lang="en-US" dirty="0"/>
              <a:t> defects entirely</a:t>
            </a:r>
          </a:p>
          <a:p>
            <a:pPr lvl="1"/>
            <a:endParaRPr lang="en-US" dirty="0"/>
          </a:p>
          <a:p>
            <a:pPr marL="0" indent="0">
              <a:buNone/>
            </a:pPr>
            <a:r>
              <a:rPr lang="en-US" b="1" dirty="0">
                <a:solidFill>
                  <a:schemeClr val="accent2">
                    <a:lumMod val="60000"/>
                    <a:lumOff val="40000"/>
                  </a:schemeClr>
                </a:solidFill>
              </a:rPr>
              <a:t>Limit damage </a:t>
            </a:r>
            <a:r>
              <a:rPr lang="en-US" dirty="0"/>
              <a:t>from unknown defects</a:t>
            </a:r>
          </a:p>
          <a:p>
            <a:pPr lvl="1"/>
            <a:endParaRPr lang="en-US" dirty="0"/>
          </a:p>
          <a:p>
            <a:pPr marL="0" indent="0">
              <a:buNone/>
            </a:pPr>
            <a:r>
              <a:rPr lang="en-US" b="1" dirty="0">
                <a:solidFill>
                  <a:schemeClr val="accent1">
                    <a:lumMod val="60000"/>
                    <a:lumOff val="40000"/>
                  </a:schemeClr>
                </a:solidFill>
              </a:rPr>
              <a:t>Identify</a:t>
            </a:r>
            <a:r>
              <a:rPr lang="en-US" dirty="0"/>
              <a:t> attacks and </a:t>
            </a:r>
            <a:r>
              <a:rPr lang="en-US" b="1" dirty="0">
                <a:solidFill>
                  <a:schemeClr val="accent5">
                    <a:lumMod val="60000"/>
                    <a:lumOff val="40000"/>
                  </a:schemeClr>
                </a:solidFill>
              </a:rPr>
              <a:t>undo</a:t>
            </a:r>
            <a:r>
              <a:rPr lang="en-US" dirty="0"/>
              <a:t> damage</a:t>
            </a:r>
          </a:p>
        </p:txBody>
      </p:sp>
      <p:pic>
        <p:nvPicPr>
          <p:cNvPr id="9" name="Picture 8">
            <a:extLst>
              <a:ext uri="{FF2B5EF4-FFF2-40B4-BE49-F238E27FC236}">
                <a16:creationId xmlns:a16="http://schemas.microsoft.com/office/drawing/2014/main" id="{4E470B61-7968-018C-E152-72C1ACE3E02C}"/>
              </a:ext>
            </a:extLst>
          </p:cNvPr>
          <p:cNvPicPr>
            <a:picLocks noChangeAspect="1"/>
          </p:cNvPicPr>
          <p:nvPr/>
        </p:nvPicPr>
        <p:blipFill>
          <a:blip r:embed="rId3"/>
          <a:stretch>
            <a:fillRect/>
          </a:stretch>
        </p:blipFill>
        <p:spPr>
          <a:xfrm>
            <a:off x="743944" y="1268016"/>
            <a:ext cx="552119" cy="552119"/>
          </a:xfrm>
          <a:prstGeom prst="rect">
            <a:avLst/>
          </a:prstGeom>
        </p:spPr>
      </p:pic>
      <p:pic>
        <p:nvPicPr>
          <p:cNvPr id="10" name="Picture 9">
            <a:extLst>
              <a:ext uri="{FF2B5EF4-FFF2-40B4-BE49-F238E27FC236}">
                <a16:creationId xmlns:a16="http://schemas.microsoft.com/office/drawing/2014/main" id="{472875D1-F271-789A-CE95-DB03AA275F47}"/>
              </a:ext>
            </a:extLst>
          </p:cNvPr>
          <p:cNvPicPr>
            <a:picLocks noChangeAspect="1"/>
          </p:cNvPicPr>
          <p:nvPr/>
        </p:nvPicPr>
        <p:blipFill>
          <a:blip r:embed="rId4"/>
          <a:stretch>
            <a:fillRect/>
          </a:stretch>
        </p:blipFill>
        <p:spPr>
          <a:xfrm>
            <a:off x="743944" y="2277573"/>
            <a:ext cx="552118" cy="559107"/>
          </a:xfrm>
          <a:prstGeom prst="rect">
            <a:avLst/>
          </a:prstGeom>
        </p:spPr>
      </p:pic>
      <p:pic>
        <p:nvPicPr>
          <p:cNvPr id="11" name="Picture 10">
            <a:extLst>
              <a:ext uri="{FF2B5EF4-FFF2-40B4-BE49-F238E27FC236}">
                <a16:creationId xmlns:a16="http://schemas.microsoft.com/office/drawing/2014/main" id="{64B896FA-1B08-1D05-64E7-25E8DF326AED}"/>
              </a:ext>
            </a:extLst>
          </p:cNvPr>
          <p:cNvPicPr>
            <a:picLocks noChangeAspect="1"/>
          </p:cNvPicPr>
          <p:nvPr/>
        </p:nvPicPr>
        <p:blipFill>
          <a:blip r:embed="rId5"/>
          <a:stretch>
            <a:fillRect/>
          </a:stretch>
        </p:blipFill>
        <p:spPr>
          <a:xfrm>
            <a:off x="743944" y="3388799"/>
            <a:ext cx="552118" cy="552881"/>
          </a:xfrm>
          <a:prstGeom prst="rect">
            <a:avLst/>
          </a:prstGeom>
        </p:spPr>
      </p:pic>
      <p:pic>
        <p:nvPicPr>
          <p:cNvPr id="1028" name="Picture 4" descr="Rustacean.net: Home of Ferris the Crab">
            <a:extLst>
              <a:ext uri="{FF2B5EF4-FFF2-40B4-BE49-F238E27FC236}">
                <a16:creationId xmlns:a16="http://schemas.microsoft.com/office/drawing/2014/main" id="{6A790AB4-1755-0287-9432-30FDD06DFD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411" y="1386562"/>
            <a:ext cx="921385" cy="6890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7C63A93-FC22-A805-599C-DBD2959C21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317" y="2287606"/>
            <a:ext cx="788450" cy="7884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252FCD2-9BB0-8067-9203-AF2DAB331704}"/>
              </a:ext>
            </a:extLst>
          </p:cNvPr>
          <p:cNvPicPr>
            <a:picLocks noChangeAspect="1"/>
          </p:cNvPicPr>
          <p:nvPr/>
        </p:nvPicPr>
        <p:blipFill>
          <a:blip r:embed="rId8"/>
          <a:stretch>
            <a:fillRect/>
          </a:stretch>
        </p:blipFill>
        <p:spPr>
          <a:xfrm>
            <a:off x="7485524" y="2307965"/>
            <a:ext cx="724826" cy="722660"/>
          </a:xfrm>
          <a:prstGeom prst="rect">
            <a:avLst/>
          </a:prstGeom>
        </p:spPr>
      </p:pic>
      <p:pic>
        <p:nvPicPr>
          <p:cNvPr id="1030" name="Picture 6" descr="Heartbleed Bug">
            <a:extLst>
              <a:ext uri="{FF2B5EF4-FFF2-40B4-BE49-F238E27FC236}">
                <a16:creationId xmlns:a16="http://schemas.microsoft.com/office/drawing/2014/main" id="{DD389074-4AA9-BBB2-BC7F-D15EB84B06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1487" y="1256866"/>
            <a:ext cx="832901" cy="10088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anding Images - Suricata">
            <a:extLst>
              <a:ext uri="{FF2B5EF4-FFF2-40B4-BE49-F238E27FC236}">
                <a16:creationId xmlns:a16="http://schemas.microsoft.com/office/drawing/2014/main" id="{C3AB4CEF-91ED-0987-39C1-DE3526FFF2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5873" y="3346879"/>
            <a:ext cx="946149" cy="689036"/>
          </a:xfrm>
          <a:prstGeom prst="rect">
            <a:avLst/>
          </a:prstGeom>
          <a:solidFill>
            <a:schemeClr val="tx1"/>
          </a:solidFill>
        </p:spPr>
      </p:pic>
      <p:pic>
        <p:nvPicPr>
          <p:cNvPr id="13" name="Picture 12">
            <a:extLst>
              <a:ext uri="{FF2B5EF4-FFF2-40B4-BE49-F238E27FC236}">
                <a16:creationId xmlns:a16="http://schemas.microsoft.com/office/drawing/2014/main" id="{40E71A14-ED7C-CE86-99D8-3E8CA7240C2A}"/>
              </a:ext>
            </a:extLst>
          </p:cNvPr>
          <p:cNvPicPr>
            <a:picLocks noChangeAspect="1"/>
          </p:cNvPicPr>
          <p:nvPr/>
        </p:nvPicPr>
        <p:blipFill>
          <a:blip r:embed="rId11"/>
          <a:stretch>
            <a:fillRect/>
          </a:stretch>
        </p:blipFill>
        <p:spPr>
          <a:xfrm>
            <a:off x="7485524" y="3330066"/>
            <a:ext cx="724827" cy="72266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ssolv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dissolve">
                                      <p:cBhvr>
                                        <p:cTn id="21" dur="500"/>
                                        <p:tgtEl>
                                          <p:spTgt spid="1028"/>
                                        </p:tgtEl>
                                      </p:cBhvr>
                                    </p:animEffect>
                                  </p:childTnLst>
                                </p:cTn>
                              </p:par>
                              <p:par>
                                <p:cTn id="22" presetID="9"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dissolv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left)">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dissolve">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dissolve">
                                      <p:cBhvr>
                                        <p:cTn id="43" dur="500"/>
                                        <p:tgtEl>
                                          <p:spTgt spid="1032"/>
                                        </p:tgtEl>
                                      </p:cBhvr>
                                    </p:animEffect>
                                  </p:childTnLst>
                                </p:cTn>
                              </p:par>
                              <p:par>
                                <p:cTn id="44" presetID="9"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wipe(left)">
                                      <p:cBhvr>
                                        <p:cTn id="55" dur="500"/>
                                        <p:tgtEl>
                                          <p:spTgt spid="4">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5">
                                            <p:txEl>
                                              <p:pRg st="4" end="4"/>
                                            </p:txEl>
                                          </p:spTgt>
                                        </p:tgtEl>
                                        <p:attrNameLst>
                                          <p:attrName>style.visibility</p:attrName>
                                        </p:attrNameLst>
                                      </p:cBhvr>
                                      <p:to>
                                        <p:strVal val="visible"/>
                                      </p:to>
                                    </p:set>
                                    <p:animEffect transition="in" filter="dissolve">
                                      <p:cBhvr>
                                        <p:cTn id="60" dur="500"/>
                                        <p:tgtEl>
                                          <p:spTgt spid="5">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1034"/>
                                        </p:tgtEl>
                                        <p:attrNameLst>
                                          <p:attrName>style.visibility</p:attrName>
                                        </p:attrNameLst>
                                      </p:cBhvr>
                                      <p:to>
                                        <p:strVal val="visible"/>
                                      </p:to>
                                    </p:set>
                                    <p:animEffect transition="in" filter="dissolve">
                                      <p:cBhvr>
                                        <p:cTn id="65" dur="500"/>
                                        <p:tgtEl>
                                          <p:spTgt spid="1034"/>
                                        </p:tgtEl>
                                      </p:cBhvr>
                                    </p:animEffect>
                                  </p:childTnLst>
                                </p:cTn>
                              </p:par>
                              <p:par>
                                <p:cTn id="66" presetID="9"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90ADF-379E-DD5D-A470-4A18F25C20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20C96-DE76-F206-4E48-4DDDE3BC2C24}"/>
              </a:ext>
            </a:extLst>
          </p:cNvPr>
          <p:cNvSpPr>
            <a:spLocks noGrp="1"/>
          </p:cNvSpPr>
          <p:nvPr>
            <p:ph type="title"/>
          </p:nvPr>
        </p:nvSpPr>
        <p:spPr/>
        <p:txBody>
          <a:bodyPr/>
          <a:lstStyle/>
          <a:p>
            <a:pPr marL="0" lvl="0" indent="0">
              <a:buNone/>
            </a:pPr>
            <a:r>
              <a:rPr lang="en-US" dirty="0"/>
              <a:t>Defense in Depth</a:t>
            </a:r>
            <a:endParaRPr dirty="0"/>
          </a:p>
        </p:txBody>
      </p:sp>
    </p:spTree>
    <p:extLst>
      <p:ext uri="{BB962C8B-B14F-4D97-AF65-F5344CB8AC3E}">
        <p14:creationId xmlns:p14="http://schemas.microsoft.com/office/powerpoint/2010/main" val="2399123021"/>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Recap in one slide</a:t>
            </a:r>
            <a:endParaRPr dirty="0"/>
          </a:p>
        </p:txBody>
      </p:sp>
      <p:sp>
        <p:nvSpPr>
          <p:cNvPr id="3" name="Content Placeholder 2"/>
          <p:cNvSpPr>
            <a:spLocks noGrp="1"/>
          </p:cNvSpPr>
          <p:nvPr>
            <p:ph idx="1"/>
          </p:nvPr>
        </p:nvSpPr>
        <p:spPr/>
        <p:txBody>
          <a:bodyPr/>
          <a:lstStyle/>
          <a:p>
            <a:pPr marL="0" lvl="0" indent="0">
              <a:buNone/>
            </a:pPr>
            <a:r>
              <a:rPr lang="en-US" dirty="0"/>
              <a:t>DID: </a:t>
            </a:r>
            <a:r>
              <a:rPr dirty="0"/>
              <a:t>No single mechanism is sufficient. Layer defenses so that a failure in one doesn’t compromise the system</a:t>
            </a:r>
            <a:endParaRPr lang="en-US" dirty="0"/>
          </a:p>
          <a:p>
            <a:pPr marL="0" lvl="0" indent="0">
              <a:buNone/>
            </a:pPr>
            <a:endParaRPr sz="1200" dirty="0"/>
          </a:p>
          <a:p>
            <a:pPr marL="0" lvl="0" indent="0">
              <a:buNone/>
            </a:pPr>
            <a:r>
              <a:rPr b="1" dirty="0"/>
              <a:t>Payment app example</a:t>
            </a:r>
            <a:r>
              <a:rPr lang="en-US" b="1" dirty="0"/>
              <a:t>s</a:t>
            </a:r>
            <a:r>
              <a:rPr lang="en-US" dirty="0"/>
              <a:t> we’ve seen so far</a:t>
            </a:r>
            <a:endParaRPr b="1" dirty="0"/>
          </a:p>
          <a:p>
            <a:pPr lvl="0"/>
            <a:r>
              <a:rPr dirty="0"/>
              <a:t>Attacker steals session token → per-transaction re-authentication prevents transfers</a:t>
            </a:r>
          </a:p>
          <a:p>
            <a:pPr lvl="0"/>
            <a:r>
              <a:rPr dirty="0"/>
              <a:t>TLS</a:t>
            </a:r>
            <a:r>
              <a:rPr lang="en-US" dirty="0"/>
              <a:t> (transport encryption)</a:t>
            </a:r>
            <a:r>
              <a:rPr dirty="0"/>
              <a:t> bypassed → database is encrypted at rest</a:t>
            </a:r>
          </a:p>
          <a:p>
            <a:pPr lvl="0"/>
            <a:r>
              <a:rPr lang="en-US" dirty="0"/>
              <a:t>Password d</a:t>
            </a:r>
            <a:r>
              <a:rPr dirty="0"/>
              <a:t>atabase is stolen → passwords hashed</a:t>
            </a:r>
          </a:p>
        </p:txBody>
      </p:sp>
    </p:spTree>
    <p:extLst>
      <p:ext uri="{BB962C8B-B14F-4D97-AF65-F5344CB8AC3E}">
        <p14:creationId xmlns:p14="http://schemas.microsoft.com/office/powerpoint/2010/main" val="358163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Lecture 1 Summary</a:t>
            </a:r>
          </a:p>
        </p:txBody>
      </p:sp>
      <p:graphicFrame>
        <p:nvGraphicFramePr>
          <p:cNvPr id="7" name="Content Placeholder 5">
            <a:extLst>
              <a:ext uri="{FF2B5EF4-FFF2-40B4-BE49-F238E27FC236}">
                <a16:creationId xmlns:a16="http://schemas.microsoft.com/office/drawing/2014/main" id="{2A0AD704-D3A6-4217-B6E5-9A78B173DA1C}"/>
              </a:ext>
            </a:extLst>
          </p:cNvPr>
          <p:cNvGraphicFramePr>
            <a:graphicFrameLocks/>
          </p:cNvGraphicFramePr>
          <p:nvPr>
            <p:extLst>
              <p:ext uri="{D42A27DB-BD31-4B8C-83A1-F6EECF244321}">
                <p14:modId xmlns:p14="http://schemas.microsoft.com/office/powerpoint/2010/main" val="2438814738"/>
              </p:ext>
            </p:extLst>
          </p:nvPr>
        </p:nvGraphicFramePr>
        <p:xfrm>
          <a:off x="329609" y="1268016"/>
          <a:ext cx="8484781" cy="3017520"/>
        </p:xfrm>
        <a:graphic>
          <a:graphicData uri="http://schemas.openxmlformats.org/drawingml/2006/table">
            <a:tbl>
              <a:tblPr firstRow="1" bandRow="1">
                <a:tableStyleId>{5C22544A-7EE6-4342-B048-85BDC9FD1C3A}</a:tableStyleId>
              </a:tblPr>
              <a:tblGrid>
                <a:gridCol w="1751833">
                  <a:extLst>
                    <a:ext uri="{9D8B030D-6E8A-4147-A177-3AD203B41FA5}">
                      <a16:colId xmlns:a16="http://schemas.microsoft.com/office/drawing/2014/main" val="20000"/>
                    </a:ext>
                  </a:extLst>
                </a:gridCol>
                <a:gridCol w="2743834">
                  <a:extLst>
                    <a:ext uri="{9D8B030D-6E8A-4147-A177-3AD203B41FA5}">
                      <a16:colId xmlns:a16="http://schemas.microsoft.com/office/drawing/2014/main" val="20001"/>
                    </a:ext>
                  </a:extLst>
                </a:gridCol>
                <a:gridCol w="3989114">
                  <a:extLst>
                    <a:ext uri="{9D8B030D-6E8A-4147-A177-3AD203B41FA5}">
                      <a16:colId xmlns:a16="http://schemas.microsoft.com/office/drawing/2014/main" val="20002"/>
                    </a:ext>
                  </a:extLst>
                </a:gridCol>
              </a:tblGrid>
              <a:tr h="0">
                <a:tc>
                  <a:txBody>
                    <a:bodyPr/>
                    <a:lstStyle/>
                    <a:p>
                      <a:pPr marL="0" lvl="0" indent="0">
                        <a:buNone/>
                      </a:pPr>
                      <a:r>
                        <a:rPr sz="1800"/>
                        <a:t>Topic</a:t>
                      </a:r>
                    </a:p>
                  </a:txBody>
                  <a:tcPr/>
                </a:tc>
                <a:tc>
                  <a:txBody>
                    <a:bodyPr/>
                    <a:lstStyle/>
                    <a:p>
                      <a:pPr marL="0" lvl="0" indent="0">
                        <a:buNone/>
                      </a:pPr>
                      <a:r>
                        <a:rPr sz="1800"/>
                        <a:t>Techniques</a:t>
                      </a:r>
                    </a:p>
                  </a:txBody>
                  <a:tcPr/>
                </a:tc>
                <a:tc>
                  <a:txBody>
                    <a:bodyPr/>
                    <a:lstStyle/>
                    <a:p>
                      <a:pPr marL="0" lvl="0" indent="0">
                        <a:buNone/>
                      </a:pPr>
                      <a:r>
                        <a:rPr sz="1800"/>
                        <a:t>Key Principles</a:t>
                      </a:r>
                    </a:p>
                  </a:txBody>
                  <a:tcPr/>
                </a:tc>
                <a:extLst>
                  <a:ext uri="{0D108BD9-81ED-4DB2-BD59-A6C34878D82A}">
                    <a16:rowId xmlns:a16="http://schemas.microsoft.com/office/drawing/2014/main" val="10000"/>
                  </a:ext>
                </a:extLst>
              </a:tr>
              <a:tr h="0">
                <a:tc>
                  <a:txBody>
                    <a:bodyPr/>
                    <a:lstStyle/>
                    <a:p>
                      <a:pPr marL="0" lvl="0" indent="0">
                        <a:buNone/>
                      </a:pPr>
                      <a:r>
                        <a:rPr sz="1800" b="1"/>
                        <a:t>Confidentiality</a:t>
                      </a:r>
                    </a:p>
                  </a:txBody>
                  <a:tcPr/>
                </a:tc>
                <a:tc>
                  <a:txBody>
                    <a:bodyPr/>
                    <a:lstStyle/>
                    <a:p>
                      <a:pPr marL="0" lvl="0" indent="0">
                        <a:buNone/>
                      </a:pPr>
                      <a:r>
                        <a:rPr sz="1800" dirty="0"/>
                        <a:t>TLS, BLE security, AES-GCM, key management</a:t>
                      </a:r>
                    </a:p>
                  </a:txBody>
                  <a:tcPr/>
                </a:tc>
                <a:tc>
                  <a:txBody>
                    <a:bodyPr/>
                    <a:lstStyle/>
                    <a:p>
                      <a:pPr marL="0" lvl="0" indent="0">
                        <a:buNone/>
                      </a:pPr>
                      <a:r>
                        <a:rPr sz="1800"/>
                        <a:t>Open design, Defense in depth</a:t>
                      </a:r>
                    </a:p>
                  </a:txBody>
                  <a:tcPr/>
                </a:tc>
                <a:extLst>
                  <a:ext uri="{0D108BD9-81ED-4DB2-BD59-A6C34878D82A}">
                    <a16:rowId xmlns:a16="http://schemas.microsoft.com/office/drawing/2014/main" val="10001"/>
                  </a:ext>
                </a:extLst>
              </a:tr>
              <a:tr h="0">
                <a:tc>
                  <a:txBody>
                    <a:bodyPr/>
                    <a:lstStyle/>
                    <a:p>
                      <a:pPr marL="0" lvl="0" indent="0">
                        <a:buNone/>
                      </a:pPr>
                      <a:r>
                        <a:rPr sz="1800" b="1"/>
                        <a:t>Authentication</a:t>
                      </a:r>
                    </a:p>
                  </a:txBody>
                  <a:tcPr/>
                </a:tc>
                <a:tc>
                  <a:txBody>
                    <a:bodyPr/>
                    <a:lstStyle/>
                    <a:p>
                      <a:pPr marL="0" lvl="0" indent="0">
                        <a:buNone/>
                      </a:pPr>
                      <a:r>
                        <a:rPr sz="1800"/>
                        <a:t>Argon2id, MFA, IdPs, mTLS</a:t>
                      </a:r>
                    </a:p>
                  </a:txBody>
                  <a:tcPr/>
                </a:tc>
                <a:tc>
                  <a:txBody>
                    <a:bodyPr/>
                    <a:lstStyle/>
                    <a:p>
                      <a:pPr marL="0" lvl="0" indent="0">
                        <a:buNone/>
                      </a:pPr>
                      <a:r>
                        <a:rPr sz="1800"/>
                        <a:t>Separation of privilege, Defense in depth</a:t>
                      </a:r>
                    </a:p>
                  </a:txBody>
                  <a:tcPr/>
                </a:tc>
                <a:extLst>
                  <a:ext uri="{0D108BD9-81ED-4DB2-BD59-A6C34878D82A}">
                    <a16:rowId xmlns:a16="http://schemas.microsoft.com/office/drawing/2014/main" val="10002"/>
                  </a:ext>
                </a:extLst>
              </a:tr>
              <a:tr h="0">
                <a:tc>
                  <a:txBody>
                    <a:bodyPr/>
                    <a:lstStyle/>
                    <a:p>
                      <a:pPr marL="0" lvl="0" indent="0">
                        <a:buNone/>
                      </a:pPr>
                      <a:r>
                        <a:rPr sz="1800" b="1"/>
                        <a:t>Usable security</a:t>
                      </a:r>
                    </a:p>
                  </a:txBody>
                  <a:tcPr/>
                </a:tc>
                <a:tc>
                  <a:txBody>
                    <a:bodyPr/>
                    <a:lstStyle/>
                    <a:p>
                      <a:pPr marL="0" lvl="0" indent="0">
                        <a:buNone/>
                      </a:pPr>
                      <a:r>
                        <a:rPr sz="1800"/>
                        <a:t>Password managers, FIDO2</a:t>
                      </a:r>
                    </a:p>
                  </a:txBody>
                  <a:tcPr/>
                </a:tc>
                <a:tc>
                  <a:txBody>
                    <a:bodyPr/>
                    <a:lstStyle/>
                    <a:p>
                      <a:pPr marL="0" lvl="0" indent="0">
                        <a:buNone/>
                      </a:pPr>
                      <a:r>
                        <a:rPr sz="1800"/>
                        <a:t>Don’t expect expert users</a:t>
                      </a:r>
                    </a:p>
                  </a:txBody>
                  <a:tcPr/>
                </a:tc>
                <a:extLst>
                  <a:ext uri="{0D108BD9-81ED-4DB2-BD59-A6C34878D82A}">
                    <a16:rowId xmlns:a16="http://schemas.microsoft.com/office/drawing/2014/main" val="10003"/>
                  </a:ext>
                </a:extLst>
              </a:tr>
              <a:tr h="0">
                <a:tc>
                  <a:txBody>
                    <a:bodyPr/>
                    <a:lstStyle/>
                    <a:p>
                      <a:pPr marL="0" lvl="0" indent="0">
                        <a:buNone/>
                      </a:pPr>
                      <a:r>
                        <a:rPr sz="1800" b="1" dirty="0"/>
                        <a:t>Fail-safe defaults</a:t>
                      </a:r>
                    </a:p>
                  </a:txBody>
                  <a:tcPr/>
                </a:tc>
                <a:tc>
                  <a:txBody>
                    <a:bodyPr/>
                    <a:lstStyle/>
                    <a:p>
                      <a:pPr marL="0" lvl="0" indent="0">
                        <a:buNone/>
                      </a:pPr>
                      <a:r>
                        <a:rPr sz="1800"/>
                        <a:t>Secure defaults, break glass, graceful degradation</a:t>
                      </a:r>
                    </a:p>
                  </a:txBody>
                  <a:tcPr/>
                </a:tc>
                <a:tc>
                  <a:txBody>
                    <a:bodyPr/>
                    <a:lstStyle/>
                    <a:p>
                      <a:pPr marL="0" lvl="0" indent="0">
                        <a:buNone/>
                      </a:pPr>
                      <a:r>
                        <a:rPr sz="1800"/>
                        <a:t>Fail-safe defaults</a:t>
                      </a:r>
                    </a:p>
                  </a:txBody>
                  <a:tcPr/>
                </a:tc>
                <a:extLst>
                  <a:ext uri="{0D108BD9-81ED-4DB2-BD59-A6C34878D82A}">
                    <a16:rowId xmlns:a16="http://schemas.microsoft.com/office/drawing/2014/main" val="10004"/>
                  </a:ext>
                </a:extLst>
              </a:tr>
              <a:tr h="0">
                <a:tc>
                  <a:txBody>
                    <a:bodyPr/>
                    <a:lstStyle/>
                    <a:p>
                      <a:pPr marL="0" lvl="0" indent="0">
                        <a:buNone/>
                      </a:pPr>
                      <a:r>
                        <a:rPr sz="1800" b="1"/>
                        <a:t>Simplicity</a:t>
                      </a:r>
                    </a:p>
                  </a:txBody>
                  <a:tcPr/>
                </a:tc>
                <a:tc>
                  <a:txBody>
                    <a:bodyPr/>
                    <a:lstStyle/>
                    <a:p>
                      <a:pPr marL="0" lvl="0" indent="0">
                        <a:buNone/>
                      </a:pPr>
                      <a:r>
                        <a:rPr sz="1800"/>
                        <a:t>Minimal APIs, boring technology</a:t>
                      </a:r>
                    </a:p>
                  </a:txBody>
                  <a:tcPr/>
                </a:tc>
                <a:tc>
                  <a:txBody>
                    <a:bodyPr/>
                    <a:lstStyle/>
                    <a:p>
                      <a:pPr marL="0" lvl="0" indent="0">
                        <a:buNone/>
                      </a:pPr>
                      <a:r>
                        <a:rPr sz="1800" dirty="0"/>
                        <a:t>Economy of mechanism</a:t>
                      </a:r>
                    </a:p>
                  </a:txBody>
                  <a:tcPr/>
                </a:tc>
                <a:extLst>
                  <a:ext uri="{0D108BD9-81ED-4DB2-BD59-A6C34878D82A}">
                    <a16:rowId xmlns:a16="http://schemas.microsoft.com/office/drawing/2014/main" val="10005"/>
                  </a:ext>
                </a:extLst>
              </a:tr>
            </a:tbl>
          </a:graphicData>
        </a:graphic>
      </p:graphicFrame>
      <p:sp>
        <p:nvSpPr>
          <p:cNvPr id="11" name="TextBox 10">
            <a:extLst>
              <a:ext uri="{FF2B5EF4-FFF2-40B4-BE49-F238E27FC236}">
                <a16:creationId xmlns:a16="http://schemas.microsoft.com/office/drawing/2014/main" id="{92F357BA-F590-8A5E-42DE-FBEB0438DA9F}"/>
              </a:ext>
            </a:extLst>
          </p:cNvPr>
          <p:cNvSpPr txBox="1"/>
          <p:nvPr/>
        </p:nvSpPr>
        <p:spPr>
          <a:xfrm>
            <a:off x="329609" y="4365240"/>
            <a:ext cx="8484780" cy="646331"/>
          </a:xfrm>
          <a:prstGeom prst="rect">
            <a:avLst/>
          </a:prstGeom>
          <a:noFill/>
        </p:spPr>
        <p:txBody>
          <a:bodyPr wrap="square">
            <a:spAutoFit/>
          </a:bodyPr>
          <a:lstStyle/>
          <a:p>
            <a:pPr marL="0" lvl="0" indent="0">
              <a:buNone/>
            </a:pPr>
            <a:r>
              <a:rPr lang="en-US" b="1" dirty="0"/>
              <a:t>Next time:</a:t>
            </a:r>
            <a:r>
              <a:rPr lang="en-US" dirty="0"/>
              <a:t> Authorization, integrity, trust minimization, compartmentalization, monitoring – and pulling it all together into a security architecture.</a:t>
            </a:r>
          </a:p>
        </p:txBody>
      </p:sp>
    </p:spTree>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a:t>
            </a:r>
          </a:p>
        </p:txBody>
      </p:sp>
      <p:sp>
        <p:nvSpPr>
          <p:cNvPr id="3" name="Content Placeholder 2"/>
          <p:cNvSpPr>
            <a:spLocks noGrp="1"/>
          </p:cNvSpPr>
          <p:nvPr>
            <p:ph idx="1"/>
          </p:nvPr>
        </p:nvSpPr>
        <p:spPr/>
        <p:txBody>
          <a:bodyPr>
            <a:normAutofit fontScale="92500" lnSpcReduction="10000"/>
          </a:bodyPr>
          <a:lstStyle/>
          <a:p>
            <a:pPr lvl="0"/>
            <a:r>
              <a:t>Saltzer, J.H. &amp; Schroeder, M.D. “The Protection of Information in Computer Systems” (1975)</a:t>
            </a:r>
          </a:p>
          <a:p>
            <a:pPr lvl="0"/>
            <a:r>
              <a:t>Schneier, B. </a:t>
            </a:r>
            <a:r>
              <a:rPr i="1"/>
              <a:t>Secrets and Lies: Digital Security in a Networked World</a:t>
            </a:r>
            <a:r>
              <a:t> (2000)</a:t>
            </a:r>
          </a:p>
          <a:p>
            <a:pPr lvl="0"/>
            <a:r>
              <a:t>Ur, B. et al. “Does My Password Go Up To Eleven?” (USENIX Security ’12)</a:t>
            </a:r>
          </a:p>
          <a:p>
            <a:pPr lvl="0"/>
            <a:r>
              <a:t>Cranor, L.F. “A Framework for Reasoning About the Human in the Loop” (UPSEC 2008)</a:t>
            </a:r>
          </a:p>
          <a:p>
            <a:pPr lvl="0"/>
            <a:r>
              <a:t>NIST SP 800-63B: Digital Identity Guidelines – Authentication and Lifecycle Management</a:t>
            </a:r>
          </a:p>
          <a:p>
            <a:pPr lvl="0"/>
            <a:r>
              <a:t>OWASP Authentication Cheat Sheet</a:t>
            </a:r>
          </a:p>
          <a:p>
            <a:pPr lvl="0"/>
            <a:r>
              <a:t>Biryukov, A. &amp; Khovratovich, D. “Argon2” (Password Hashing Competition, 2015)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5EC0762-787F-B487-AB98-712365DDCDAB}"/>
              </a:ext>
            </a:extLst>
          </p:cNvPr>
          <p:cNvPicPr>
            <a:picLocks noChangeAspect="1"/>
          </p:cNvPicPr>
          <p:nvPr/>
        </p:nvPicPr>
        <p:blipFill>
          <a:blip r:embed="rId3"/>
          <a:stretch>
            <a:fillRect/>
          </a:stretch>
        </p:blipFill>
        <p:spPr>
          <a:xfrm>
            <a:off x="5047611" y="0"/>
            <a:ext cx="4096389" cy="5143500"/>
          </a:xfrm>
          <a:prstGeom prst="rect">
            <a:avLst/>
          </a:prstGeom>
        </p:spPr>
      </p:pic>
      <p:sp>
        <p:nvSpPr>
          <p:cNvPr id="2" name="Title 1"/>
          <p:cNvSpPr>
            <a:spLocks noGrp="1"/>
          </p:cNvSpPr>
          <p:nvPr>
            <p:ph type="title"/>
          </p:nvPr>
        </p:nvSpPr>
        <p:spPr/>
        <p:txBody>
          <a:bodyPr/>
          <a:lstStyle/>
          <a:p>
            <a:pPr marL="0" lvl="0" indent="0">
              <a:buNone/>
            </a:pPr>
            <a:r>
              <a:t>Secure Design Principles</a:t>
            </a:r>
          </a:p>
        </p:txBody>
      </p:sp>
      <p:sp>
        <p:nvSpPr>
          <p:cNvPr id="4" name="Content Placeholder 3">
            <a:extLst>
              <a:ext uri="{FF2B5EF4-FFF2-40B4-BE49-F238E27FC236}">
                <a16:creationId xmlns:a16="http://schemas.microsoft.com/office/drawing/2014/main" id="{E4903F86-52E7-77E0-C243-DBE2FB69273E}"/>
              </a:ext>
            </a:extLst>
          </p:cNvPr>
          <p:cNvSpPr>
            <a:spLocks noGrp="1"/>
          </p:cNvSpPr>
          <p:nvPr>
            <p:ph sz="half" idx="1"/>
          </p:nvPr>
        </p:nvSpPr>
        <p:spPr/>
        <p:txBody>
          <a:bodyPr>
            <a:normAutofit fontScale="92500" lnSpcReduction="20000"/>
          </a:bodyPr>
          <a:lstStyle/>
          <a:p>
            <a:r>
              <a:rPr lang="en-US" dirty="0"/>
              <a:t>Favor simplicity</a:t>
            </a:r>
          </a:p>
          <a:p>
            <a:r>
              <a:rPr lang="en-US" dirty="0"/>
              <a:t>Use fail-safe defaults</a:t>
            </a:r>
          </a:p>
          <a:p>
            <a:r>
              <a:rPr lang="en-US" dirty="0"/>
              <a:t>Do not expect expert users</a:t>
            </a:r>
          </a:p>
          <a:p>
            <a:r>
              <a:rPr lang="en-US" dirty="0"/>
              <a:t>Trust with reluctance</a:t>
            </a:r>
          </a:p>
          <a:p>
            <a:pPr lvl="1"/>
            <a:r>
              <a:rPr lang="en-US" dirty="0"/>
              <a:t>Small trusted computing base</a:t>
            </a:r>
          </a:p>
          <a:p>
            <a:pPr lvl="1"/>
            <a:r>
              <a:rPr lang="en-US" dirty="0"/>
              <a:t>Grant least privilege</a:t>
            </a:r>
          </a:p>
          <a:p>
            <a:pPr lvl="1"/>
            <a:r>
              <a:rPr lang="en-US" dirty="0"/>
              <a:t>Compartmentalize</a:t>
            </a:r>
          </a:p>
          <a:p>
            <a:pPr lvl="1"/>
            <a:r>
              <a:rPr lang="en-US" dirty="0"/>
              <a:t>Promote privacy</a:t>
            </a:r>
          </a:p>
          <a:p>
            <a:r>
              <a:rPr lang="en-US" dirty="0"/>
              <a:t>Defend in depth</a:t>
            </a:r>
          </a:p>
          <a:p>
            <a:r>
              <a:rPr lang="en-US" dirty="0"/>
              <a:t>Use community resources</a:t>
            </a:r>
          </a:p>
          <a:p>
            <a:r>
              <a:rPr lang="en-US" dirty="0"/>
              <a:t>Monitor and trace</a:t>
            </a:r>
          </a:p>
          <a:p>
            <a:endParaRPr lang="en-US" dirty="0"/>
          </a:p>
        </p:txBody>
      </p:sp>
      <p:sp>
        <p:nvSpPr>
          <p:cNvPr id="5" name="Content Placeholder 4">
            <a:extLst>
              <a:ext uri="{FF2B5EF4-FFF2-40B4-BE49-F238E27FC236}">
                <a16:creationId xmlns:a16="http://schemas.microsoft.com/office/drawing/2014/main" id="{13C28A58-C479-47D8-C260-CF727E9288AD}"/>
              </a:ext>
            </a:extLst>
          </p:cNvPr>
          <p:cNvSpPr>
            <a:spLocks noGrp="1"/>
          </p:cNvSpPr>
          <p:nvPr>
            <p:ph sz="half" idx="2"/>
          </p:nvPr>
        </p:nvSpPr>
        <p:spPr>
          <a:xfrm>
            <a:off x="5556737" y="1369218"/>
            <a:ext cx="3270110" cy="3263504"/>
          </a:xfrm>
          <a:solidFill>
            <a:schemeClr val="tx1"/>
          </a:solidFill>
        </p:spPr>
        <p:txBody>
          <a:bodyPr>
            <a:normAutofit fontScale="92500" lnSpcReduction="20000"/>
          </a:bodyPr>
          <a:lstStyle/>
          <a:p>
            <a:r>
              <a:rPr lang="en-US" dirty="0">
                <a:solidFill>
                  <a:schemeClr val="bg1"/>
                </a:solidFill>
              </a:rPr>
              <a:t>Economy of mechanism</a:t>
            </a:r>
          </a:p>
          <a:p>
            <a:r>
              <a:rPr lang="en-US" dirty="0">
                <a:solidFill>
                  <a:schemeClr val="bg1"/>
                </a:solidFill>
              </a:rPr>
              <a:t>Fail-safe defaults</a:t>
            </a:r>
          </a:p>
          <a:p>
            <a:r>
              <a:rPr lang="en-US" dirty="0">
                <a:solidFill>
                  <a:schemeClr val="bg1"/>
                </a:solidFill>
              </a:rPr>
              <a:t>Psychological acceptability</a:t>
            </a:r>
          </a:p>
          <a:p>
            <a:r>
              <a:rPr lang="en-US" dirty="0">
                <a:solidFill>
                  <a:schemeClr val="bg1"/>
                </a:solidFill>
              </a:rPr>
              <a:t>(several S&amp;S principles)</a:t>
            </a:r>
          </a:p>
          <a:p>
            <a:pPr lvl="1"/>
            <a:r>
              <a:rPr lang="en-US" dirty="0">
                <a:solidFill>
                  <a:schemeClr val="bg1"/>
                </a:solidFill>
              </a:rPr>
              <a:t>Least common mechanism</a:t>
            </a:r>
          </a:p>
          <a:p>
            <a:pPr lvl="1"/>
            <a:r>
              <a:rPr lang="en-US" dirty="0">
                <a:solidFill>
                  <a:schemeClr val="bg1"/>
                </a:solidFill>
              </a:rPr>
              <a:t>Least privilege</a:t>
            </a:r>
          </a:p>
          <a:p>
            <a:pPr lvl="1"/>
            <a:r>
              <a:rPr lang="en-US" dirty="0">
                <a:solidFill>
                  <a:schemeClr val="bg1"/>
                </a:solidFill>
              </a:rPr>
              <a:t>Separation of privilege</a:t>
            </a:r>
          </a:p>
          <a:p>
            <a:pPr lvl="1"/>
            <a:r>
              <a:rPr lang="en-US" dirty="0">
                <a:solidFill>
                  <a:schemeClr val="bg1"/>
                </a:solidFill>
              </a:rPr>
              <a:t>(modern addition)</a:t>
            </a:r>
          </a:p>
          <a:p>
            <a:r>
              <a:rPr lang="en-US" dirty="0">
                <a:solidFill>
                  <a:schemeClr val="bg1"/>
                </a:solidFill>
              </a:rPr>
              <a:t>(modern addition)</a:t>
            </a:r>
          </a:p>
          <a:p>
            <a:r>
              <a:rPr lang="en-US" dirty="0">
                <a:solidFill>
                  <a:schemeClr val="bg1"/>
                </a:solidFill>
              </a:rPr>
              <a:t>Open design</a:t>
            </a:r>
          </a:p>
          <a:p>
            <a:r>
              <a:rPr lang="en-US" dirty="0">
                <a:solidFill>
                  <a:schemeClr val="bg1"/>
                </a:solidFill>
              </a:rPr>
              <a:t>Compromise recording</a:t>
            </a:r>
          </a:p>
          <a:p>
            <a:endParaRPr lang="en-US" dirty="0">
              <a:solidFill>
                <a:schemeClr val="bg1"/>
              </a:solidFill>
            </a:endParaRPr>
          </a:p>
        </p:txBody>
      </p:sp>
      <p:pic>
        <p:nvPicPr>
          <p:cNvPr id="7" name="Picture 6">
            <a:extLst>
              <a:ext uri="{FF2B5EF4-FFF2-40B4-BE49-F238E27FC236}">
                <a16:creationId xmlns:a16="http://schemas.microsoft.com/office/drawing/2014/main" id="{0A3255AD-1CCB-1D78-E267-D4EB9BFFB29A}"/>
              </a:ext>
            </a:extLst>
          </p:cNvPr>
          <p:cNvPicPr>
            <a:picLocks noChangeAspect="1"/>
          </p:cNvPicPr>
          <p:nvPr/>
        </p:nvPicPr>
        <p:blipFill>
          <a:blip r:embed="rId4"/>
          <a:stretch>
            <a:fillRect/>
          </a:stretch>
        </p:blipFill>
        <p:spPr>
          <a:xfrm>
            <a:off x="4312765" y="1389314"/>
            <a:ext cx="233215" cy="233215"/>
          </a:xfrm>
          <a:prstGeom prst="rect">
            <a:avLst/>
          </a:prstGeom>
        </p:spPr>
      </p:pic>
      <p:pic>
        <p:nvPicPr>
          <p:cNvPr id="9" name="Picture 8">
            <a:extLst>
              <a:ext uri="{FF2B5EF4-FFF2-40B4-BE49-F238E27FC236}">
                <a16:creationId xmlns:a16="http://schemas.microsoft.com/office/drawing/2014/main" id="{A87B938C-9A65-2C08-B6BB-765AE9A079CB}"/>
              </a:ext>
            </a:extLst>
          </p:cNvPr>
          <p:cNvPicPr>
            <a:picLocks noChangeAspect="1"/>
          </p:cNvPicPr>
          <p:nvPr/>
        </p:nvPicPr>
        <p:blipFill>
          <a:blip r:embed="rId4"/>
          <a:stretch>
            <a:fillRect/>
          </a:stretch>
        </p:blipFill>
        <p:spPr>
          <a:xfrm>
            <a:off x="4316890" y="1678234"/>
            <a:ext cx="233215" cy="233215"/>
          </a:xfrm>
          <a:prstGeom prst="rect">
            <a:avLst/>
          </a:prstGeom>
        </p:spPr>
      </p:pic>
      <p:pic>
        <p:nvPicPr>
          <p:cNvPr id="10" name="Picture 9">
            <a:extLst>
              <a:ext uri="{FF2B5EF4-FFF2-40B4-BE49-F238E27FC236}">
                <a16:creationId xmlns:a16="http://schemas.microsoft.com/office/drawing/2014/main" id="{E0AF64C2-9286-C19E-D0F3-BDB9652EC917}"/>
              </a:ext>
            </a:extLst>
          </p:cNvPr>
          <p:cNvPicPr>
            <a:picLocks noChangeAspect="1"/>
          </p:cNvPicPr>
          <p:nvPr/>
        </p:nvPicPr>
        <p:blipFill>
          <a:blip r:embed="rId4"/>
          <a:stretch>
            <a:fillRect/>
          </a:stretch>
        </p:blipFill>
        <p:spPr>
          <a:xfrm>
            <a:off x="4312764" y="1964672"/>
            <a:ext cx="233215" cy="233215"/>
          </a:xfrm>
          <a:prstGeom prst="rect">
            <a:avLst/>
          </a:prstGeom>
        </p:spPr>
      </p:pic>
      <p:pic>
        <p:nvPicPr>
          <p:cNvPr id="11" name="Picture 10">
            <a:extLst>
              <a:ext uri="{FF2B5EF4-FFF2-40B4-BE49-F238E27FC236}">
                <a16:creationId xmlns:a16="http://schemas.microsoft.com/office/drawing/2014/main" id="{10EB5A02-2AEA-D4F5-2115-50EC3F220907}"/>
              </a:ext>
            </a:extLst>
          </p:cNvPr>
          <p:cNvPicPr>
            <a:picLocks noChangeAspect="1"/>
          </p:cNvPicPr>
          <p:nvPr/>
        </p:nvPicPr>
        <p:blipFill>
          <a:blip r:embed="rId4"/>
          <a:stretch>
            <a:fillRect/>
          </a:stretch>
        </p:blipFill>
        <p:spPr>
          <a:xfrm>
            <a:off x="4196156" y="2253592"/>
            <a:ext cx="233215" cy="233215"/>
          </a:xfrm>
          <a:prstGeom prst="rect">
            <a:avLst/>
          </a:prstGeom>
        </p:spPr>
      </p:pic>
      <p:pic>
        <p:nvPicPr>
          <p:cNvPr id="12" name="Picture 11">
            <a:extLst>
              <a:ext uri="{FF2B5EF4-FFF2-40B4-BE49-F238E27FC236}">
                <a16:creationId xmlns:a16="http://schemas.microsoft.com/office/drawing/2014/main" id="{A0D4774F-7DD5-15F5-8289-61AAAE934451}"/>
              </a:ext>
            </a:extLst>
          </p:cNvPr>
          <p:cNvPicPr>
            <a:picLocks noChangeAspect="1"/>
          </p:cNvPicPr>
          <p:nvPr/>
        </p:nvPicPr>
        <p:blipFill>
          <a:blip r:embed="rId4"/>
          <a:stretch>
            <a:fillRect/>
          </a:stretch>
        </p:blipFill>
        <p:spPr>
          <a:xfrm>
            <a:off x="4312763" y="2515244"/>
            <a:ext cx="233215" cy="233215"/>
          </a:xfrm>
          <a:prstGeom prst="rect">
            <a:avLst/>
          </a:prstGeom>
        </p:spPr>
      </p:pic>
      <p:pic>
        <p:nvPicPr>
          <p:cNvPr id="13" name="Picture 12">
            <a:extLst>
              <a:ext uri="{FF2B5EF4-FFF2-40B4-BE49-F238E27FC236}">
                <a16:creationId xmlns:a16="http://schemas.microsoft.com/office/drawing/2014/main" id="{2DF9976B-0213-D60D-08F3-9C4BED0589B9}"/>
              </a:ext>
            </a:extLst>
          </p:cNvPr>
          <p:cNvPicPr>
            <a:picLocks noChangeAspect="1"/>
          </p:cNvPicPr>
          <p:nvPr/>
        </p:nvPicPr>
        <p:blipFill>
          <a:blip r:embed="rId4"/>
          <a:stretch>
            <a:fillRect/>
          </a:stretch>
        </p:blipFill>
        <p:spPr>
          <a:xfrm>
            <a:off x="4194763" y="3546260"/>
            <a:ext cx="233215" cy="233215"/>
          </a:xfrm>
          <a:prstGeom prst="rect">
            <a:avLst/>
          </a:prstGeom>
        </p:spPr>
      </p:pic>
      <p:pic>
        <p:nvPicPr>
          <p:cNvPr id="14" name="Picture 13">
            <a:extLst>
              <a:ext uri="{FF2B5EF4-FFF2-40B4-BE49-F238E27FC236}">
                <a16:creationId xmlns:a16="http://schemas.microsoft.com/office/drawing/2014/main" id="{49763DAF-12E2-D71E-9117-7EE4B823859C}"/>
              </a:ext>
            </a:extLst>
          </p:cNvPr>
          <p:cNvPicPr>
            <a:picLocks noChangeAspect="1"/>
          </p:cNvPicPr>
          <p:nvPr/>
        </p:nvPicPr>
        <p:blipFill>
          <a:blip r:embed="rId4"/>
          <a:stretch>
            <a:fillRect/>
          </a:stretch>
        </p:blipFill>
        <p:spPr>
          <a:xfrm>
            <a:off x="4042900" y="3829296"/>
            <a:ext cx="233215" cy="233215"/>
          </a:xfrm>
          <a:prstGeom prst="rect">
            <a:avLst/>
          </a:prstGeom>
        </p:spPr>
      </p:pic>
      <p:pic>
        <p:nvPicPr>
          <p:cNvPr id="15" name="Picture 14">
            <a:extLst>
              <a:ext uri="{FF2B5EF4-FFF2-40B4-BE49-F238E27FC236}">
                <a16:creationId xmlns:a16="http://schemas.microsoft.com/office/drawing/2014/main" id="{BFA3C851-7434-7200-494C-1A51E2359BCD}"/>
              </a:ext>
            </a:extLst>
          </p:cNvPr>
          <p:cNvPicPr>
            <a:picLocks noChangeAspect="1"/>
          </p:cNvPicPr>
          <p:nvPr/>
        </p:nvPicPr>
        <p:blipFill>
          <a:blip r:embed="rId5"/>
          <a:stretch>
            <a:fillRect/>
          </a:stretch>
        </p:blipFill>
        <p:spPr>
          <a:xfrm>
            <a:off x="4474473" y="2248600"/>
            <a:ext cx="233216" cy="236168"/>
          </a:xfrm>
          <a:prstGeom prst="rect">
            <a:avLst/>
          </a:prstGeom>
        </p:spPr>
      </p:pic>
      <p:pic>
        <p:nvPicPr>
          <p:cNvPr id="16" name="Picture 15">
            <a:extLst>
              <a:ext uri="{FF2B5EF4-FFF2-40B4-BE49-F238E27FC236}">
                <a16:creationId xmlns:a16="http://schemas.microsoft.com/office/drawing/2014/main" id="{8232D044-E10C-D5FC-1030-C18E90828924}"/>
              </a:ext>
            </a:extLst>
          </p:cNvPr>
          <p:cNvPicPr>
            <a:picLocks noChangeAspect="1"/>
          </p:cNvPicPr>
          <p:nvPr/>
        </p:nvPicPr>
        <p:blipFill>
          <a:blip r:embed="rId5"/>
          <a:stretch>
            <a:fillRect/>
          </a:stretch>
        </p:blipFill>
        <p:spPr>
          <a:xfrm>
            <a:off x="4312762" y="2765679"/>
            <a:ext cx="233216" cy="236168"/>
          </a:xfrm>
          <a:prstGeom prst="rect">
            <a:avLst/>
          </a:prstGeom>
        </p:spPr>
      </p:pic>
      <p:pic>
        <p:nvPicPr>
          <p:cNvPr id="17" name="Picture 16">
            <a:extLst>
              <a:ext uri="{FF2B5EF4-FFF2-40B4-BE49-F238E27FC236}">
                <a16:creationId xmlns:a16="http://schemas.microsoft.com/office/drawing/2014/main" id="{CFD81A50-6800-8619-939D-23A673B1249A}"/>
              </a:ext>
            </a:extLst>
          </p:cNvPr>
          <p:cNvPicPr>
            <a:picLocks noChangeAspect="1"/>
          </p:cNvPicPr>
          <p:nvPr/>
        </p:nvPicPr>
        <p:blipFill>
          <a:blip r:embed="rId5"/>
          <a:stretch>
            <a:fillRect/>
          </a:stretch>
        </p:blipFill>
        <p:spPr>
          <a:xfrm>
            <a:off x="4312762" y="3019026"/>
            <a:ext cx="233216" cy="236168"/>
          </a:xfrm>
          <a:prstGeom prst="rect">
            <a:avLst/>
          </a:prstGeom>
        </p:spPr>
      </p:pic>
      <p:pic>
        <p:nvPicPr>
          <p:cNvPr id="18" name="Picture 17">
            <a:extLst>
              <a:ext uri="{FF2B5EF4-FFF2-40B4-BE49-F238E27FC236}">
                <a16:creationId xmlns:a16="http://schemas.microsoft.com/office/drawing/2014/main" id="{C1C6BE41-BB63-E175-2B44-C6A02231DCFD}"/>
              </a:ext>
            </a:extLst>
          </p:cNvPr>
          <p:cNvPicPr>
            <a:picLocks noChangeAspect="1"/>
          </p:cNvPicPr>
          <p:nvPr/>
        </p:nvPicPr>
        <p:blipFill>
          <a:blip r:embed="rId5"/>
          <a:stretch>
            <a:fillRect/>
          </a:stretch>
        </p:blipFill>
        <p:spPr>
          <a:xfrm>
            <a:off x="4311370" y="3279468"/>
            <a:ext cx="233216" cy="236168"/>
          </a:xfrm>
          <a:prstGeom prst="rect">
            <a:avLst/>
          </a:prstGeom>
        </p:spPr>
      </p:pic>
      <p:pic>
        <p:nvPicPr>
          <p:cNvPr id="19" name="Picture 18">
            <a:extLst>
              <a:ext uri="{FF2B5EF4-FFF2-40B4-BE49-F238E27FC236}">
                <a16:creationId xmlns:a16="http://schemas.microsoft.com/office/drawing/2014/main" id="{074BCF29-B933-285F-5015-3D24C946AE6D}"/>
              </a:ext>
            </a:extLst>
          </p:cNvPr>
          <p:cNvPicPr>
            <a:picLocks noChangeAspect="1"/>
          </p:cNvPicPr>
          <p:nvPr/>
        </p:nvPicPr>
        <p:blipFill>
          <a:blip r:embed="rId5"/>
          <a:stretch>
            <a:fillRect/>
          </a:stretch>
        </p:blipFill>
        <p:spPr>
          <a:xfrm>
            <a:off x="4474473" y="3544783"/>
            <a:ext cx="233216" cy="236168"/>
          </a:xfrm>
          <a:prstGeom prst="rect">
            <a:avLst/>
          </a:prstGeom>
        </p:spPr>
      </p:pic>
      <p:pic>
        <p:nvPicPr>
          <p:cNvPr id="20" name="Picture 19">
            <a:extLst>
              <a:ext uri="{FF2B5EF4-FFF2-40B4-BE49-F238E27FC236}">
                <a16:creationId xmlns:a16="http://schemas.microsoft.com/office/drawing/2014/main" id="{FBA36AC7-0B2E-712C-60BF-442FF278A79C}"/>
              </a:ext>
            </a:extLst>
          </p:cNvPr>
          <p:cNvPicPr>
            <a:picLocks noChangeAspect="1"/>
          </p:cNvPicPr>
          <p:nvPr/>
        </p:nvPicPr>
        <p:blipFill>
          <a:blip r:embed="rId5"/>
          <a:stretch>
            <a:fillRect/>
          </a:stretch>
        </p:blipFill>
        <p:spPr>
          <a:xfrm>
            <a:off x="4311370" y="3827820"/>
            <a:ext cx="233216" cy="236168"/>
          </a:xfrm>
          <a:prstGeom prst="rect">
            <a:avLst/>
          </a:prstGeom>
        </p:spPr>
      </p:pic>
      <p:pic>
        <p:nvPicPr>
          <p:cNvPr id="21" name="Picture 20">
            <a:extLst>
              <a:ext uri="{FF2B5EF4-FFF2-40B4-BE49-F238E27FC236}">
                <a16:creationId xmlns:a16="http://schemas.microsoft.com/office/drawing/2014/main" id="{D028402B-29E5-1FBE-91CE-882C1F15D019}"/>
              </a:ext>
            </a:extLst>
          </p:cNvPr>
          <p:cNvPicPr>
            <a:picLocks noChangeAspect="1"/>
          </p:cNvPicPr>
          <p:nvPr/>
        </p:nvPicPr>
        <p:blipFill>
          <a:blip r:embed="rId6"/>
          <a:stretch>
            <a:fillRect/>
          </a:stretch>
        </p:blipFill>
        <p:spPr>
          <a:xfrm>
            <a:off x="4572000" y="3826343"/>
            <a:ext cx="235842" cy="236168"/>
          </a:xfrm>
          <a:prstGeom prst="rect">
            <a:avLst/>
          </a:prstGeom>
        </p:spPr>
      </p:pic>
      <p:pic>
        <p:nvPicPr>
          <p:cNvPr id="22" name="Picture 21">
            <a:extLst>
              <a:ext uri="{FF2B5EF4-FFF2-40B4-BE49-F238E27FC236}">
                <a16:creationId xmlns:a16="http://schemas.microsoft.com/office/drawing/2014/main" id="{BF26F59C-4A4F-E9CE-4467-E620E8F85B97}"/>
              </a:ext>
            </a:extLst>
          </p:cNvPr>
          <p:cNvPicPr>
            <a:picLocks noChangeAspect="1"/>
          </p:cNvPicPr>
          <p:nvPr/>
        </p:nvPicPr>
        <p:blipFill>
          <a:blip r:embed="rId6"/>
          <a:stretch>
            <a:fillRect/>
          </a:stretch>
        </p:blipFill>
        <p:spPr>
          <a:xfrm>
            <a:off x="4293876" y="4109860"/>
            <a:ext cx="235842" cy="2361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ssolve">
                                      <p:cBhvr>
                                        <p:cTn id="15" dur="500"/>
                                        <p:tgtEl>
                                          <p:spTgt spid="4">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dissolve">
                                      <p:cBhvr>
                                        <p:cTn id="23" dur="500"/>
                                        <p:tgtEl>
                                          <p:spTgt spid="4">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dissolve">
                                      <p:cBhvr>
                                        <p:cTn id="31" dur="500"/>
                                        <p:tgtEl>
                                          <p:spTgt spid="4">
                                            <p:txEl>
                                              <p:pRg st="3" end="3"/>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par>
                                <p:cTn id="35" presetID="9"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dissolve">
                                      <p:cBhvr>
                                        <p:cTn id="42" dur="500"/>
                                        <p:tgtEl>
                                          <p:spTgt spid="4">
                                            <p:txEl>
                                              <p:pRg st="4" end="4"/>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
                                            <p:txEl>
                                              <p:pRg st="5" end="5"/>
                                            </p:txEl>
                                          </p:spTgt>
                                        </p:tgtEl>
                                        <p:attrNameLst>
                                          <p:attrName>style.visibility</p:attrName>
                                        </p:attrNameLst>
                                      </p:cBhvr>
                                      <p:to>
                                        <p:strVal val="visible"/>
                                      </p:to>
                                    </p:set>
                                    <p:animEffect transition="in" filter="dissolve">
                                      <p:cBhvr>
                                        <p:cTn id="50" dur="500"/>
                                        <p:tgtEl>
                                          <p:spTgt spid="4">
                                            <p:txEl>
                                              <p:pRg st="5" end="5"/>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dissolv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4">
                                            <p:txEl>
                                              <p:pRg st="6" end="6"/>
                                            </p:txEl>
                                          </p:spTgt>
                                        </p:tgtEl>
                                        <p:attrNameLst>
                                          <p:attrName>style.visibility</p:attrName>
                                        </p:attrNameLst>
                                      </p:cBhvr>
                                      <p:to>
                                        <p:strVal val="visible"/>
                                      </p:to>
                                    </p:set>
                                    <p:animEffect transition="in" filter="dissolve">
                                      <p:cBhvr>
                                        <p:cTn id="58" dur="500"/>
                                        <p:tgtEl>
                                          <p:spTgt spid="4">
                                            <p:txEl>
                                              <p:pRg st="6" end="6"/>
                                            </p:txEl>
                                          </p:spTgt>
                                        </p:tgtEl>
                                      </p:cBhvr>
                                    </p:animEffect>
                                  </p:childTnLst>
                                </p:cTn>
                              </p:par>
                              <p:par>
                                <p:cTn id="59" presetID="9"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dissolv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4">
                                            <p:txEl>
                                              <p:pRg st="7" end="7"/>
                                            </p:txEl>
                                          </p:spTgt>
                                        </p:tgtEl>
                                        <p:attrNameLst>
                                          <p:attrName>style.visibility</p:attrName>
                                        </p:attrNameLst>
                                      </p:cBhvr>
                                      <p:to>
                                        <p:strVal val="visible"/>
                                      </p:to>
                                    </p:set>
                                    <p:animEffect transition="in" filter="dissolve">
                                      <p:cBhvr>
                                        <p:cTn id="66" dur="500"/>
                                        <p:tgtEl>
                                          <p:spTgt spid="4">
                                            <p:txEl>
                                              <p:pRg st="7" end="7"/>
                                            </p:txEl>
                                          </p:spTgt>
                                        </p:tgtEl>
                                      </p:cBhvr>
                                    </p:animEffect>
                                  </p:childTnLst>
                                </p:cTn>
                              </p:par>
                              <p:par>
                                <p:cTn id="67" presetID="9"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dissolv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4">
                                            <p:txEl>
                                              <p:pRg st="8" end="8"/>
                                            </p:txEl>
                                          </p:spTgt>
                                        </p:tgtEl>
                                        <p:attrNameLst>
                                          <p:attrName>style.visibility</p:attrName>
                                        </p:attrNameLst>
                                      </p:cBhvr>
                                      <p:to>
                                        <p:strVal val="visible"/>
                                      </p:to>
                                    </p:set>
                                    <p:animEffect transition="in" filter="dissolve">
                                      <p:cBhvr>
                                        <p:cTn id="74" dur="500"/>
                                        <p:tgtEl>
                                          <p:spTgt spid="4">
                                            <p:txEl>
                                              <p:pRg st="8" end="8"/>
                                            </p:txEl>
                                          </p:spTgt>
                                        </p:tgtEl>
                                      </p:cBhvr>
                                    </p:animEffect>
                                  </p:childTnLst>
                                </p:cTn>
                              </p:par>
                              <p:par>
                                <p:cTn id="75" presetID="9" presetClass="entr" presetSubtype="0"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dissolve">
                                      <p:cBhvr>
                                        <p:cTn id="77" dur="500"/>
                                        <p:tgtEl>
                                          <p:spTgt spid="13"/>
                                        </p:tgtEl>
                                      </p:cBhvr>
                                    </p:animEffect>
                                  </p:childTnLst>
                                </p:cTn>
                              </p:par>
                              <p:par>
                                <p:cTn id="78" presetID="9"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dissolve">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4">
                                            <p:txEl>
                                              <p:pRg st="9" end="9"/>
                                            </p:txEl>
                                          </p:spTgt>
                                        </p:tgtEl>
                                        <p:attrNameLst>
                                          <p:attrName>style.visibility</p:attrName>
                                        </p:attrNameLst>
                                      </p:cBhvr>
                                      <p:to>
                                        <p:strVal val="visible"/>
                                      </p:to>
                                    </p:set>
                                    <p:animEffect transition="in" filter="dissolve">
                                      <p:cBhvr>
                                        <p:cTn id="85" dur="500"/>
                                        <p:tgtEl>
                                          <p:spTgt spid="4">
                                            <p:txEl>
                                              <p:pRg st="9" end="9"/>
                                            </p:txEl>
                                          </p:spTgt>
                                        </p:tgtEl>
                                      </p:cBhvr>
                                    </p:animEffect>
                                  </p:childTnLst>
                                </p:cTn>
                              </p:par>
                              <p:par>
                                <p:cTn id="86" presetID="9" presetClass="entr" presetSubtype="0" fill="hold"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dissolve">
                                      <p:cBhvr>
                                        <p:cTn id="88" dur="500"/>
                                        <p:tgtEl>
                                          <p:spTgt spid="14"/>
                                        </p:tgtEl>
                                      </p:cBhvr>
                                    </p:animEffect>
                                  </p:childTnLst>
                                </p:cTn>
                              </p:par>
                              <p:par>
                                <p:cTn id="89" presetID="9"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dissolve">
                                      <p:cBhvr>
                                        <p:cTn id="91" dur="500"/>
                                        <p:tgtEl>
                                          <p:spTgt spid="20"/>
                                        </p:tgtEl>
                                      </p:cBhvr>
                                    </p:animEffect>
                                  </p:childTnLst>
                                </p:cTn>
                              </p:par>
                              <p:par>
                                <p:cTn id="92" presetID="9"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dissolve">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4">
                                            <p:txEl>
                                              <p:pRg st="10" end="10"/>
                                            </p:txEl>
                                          </p:spTgt>
                                        </p:tgtEl>
                                        <p:attrNameLst>
                                          <p:attrName>style.visibility</p:attrName>
                                        </p:attrNameLst>
                                      </p:cBhvr>
                                      <p:to>
                                        <p:strVal val="visible"/>
                                      </p:to>
                                    </p:set>
                                    <p:animEffect transition="in" filter="dissolve">
                                      <p:cBhvr>
                                        <p:cTn id="99" dur="500"/>
                                        <p:tgtEl>
                                          <p:spTgt spid="4">
                                            <p:txEl>
                                              <p:pRg st="10" end="10"/>
                                            </p:txEl>
                                          </p:spTgt>
                                        </p:tgtEl>
                                      </p:cBhvr>
                                    </p:animEffect>
                                  </p:childTnLst>
                                </p:cTn>
                              </p:par>
                              <p:par>
                                <p:cTn id="100" presetID="9" presetClass="entr" presetSubtype="0" fill="hold"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dissolve">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ipe(down)">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5">
                                            <p:bg/>
                                          </p:spTgt>
                                        </p:tgtEl>
                                        <p:attrNameLst>
                                          <p:attrName>style.visibility</p:attrName>
                                        </p:attrNameLst>
                                      </p:cBhvr>
                                      <p:to>
                                        <p:strVal val="visible"/>
                                      </p:to>
                                    </p:set>
                                    <p:animEffect transition="in" filter="dissolve">
                                      <p:cBhvr>
                                        <p:cTn id="112" dur="500"/>
                                        <p:tgtEl>
                                          <p:spTgt spid="5">
                                            <p:bg/>
                                          </p:spTgt>
                                        </p:tgtEl>
                                      </p:cBhvr>
                                    </p:animEffect>
                                  </p:childTnLst>
                                </p:cTn>
                              </p:par>
                            </p:childTnLst>
                          </p:cTn>
                        </p:par>
                        <p:par>
                          <p:cTn id="113" fill="hold">
                            <p:stCondLst>
                              <p:cond delay="500"/>
                            </p:stCondLst>
                            <p:childTnLst>
                              <p:par>
                                <p:cTn id="114" presetID="9" presetClass="entr" presetSubtype="0" fill="hold" grpId="0" nodeType="afterEffect">
                                  <p:stCondLst>
                                    <p:cond delay="0"/>
                                  </p:stCondLst>
                                  <p:childTnLst>
                                    <p:set>
                                      <p:cBhvr>
                                        <p:cTn id="115" dur="1" fill="hold">
                                          <p:stCondLst>
                                            <p:cond delay="0"/>
                                          </p:stCondLst>
                                        </p:cTn>
                                        <p:tgtEl>
                                          <p:spTgt spid="5">
                                            <p:txEl>
                                              <p:pRg st="0" end="0"/>
                                            </p:txEl>
                                          </p:spTgt>
                                        </p:tgtEl>
                                        <p:attrNameLst>
                                          <p:attrName>style.visibility</p:attrName>
                                        </p:attrNameLst>
                                      </p:cBhvr>
                                      <p:to>
                                        <p:strVal val="visible"/>
                                      </p:to>
                                    </p:set>
                                    <p:animEffect transition="in" filter="dissolve">
                                      <p:cBhvr>
                                        <p:cTn id="116" dur="500"/>
                                        <p:tgtEl>
                                          <p:spTgt spid="5">
                                            <p:txEl>
                                              <p:pRg st="0" end="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5">
                                            <p:txEl>
                                              <p:pRg st="1" end="1"/>
                                            </p:txEl>
                                          </p:spTgt>
                                        </p:tgtEl>
                                        <p:attrNameLst>
                                          <p:attrName>style.visibility</p:attrName>
                                        </p:attrNameLst>
                                      </p:cBhvr>
                                      <p:to>
                                        <p:strVal val="visible"/>
                                      </p:to>
                                    </p:set>
                                    <p:animEffect transition="in" filter="dissolve">
                                      <p:cBhvr>
                                        <p:cTn id="121" dur="500"/>
                                        <p:tgtEl>
                                          <p:spTgt spid="5">
                                            <p:txEl>
                                              <p:pRg st="1" end="1"/>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5">
                                            <p:txEl>
                                              <p:pRg st="2" end="2"/>
                                            </p:txEl>
                                          </p:spTgt>
                                        </p:tgtEl>
                                        <p:attrNameLst>
                                          <p:attrName>style.visibility</p:attrName>
                                        </p:attrNameLst>
                                      </p:cBhvr>
                                      <p:to>
                                        <p:strVal val="visible"/>
                                      </p:to>
                                    </p:set>
                                    <p:animEffect transition="in" filter="dissolve">
                                      <p:cBhvr>
                                        <p:cTn id="126" dur="500"/>
                                        <p:tgtEl>
                                          <p:spTgt spid="5">
                                            <p:txEl>
                                              <p:pRg st="2" end="2"/>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grpId="0" nodeType="clickEffect">
                                  <p:stCondLst>
                                    <p:cond delay="0"/>
                                  </p:stCondLst>
                                  <p:childTnLst>
                                    <p:set>
                                      <p:cBhvr>
                                        <p:cTn id="130" dur="1" fill="hold">
                                          <p:stCondLst>
                                            <p:cond delay="0"/>
                                          </p:stCondLst>
                                        </p:cTn>
                                        <p:tgtEl>
                                          <p:spTgt spid="5">
                                            <p:txEl>
                                              <p:pRg st="3" end="3"/>
                                            </p:txEl>
                                          </p:spTgt>
                                        </p:tgtEl>
                                        <p:attrNameLst>
                                          <p:attrName>style.visibility</p:attrName>
                                        </p:attrNameLst>
                                      </p:cBhvr>
                                      <p:to>
                                        <p:strVal val="visible"/>
                                      </p:to>
                                    </p:set>
                                    <p:animEffect transition="in" filter="dissolve">
                                      <p:cBhvr>
                                        <p:cTn id="131" dur="500"/>
                                        <p:tgtEl>
                                          <p:spTgt spid="5">
                                            <p:txEl>
                                              <p:pRg st="3" end="3"/>
                                            </p:txEl>
                                          </p:spTgt>
                                        </p:tgtEl>
                                      </p:cBhvr>
                                    </p:animEffect>
                                  </p:childTnLst>
                                </p:cTn>
                              </p:par>
                              <p:par>
                                <p:cTn id="132" presetID="9" presetClass="entr" presetSubtype="0" fill="hold" grpId="0" nodeType="withEffect">
                                  <p:stCondLst>
                                    <p:cond delay="0"/>
                                  </p:stCondLst>
                                  <p:childTnLst>
                                    <p:set>
                                      <p:cBhvr>
                                        <p:cTn id="133" dur="1" fill="hold">
                                          <p:stCondLst>
                                            <p:cond delay="0"/>
                                          </p:stCondLst>
                                        </p:cTn>
                                        <p:tgtEl>
                                          <p:spTgt spid="5">
                                            <p:txEl>
                                              <p:pRg st="4" end="4"/>
                                            </p:txEl>
                                          </p:spTgt>
                                        </p:tgtEl>
                                        <p:attrNameLst>
                                          <p:attrName>style.visibility</p:attrName>
                                        </p:attrNameLst>
                                      </p:cBhvr>
                                      <p:to>
                                        <p:strVal val="visible"/>
                                      </p:to>
                                    </p:set>
                                    <p:animEffect transition="in" filter="dissolve">
                                      <p:cBhvr>
                                        <p:cTn id="134" dur="500"/>
                                        <p:tgtEl>
                                          <p:spTgt spid="5">
                                            <p:txEl>
                                              <p:pRg st="4" end="4"/>
                                            </p:txEl>
                                          </p:spTgt>
                                        </p:tgtEl>
                                      </p:cBhvr>
                                    </p:animEffect>
                                  </p:childTnLst>
                                </p:cTn>
                              </p:par>
                              <p:par>
                                <p:cTn id="135" presetID="9" presetClass="entr" presetSubtype="0" fill="hold" grpId="0" nodeType="withEffect">
                                  <p:stCondLst>
                                    <p:cond delay="0"/>
                                  </p:stCondLst>
                                  <p:childTnLst>
                                    <p:set>
                                      <p:cBhvr>
                                        <p:cTn id="136" dur="1" fill="hold">
                                          <p:stCondLst>
                                            <p:cond delay="0"/>
                                          </p:stCondLst>
                                        </p:cTn>
                                        <p:tgtEl>
                                          <p:spTgt spid="5">
                                            <p:txEl>
                                              <p:pRg st="5" end="5"/>
                                            </p:txEl>
                                          </p:spTgt>
                                        </p:tgtEl>
                                        <p:attrNameLst>
                                          <p:attrName>style.visibility</p:attrName>
                                        </p:attrNameLst>
                                      </p:cBhvr>
                                      <p:to>
                                        <p:strVal val="visible"/>
                                      </p:to>
                                    </p:set>
                                    <p:animEffect transition="in" filter="dissolve">
                                      <p:cBhvr>
                                        <p:cTn id="137" dur="500"/>
                                        <p:tgtEl>
                                          <p:spTgt spid="5">
                                            <p:txEl>
                                              <p:pRg st="5" end="5"/>
                                            </p:txEl>
                                          </p:spTgt>
                                        </p:tgtEl>
                                      </p:cBhvr>
                                    </p:animEffect>
                                  </p:childTnLst>
                                </p:cTn>
                              </p:par>
                              <p:par>
                                <p:cTn id="138" presetID="9" presetClass="entr" presetSubtype="0" fill="hold" grpId="0" nodeType="withEffect">
                                  <p:stCondLst>
                                    <p:cond delay="0"/>
                                  </p:stCondLst>
                                  <p:childTnLst>
                                    <p:set>
                                      <p:cBhvr>
                                        <p:cTn id="139" dur="1" fill="hold">
                                          <p:stCondLst>
                                            <p:cond delay="0"/>
                                          </p:stCondLst>
                                        </p:cTn>
                                        <p:tgtEl>
                                          <p:spTgt spid="5">
                                            <p:txEl>
                                              <p:pRg st="6" end="6"/>
                                            </p:txEl>
                                          </p:spTgt>
                                        </p:tgtEl>
                                        <p:attrNameLst>
                                          <p:attrName>style.visibility</p:attrName>
                                        </p:attrNameLst>
                                      </p:cBhvr>
                                      <p:to>
                                        <p:strVal val="visible"/>
                                      </p:to>
                                    </p:set>
                                    <p:animEffect transition="in" filter="dissolve">
                                      <p:cBhvr>
                                        <p:cTn id="140" dur="500"/>
                                        <p:tgtEl>
                                          <p:spTgt spid="5">
                                            <p:txEl>
                                              <p:pRg st="6" end="6"/>
                                            </p:txEl>
                                          </p:spTgt>
                                        </p:tgtEl>
                                      </p:cBhvr>
                                    </p:animEffect>
                                  </p:childTnLst>
                                </p:cTn>
                              </p:par>
                              <p:par>
                                <p:cTn id="141" presetID="9" presetClass="entr" presetSubtype="0" fill="hold" grpId="0" nodeType="withEffect">
                                  <p:stCondLst>
                                    <p:cond delay="0"/>
                                  </p:stCondLst>
                                  <p:childTnLst>
                                    <p:set>
                                      <p:cBhvr>
                                        <p:cTn id="142" dur="1" fill="hold">
                                          <p:stCondLst>
                                            <p:cond delay="0"/>
                                          </p:stCondLst>
                                        </p:cTn>
                                        <p:tgtEl>
                                          <p:spTgt spid="5">
                                            <p:txEl>
                                              <p:pRg st="7" end="7"/>
                                            </p:txEl>
                                          </p:spTgt>
                                        </p:tgtEl>
                                        <p:attrNameLst>
                                          <p:attrName>style.visibility</p:attrName>
                                        </p:attrNameLst>
                                      </p:cBhvr>
                                      <p:to>
                                        <p:strVal val="visible"/>
                                      </p:to>
                                    </p:set>
                                    <p:animEffect transition="in" filter="dissolve">
                                      <p:cBhvr>
                                        <p:cTn id="143" dur="500"/>
                                        <p:tgtEl>
                                          <p:spTgt spid="5">
                                            <p:txEl>
                                              <p:pRg st="7" end="7"/>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grpId="0" nodeType="clickEffect">
                                  <p:stCondLst>
                                    <p:cond delay="0"/>
                                  </p:stCondLst>
                                  <p:childTnLst>
                                    <p:set>
                                      <p:cBhvr>
                                        <p:cTn id="147" dur="1" fill="hold">
                                          <p:stCondLst>
                                            <p:cond delay="0"/>
                                          </p:stCondLst>
                                        </p:cTn>
                                        <p:tgtEl>
                                          <p:spTgt spid="5">
                                            <p:txEl>
                                              <p:pRg st="8" end="8"/>
                                            </p:txEl>
                                          </p:spTgt>
                                        </p:tgtEl>
                                        <p:attrNameLst>
                                          <p:attrName>style.visibility</p:attrName>
                                        </p:attrNameLst>
                                      </p:cBhvr>
                                      <p:to>
                                        <p:strVal val="visible"/>
                                      </p:to>
                                    </p:set>
                                    <p:animEffect transition="in" filter="dissolve">
                                      <p:cBhvr>
                                        <p:cTn id="148" dur="500"/>
                                        <p:tgtEl>
                                          <p:spTgt spid="5">
                                            <p:txEl>
                                              <p:pRg st="8" end="8"/>
                                            </p:txEl>
                                          </p:spTgt>
                                        </p:tgtEl>
                                      </p:cBhvr>
                                    </p:animEffect>
                                  </p:childTnLst>
                                </p:cTn>
                              </p:par>
                            </p:childTnLst>
                          </p:cTn>
                        </p:par>
                      </p:childTnLst>
                    </p:cTn>
                  </p:par>
                  <p:par>
                    <p:cTn id="149" fill="hold">
                      <p:stCondLst>
                        <p:cond delay="indefinite"/>
                      </p:stCondLst>
                      <p:childTnLst>
                        <p:par>
                          <p:cTn id="150" fill="hold">
                            <p:stCondLst>
                              <p:cond delay="0"/>
                            </p:stCondLst>
                            <p:childTnLst>
                              <p:par>
                                <p:cTn id="151" presetID="9" presetClass="entr" presetSubtype="0" fill="hold" grpId="0" nodeType="clickEffect">
                                  <p:stCondLst>
                                    <p:cond delay="0"/>
                                  </p:stCondLst>
                                  <p:childTnLst>
                                    <p:set>
                                      <p:cBhvr>
                                        <p:cTn id="152" dur="1" fill="hold">
                                          <p:stCondLst>
                                            <p:cond delay="0"/>
                                          </p:stCondLst>
                                        </p:cTn>
                                        <p:tgtEl>
                                          <p:spTgt spid="5">
                                            <p:txEl>
                                              <p:pRg st="9" end="9"/>
                                            </p:txEl>
                                          </p:spTgt>
                                        </p:tgtEl>
                                        <p:attrNameLst>
                                          <p:attrName>style.visibility</p:attrName>
                                        </p:attrNameLst>
                                      </p:cBhvr>
                                      <p:to>
                                        <p:strVal val="visible"/>
                                      </p:to>
                                    </p:set>
                                    <p:animEffect transition="in" filter="dissolve">
                                      <p:cBhvr>
                                        <p:cTn id="153" dur="500"/>
                                        <p:tgtEl>
                                          <p:spTgt spid="5">
                                            <p:txEl>
                                              <p:pRg st="9" end="9"/>
                                            </p:txEl>
                                          </p:spTgt>
                                        </p:tgtEl>
                                      </p:cBhvr>
                                    </p:animEffect>
                                  </p:childTnLst>
                                </p:cTn>
                              </p:par>
                            </p:childTnLst>
                          </p:cTn>
                        </p:par>
                      </p:childTnLst>
                    </p:cTn>
                  </p:par>
                  <p:par>
                    <p:cTn id="154" fill="hold">
                      <p:stCondLst>
                        <p:cond delay="indefinite"/>
                      </p:stCondLst>
                      <p:childTnLst>
                        <p:par>
                          <p:cTn id="155" fill="hold">
                            <p:stCondLst>
                              <p:cond delay="0"/>
                            </p:stCondLst>
                            <p:childTnLst>
                              <p:par>
                                <p:cTn id="156" presetID="9" presetClass="entr" presetSubtype="0" fill="hold" grpId="0" nodeType="clickEffect">
                                  <p:stCondLst>
                                    <p:cond delay="0"/>
                                  </p:stCondLst>
                                  <p:childTnLst>
                                    <p:set>
                                      <p:cBhvr>
                                        <p:cTn id="157" dur="1" fill="hold">
                                          <p:stCondLst>
                                            <p:cond delay="0"/>
                                          </p:stCondLst>
                                        </p:cTn>
                                        <p:tgtEl>
                                          <p:spTgt spid="5">
                                            <p:txEl>
                                              <p:pRg st="10" end="10"/>
                                            </p:txEl>
                                          </p:spTgt>
                                        </p:tgtEl>
                                        <p:attrNameLst>
                                          <p:attrName>style.visibility</p:attrName>
                                        </p:attrNameLst>
                                      </p:cBhvr>
                                      <p:to>
                                        <p:strVal val="visible"/>
                                      </p:to>
                                    </p:set>
                                    <p:animEffect transition="in" filter="dissolve">
                                      <p:cBhvr>
                                        <p:cTn id="158"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3D47-6BB2-0CF1-DBB3-FC3A17203E95}"/>
              </a:ext>
            </a:extLst>
          </p:cNvPr>
          <p:cNvSpPr>
            <a:spLocks noGrp="1"/>
          </p:cNvSpPr>
          <p:nvPr>
            <p:ph type="title"/>
          </p:nvPr>
        </p:nvSpPr>
        <p:spPr/>
        <p:txBody>
          <a:bodyPr/>
          <a:lstStyle/>
          <a:p>
            <a:r>
              <a:rPr lang="en-US" dirty="0"/>
              <a:t>Outline for Today</a:t>
            </a:r>
          </a:p>
        </p:txBody>
      </p:sp>
      <p:sp>
        <p:nvSpPr>
          <p:cNvPr id="3" name="Content Placeholder 2">
            <a:extLst>
              <a:ext uri="{FF2B5EF4-FFF2-40B4-BE49-F238E27FC236}">
                <a16:creationId xmlns:a16="http://schemas.microsoft.com/office/drawing/2014/main" id="{1B48BD6C-B51C-6D6B-F41B-A91C67DAE4B6}"/>
              </a:ext>
            </a:extLst>
          </p:cNvPr>
          <p:cNvSpPr>
            <a:spLocks noGrp="1"/>
          </p:cNvSpPr>
          <p:nvPr>
            <p:ph sz="half" idx="1"/>
          </p:nvPr>
        </p:nvSpPr>
        <p:spPr/>
        <p:txBody>
          <a:bodyPr/>
          <a:lstStyle/>
          <a:p>
            <a:r>
              <a:rPr lang="en-US" b="1" dirty="0"/>
              <a:t>Principles</a:t>
            </a:r>
            <a:r>
              <a:rPr lang="en-US" dirty="0"/>
              <a:t> and </a:t>
            </a:r>
            <a:r>
              <a:rPr lang="en-US" b="1" dirty="0"/>
              <a:t>Controls</a:t>
            </a:r>
          </a:p>
          <a:p>
            <a:r>
              <a:rPr lang="en-US" b="1" dirty="0"/>
              <a:t>Confidentiality</a:t>
            </a:r>
            <a:r>
              <a:rPr lang="en-US" dirty="0"/>
              <a:t> (by encryption)</a:t>
            </a:r>
          </a:p>
          <a:p>
            <a:r>
              <a:rPr lang="en-US" b="1" dirty="0"/>
              <a:t>Authentication</a:t>
            </a:r>
            <a:r>
              <a:rPr lang="en-US" dirty="0"/>
              <a:t> – proving identity</a:t>
            </a:r>
          </a:p>
          <a:p>
            <a:r>
              <a:rPr lang="en-US" dirty="0"/>
              <a:t>Four principles:</a:t>
            </a:r>
          </a:p>
          <a:p>
            <a:pPr lvl="1"/>
            <a:r>
              <a:rPr lang="en-US" b="1" dirty="0"/>
              <a:t>Do not expect expert users</a:t>
            </a:r>
          </a:p>
          <a:p>
            <a:pPr lvl="1"/>
            <a:r>
              <a:rPr lang="en-US" b="1" dirty="0"/>
              <a:t>Fail-safe defaults</a:t>
            </a:r>
          </a:p>
          <a:p>
            <a:pPr lvl="1"/>
            <a:r>
              <a:rPr lang="en-US" b="1" dirty="0"/>
              <a:t>Favor simplicity</a:t>
            </a:r>
          </a:p>
          <a:p>
            <a:pPr lvl="1"/>
            <a:r>
              <a:rPr lang="en-US" b="1" dirty="0"/>
              <a:t>Defend in depth </a:t>
            </a:r>
            <a:r>
              <a:rPr lang="en-US" dirty="0"/>
              <a:t>(throughout)</a:t>
            </a:r>
            <a:endParaRPr lang="en-US" b="1" dirty="0"/>
          </a:p>
        </p:txBody>
      </p:sp>
      <p:sp>
        <p:nvSpPr>
          <p:cNvPr id="4" name="Content Placeholder 3">
            <a:extLst>
              <a:ext uri="{FF2B5EF4-FFF2-40B4-BE49-F238E27FC236}">
                <a16:creationId xmlns:a16="http://schemas.microsoft.com/office/drawing/2014/main" id="{2D2007C0-5A5C-B822-10C3-E00CBA368E66}"/>
              </a:ext>
            </a:extLst>
          </p:cNvPr>
          <p:cNvSpPr>
            <a:spLocks noGrp="1"/>
          </p:cNvSpPr>
          <p:nvPr>
            <p:ph sz="half" idx="2"/>
          </p:nvPr>
        </p:nvSpPr>
        <p:spPr/>
        <p:txBody>
          <a:bodyPr/>
          <a:lstStyle/>
          <a:p>
            <a:pPr marL="0" indent="0">
              <a:buNone/>
            </a:pPr>
            <a:r>
              <a:rPr lang="en-US" u="sng" dirty="0"/>
              <a:t>Next time</a:t>
            </a:r>
          </a:p>
          <a:p>
            <a:r>
              <a:rPr lang="en-US" b="1" dirty="0"/>
              <a:t>Authorization</a:t>
            </a:r>
          </a:p>
          <a:p>
            <a:r>
              <a:rPr lang="en-US" b="1" dirty="0"/>
              <a:t>Integrity</a:t>
            </a:r>
            <a:r>
              <a:rPr lang="en-US" dirty="0"/>
              <a:t> and </a:t>
            </a:r>
            <a:r>
              <a:rPr lang="en-US" b="1" dirty="0"/>
              <a:t>Accountability</a:t>
            </a:r>
          </a:p>
          <a:p>
            <a:r>
              <a:rPr lang="en-US" dirty="0"/>
              <a:t>Remaining principles:</a:t>
            </a:r>
          </a:p>
          <a:p>
            <a:pPr lvl="1"/>
            <a:r>
              <a:rPr lang="en-US" b="1" dirty="0"/>
              <a:t>Trust with Reluctance </a:t>
            </a:r>
            <a:r>
              <a:rPr lang="en-US" dirty="0"/>
              <a:t>(all)</a:t>
            </a:r>
          </a:p>
          <a:p>
            <a:pPr lvl="1"/>
            <a:r>
              <a:rPr lang="en-US" b="1" dirty="0"/>
              <a:t>Monitoring and Traceability</a:t>
            </a:r>
          </a:p>
          <a:p>
            <a:pPr lvl="1"/>
            <a:r>
              <a:rPr lang="en-US" b="1" dirty="0"/>
              <a:t>Putting it all together</a:t>
            </a:r>
          </a:p>
          <a:p>
            <a:pPr lvl="1"/>
            <a:r>
              <a:rPr lang="en-US" b="1" dirty="0"/>
              <a:t>Use community resources</a:t>
            </a:r>
          </a:p>
        </p:txBody>
      </p:sp>
    </p:spTree>
    <p:extLst>
      <p:ext uri="{BB962C8B-B14F-4D97-AF65-F5344CB8AC3E}">
        <p14:creationId xmlns:p14="http://schemas.microsoft.com/office/powerpoint/2010/main" val="1002368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ssolve">
                                      <p:cBhvr>
                                        <p:cTn id="19" dur="500"/>
                                        <p:tgtEl>
                                          <p:spTgt spid="4">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500"/>
                                        <p:tgtEl>
                                          <p:spTgt spid="4">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dissolve">
                                      <p:cBhvr>
                                        <p:cTn id="25" dur="500"/>
                                        <p:tgtEl>
                                          <p:spTgt spid="4">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dissolve">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8D63D-B795-304B-1F06-182D9F4BF2E5}"/>
              </a:ext>
            </a:extLst>
          </p:cNvPr>
          <p:cNvSpPr>
            <a:spLocks noGrp="1"/>
          </p:cNvSpPr>
          <p:nvPr>
            <p:ph type="title"/>
          </p:nvPr>
        </p:nvSpPr>
        <p:spPr/>
        <p:txBody>
          <a:bodyPr/>
          <a:lstStyle/>
          <a:p>
            <a:r>
              <a:rPr lang="en-US" dirty="0"/>
              <a:t>Payment app: DFD</a:t>
            </a:r>
          </a:p>
        </p:txBody>
      </p:sp>
      <p:pic>
        <p:nvPicPr>
          <p:cNvPr id="3" name="Picture 2">
            <a:extLst>
              <a:ext uri="{FF2B5EF4-FFF2-40B4-BE49-F238E27FC236}">
                <a16:creationId xmlns:a16="http://schemas.microsoft.com/office/drawing/2014/main" id="{CAA2E294-6512-90F2-09D6-E6821B2CC790}"/>
              </a:ext>
            </a:extLst>
          </p:cNvPr>
          <p:cNvPicPr>
            <a:picLocks noChangeAspect="1"/>
          </p:cNvPicPr>
          <p:nvPr/>
        </p:nvPicPr>
        <p:blipFill>
          <a:blip r:embed="rId3"/>
          <a:stretch>
            <a:fillRect/>
          </a:stretch>
        </p:blipFill>
        <p:spPr>
          <a:xfrm>
            <a:off x="2049332" y="982628"/>
            <a:ext cx="5045336" cy="2838001"/>
          </a:xfrm>
          <a:prstGeom prst="rect">
            <a:avLst/>
          </a:prstGeom>
        </p:spPr>
      </p:pic>
    </p:spTree>
    <p:extLst>
      <p:ext uri="{BB962C8B-B14F-4D97-AF65-F5344CB8AC3E}">
        <p14:creationId xmlns:p14="http://schemas.microsoft.com/office/powerpoint/2010/main" val="1170635821"/>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D51E-1EA3-8292-E1E5-EF6FD4FF9D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D75116A-83DB-D1EC-B8E4-6901F7F7ECD6}"/>
              </a:ext>
            </a:extLst>
          </p:cNvPr>
          <p:cNvPicPr>
            <a:picLocks noChangeAspect="1"/>
          </p:cNvPicPr>
          <p:nvPr/>
        </p:nvPicPr>
        <p:blipFill>
          <a:blip r:embed="rId3"/>
          <a:stretch>
            <a:fillRect/>
          </a:stretch>
        </p:blipFill>
        <p:spPr>
          <a:xfrm>
            <a:off x="1918487" y="1396950"/>
            <a:ext cx="5307026" cy="2779017"/>
          </a:xfrm>
          <a:prstGeom prst="rect">
            <a:avLst/>
          </a:prstGeom>
        </p:spPr>
      </p:pic>
      <p:sp>
        <p:nvSpPr>
          <p:cNvPr id="2" name="Title 1">
            <a:extLst>
              <a:ext uri="{FF2B5EF4-FFF2-40B4-BE49-F238E27FC236}">
                <a16:creationId xmlns:a16="http://schemas.microsoft.com/office/drawing/2014/main" id="{91626B29-6507-6D73-8E14-C9FBE0FD678C}"/>
              </a:ext>
            </a:extLst>
          </p:cNvPr>
          <p:cNvSpPr>
            <a:spLocks noGrp="1"/>
          </p:cNvSpPr>
          <p:nvPr>
            <p:ph type="title"/>
          </p:nvPr>
        </p:nvSpPr>
        <p:spPr/>
        <p:txBody>
          <a:bodyPr/>
          <a:lstStyle/>
          <a:p>
            <a:r>
              <a:rPr lang="en-US" dirty="0"/>
              <a:t>CMS: DFD</a:t>
            </a:r>
          </a:p>
        </p:txBody>
      </p:sp>
    </p:spTree>
    <p:extLst>
      <p:ext uri="{BB962C8B-B14F-4D97-AF65-F5344CB8AC3E}">
        <p14:creationId xmlns:p14="http://schemas.microsoft.com/office/powerpoint/2010/main" val="3257485774"/>
      </p:ext>
    </p:extLst>
  </p:cSld>
  <p:clrMapOvr>
    <a:masterClrMapping/>
  </p:clrMapOvr>
  <p:transition spd="slow">
    <p:cover/>
  </p:transition>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D5DEC4-9620-104B-BE09-9FACBCD7BB53}" vid="{9604CF4B-C734-584F-A06E-FF624A359E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1595</TotalTime>
  <Words>7036</Words>
  <Application>Microsoft Macintosh PowerPoint</Application>
  <PresentationFormat>On-screen Show (16:9)</PresentationFormat>
  <Paragraphs>640</Paragraphs>
  <Slides>53</Slides>
  <Notes>41</Notes>
  <HiddenSlides>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Courier</vt:lpstr>
      <vt:lpstr>Theme1</vt:lpstr>
      <vt:lpstr>Secure Systems Engineering and Management</vt:lpstr>
      <vt:lpstr>From Threats to Mitigations</vt:lpstr>
      <vt:lpstr>Recall: Security Objectives</vt:lpstr>
      <vt:lpstr>Principles vs. Controls</vt:lpstr>
      <vt:lpstr>Three Categories of Security Principles</vt:lpstr>
      <vt:lpstr>Secure Design Principles</vt:lpstr>
      <vt:lpstr>Outline for Today</vt:lpstr>
      <vt:lpstr>Payment app: DFD</vt:lpstr>
      <vt:lpstr>CMS: DFD</vt:lpstr>
      <vt:lpstr>Confidentiality by Encryption</vt:lpstr>
      <vt:lpstr>The Threat: Eavesdropping and Data Theft</vt:lpstr>
      <vt:lpstr>Encryption 101</vt:lpstr>
      <vt:lpstr>Encryption in Transit: Transport Layer Security</vt:lpstr>
      <vt:lpstr>PowerPoint Presentation</vt:lpstr>
      <vt:lpstr>Use Standards, and Standard Implementations</vt:lpstr>
      <vt:lpstr>TLS in Practice</vt:lpstr>
      <vt:lpstr>Not All Comms are HTTP: BLE Security</vt:lpstr>
      <vt:lpstr>Application-Layer Encryption: Defense in Depth</vt:lpstr>
      <vt:lpstr>Encryption at Rest</vt:lpstr>
      <vt:lpstr>Symmetric Encryption: AES-GCM</vt:lpstr>
      <vt:lpstr>Symmetric Encryption: AES-GCM</vt:lpstr>
      <vt:lpstr>Key Management: The Hard Part</vt:lpstr>
      <vt:lpstr>Broken Crypto: Implementation Mistakes</vt:lpstr>
      <vt:lpstr>Authentication – Proving Identity</vt:lpstr>
      <vt:lpstr>Why Authentication Is Foundational</vt:lpstr>
      <vt:lpstr>Client/Server authentication</vt:lpstr>
      <vt:lpstr>The Password Database Threat</vt:lpstr>
      <vt:lpstr>Password Hashing</vt:lpstr>
      <vt:lpstr>Password Hashing: Argon2id</vt:lpstr>
      <vt:lpstr>Multi-Factor Authentication</vt:lpstr>
      <vt:lpstr>Multi-Factor Authentication and Sessions</vt:lpstr>
      <vt:lpstr>Identity Providers: Don’t Roll Your Own Auth</vt:lpstr>
      <vt:lpstr>Identity Providers: Don’t Roll Your Own Auth</vt:lpstr>
      <vt:lpstr>Mutual Authentication and API Identity</vt:lpstr>
      <vt:lpstr>Do Not Expect Expert Users</vt:lpstr>
      <vt:lpstr>The Principle: Psychological Acceptability</vt:lpstr>
      <vt:lpstr>Passwords and User Behavior</vt:lpstr>
      <vt:lpstr>Password strength meter</vt:lpstr>
      <vt:lpstr>Password manager</vt:lpstr>
      <vt:lpstr>Phishing: The Authentication Failure Users Can’t Solve</vt:lpstr>
      <vt:lpstr>Fail-safe Defaults and the Safety-Security Tension</vt:lpstr>
      <vt:lpstr>The Fail-safe Defaults Principle</vt:lpstr>
      <vt:lpstr>Secure Default Configurations</vt:lpstr>
      <vt:lpstr>Designing for Failure</vt:lpstr>
      <vt:lpstr>Availability, DoS, and the Safety-Security Tension</vt:lpstr>
      <vt:lpstr>Favor Simplicity</vt:lpstr>
      <vt:lpstr>Economy of Mechanism</vt:lpstr>
      <vt:lpstr>Simplicity in the External Interface</vt:lpstr>
      <vt:lpstr>Simplicity in Design and Implementation</vt:lpstr>
      <vt:lpstr>Defense in Depth</vt:lpstr>
      <vt:lpstr>Recap in one slide</vt:lpstr>
      <vt:lpstr>Lecture 1 Summary</vt:lpstr>
      <vt:lpstr>References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2</TotalTime>
  <Words>49</Words>
  <Application>Microsoft Macintosh PowerPoint</Application>
  <PresentationFormat>On-screen Show (16:9)</PresentationFormat>
  <Paragraphs>15</Paragraphs>
  <Slides>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Presentation Title</vt:lpstr>
      <vt:lpstr>Slide Title</vt:lpstr>
      <vt:lpstr>Section header</vt:lpstr>
      <vt:lpstr>Slide Title for Two-Content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Design</dc:title>
  <dc:creator>Secure Software Engineering and Management</dc:creator>
  <cp:keywords/>
  <cp:lastModifiedBy>Hicks, Michael W</cp:lastModifiedBy>
  <cp:revision>59</cp:revision>
  <dcterms:created xsi:type="dcterms:W3CDTF">2026-02-25T12:58:22Z</dcterms:created>
  <dcterms:modified xsi:type="dcterms:W3CDTF">2026-02-26T16:51:41Z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2026</vt:lpwstr>
  </property>
  <property fmtid="{D5CDD505-2E9C-101B-9397-08002B2CF9AE}" pid="3" name="subtitle">
    <vt:lpwstr>Protecting Data and Proving Identity</vt:lpwstr>
  </property>
</Properties>
</file>