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9"/>
  </p:notesMasterIdLst>
  <p:sldIdLst>
    <p:sldId id="2147468953" r:id="rId2"/>
    <p:sldId id="2147468956" r:id="rId3"/>
    <p:sldId id="2147468957" r:id="rId4"/>
    <p:sldId id="2147468959" r:id="rId5"/>
    <p:sldId id="2147468960" r:id="rId6"/>
    <p:sldId id="2147468961" r:id="rId7"/>
    <p:sldId id="2147468962" r:id="rId8"/>
    <p:sldId id="2147468963" r:id="rId9"/>
    <p:sldId id="2147468964" r:id="rId10"/>
    <p:sldId id="2147468965" r:id="rId11"/>
    <p:sldId id="2147468974" r:id="rId12"/>
    <p:sldId id="2147468967" r:id="rId13"/>
    <p:sldId id="2147468970" r:id="rId14"/>
    <p:sldId id="2147468971" r:id="rId15"/>
    <p:sldId id="2147468975" r:id="rId16"/>
    <p:sldId id="257" r:id="rId17"/>
    <p:sldId id="258" r:id="rId18"/>
    <p:sldId id="2147468792" r:id="rId19"/>
    <p:sldId id="2147468863" r:id="rId20"/>
    <p:sldId id="2147468820" r:id="rId21"/>
    <p:sldId id="2147468980" r:id="rId22"/>
    <p:sldId id="262" r:id="rId23"/>
    <p:sldId id="263" r:id="rId24"/>
    <p:sldId id="266" r:id="rId25"/>
    <p:sldId id="265" r:id="rId26"/>
    <p:sldId id="2147468976" r:id="rId27"/>
    <p:sldId id="2147468982" r:id="rId28"/>
    <p:sldId id="264" r:id="rId29"/>
    <p:sldId id="2147468983" r:id="rId30"/>
    <p:sldId id="267" r:id="rId31"/>
    <p:sldId id="268" r:id="rId32"/>
    <p:sldId id="269" r:id="rId33"/>
    <p:sldId id="2147468968" r:id="rId34"/>
    <p:sldId id="2147468969" r:id="rId35"/>
    <p:sldId id="270" r:id="rId36"/>
    <p:sldId id="271" r:id="rId37"/>
    <p:sldId id="272" r:id="rId38"/>
    <p:sldId id="274" r:id="rId39"/>
    <p:sldId id="275" r:id="rId40"/>
    <p:sldId id="276" r:id="rId41"/>
    <p:sldId id="2147468984" r:id="rId42"/>
    <p:sldId id="2147468977" r:id="rId43"/>
    <p:sldId id="2147468978" r:id="rId44"/>
    <p:sldId id="304" r:id="rId45"/>
    <p:sldId id="2147468979" r:id="rId46"/>
    <p:sldId id="278" r:id="rId47"/>
    <p:sldId id="279" r:id="rId48"/>
    <p:sldId id="281" r:id="rId49"/>
    <p:sldId id="282" r:id="rId50"/>
    <p:sldId id="2147468986" r:id="rId51"/>
    <p:sldId id="285" r:id="rId52"/>
    <p:sldId id="286" r:id="rId53"/>
    <p:sldId id="288" r:id="rId54"/>
    <p:sldId id="289" r:id="rId55"/>
    <p:sldId id="290" r:id="rId56"/>
    <p:sldId id="291" r:id="rId57"/>
    <p:sldId id="292" r:id="rId58"/>
    <p:sldId id="293" r:id="rId59"/>
    <p:sldId id="2147468987" r:id="rId60"/>
    <p:sldId id="294" r:id="rId61"/>
    <p:sldId id="295" r:id="rId62"/>
    <p:sldId id="296" r:id="rId63"/>
    <p:sldId id="297" r:id="rId64"/>
    <p:sldId id="298" r:id="rId65"/>
    <p:sldId id="302" r:id="rId66"/>
    <p:sldId id="301" r:id="rId67"/>
    <p:sldId id="323" r:id="rId6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17" autoAdjust="0"/>
    <p:restoredTop sz="83946" autoAdjust="0"/>
  </p:normalViewPr>
  <p:slideViewPr>
    <p:cSldViewPr snapToGrid="0" snapToObjects="1">
      <p:cViewPr varScale="1">
        <p:scale>
          <a:sx n="117" d="100"/>
          <a:sy n="117" d="100"/>
        </p:scale>
        <p:origin x="176" y="5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image" Target="../media/image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9FFCC9-CB3B-4541-97E5-1CB983059C8A}"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835FDF8F-742B-4F12-AFBE-08A871DB99B0}">
      <dgm:prSet custT="1"/>
      <dgm:spPr/>
      <dgm:t>
        <a:bodyPr/>
        <a:lstStyle/>
        <a:p>
          <a:pPr>
            <a:lnSpc>
              <a:spcPct val="100000"/>
            </a:lnSpc>
          </a:pPr>
          <a:r>
            <a:rPr lang="en-US" sz="1800" dirty="0"/>
            <a:t>We </a:t>
          </a:r>
          <a:r>
            <a:rPr lang="en-US" sz="1800" b="1" dirty="0"/>
            <a:t>enumerate threats </a:t>
          </a:r>
          <a:r>
            <a:rPr lang="en-US" sz="1800" dirty="0"/>
            <a:t>against our security objectives using STRIDE.</a:t>
          </a:r>
        </a:p>
      </dgm:t>
    </dgm:pt>
    <dgm:pt modelId="{BDB3B3C6-3A94-4F79-B81E-EFDDD058B386}" type="parTrans" cxnId="{A9379573-C3E0-412A-AB24-F57C436F4884}">
      <dgm:prSet/>
      <dgm:spPr/>
      <dgm:t>
        <a:bodyPr/>
        <a:lstStyle/>
        <a:p>
          <a:endParaRPr lang="en-US"/>
        </a:p>
      </dgm:t>
    </dgm:pt>
    <dgm:pt modelId="{9725BB95-4237-472F-9562-5CDEB5C737B0}" type="sibTrans" cxnId="{A9379573-C3E0-412A-AB24-F57C436F4884}">
      <dgm:prSet/>
      <dgm:spPr/>
      <dgm:t>
        <a:bodyPr/>
        <a:lstStyle/>
        <a:p>
          <a:endParaRPr lang="en-US"/>
        </a:p>
      </dgm:t>
    </dgm:pt>
    <dgm:pt modelId="{2252C341-C1DD-4BDB-BCDC-58F55C2524D5}">
      <dgm:prSet custT="1"/>
      <dgm:spPr/>
      <dgm:t>
        <a:bodyPr/>
        <a:lstStyle/>
        <a:p>
          <a:pPr>
            <a:lnSpc>
              <a:spcPct val="100000"/>
            </a:lnSpc>
          </a:pPr>
          <a:r>
            <a:rPr lang="en-US" sz="1800" dirty="0"/>
            <a:t>For each threat, we </a:t>
          </a:r>
          <a:r>
            <a:rPr lang="en-US" sz="1800" b="1" dirty="0"/>
            <a:t>propose a response</a:t>
          </a:r>
          <a:r>
            <a:rPr lang="en-US" sz="1800" dirty="0"/>
            <a:t>: a control and implementation guidance.</a:t>
          </a:r>
        </a:p>
      </dgm:t>
    </dgm:pt>
    <dgm:pt modelId="{A85BBD46-52DA-478E-8742-07F35C208DF5}" type="parTrans" cxnId="{9B30ACF3-D141-42E7-A858-8F2F49176358}">
      <dgm:prSet/>
      <dgm:spPr/>
      <dgm:t>
        <a:bodyPr/>
        <a:lstStyle/>
        <a:p>
          <a:endParaRPr lang="en-US"/>
        </a:p>
      </dgm:t>
    </dgm:pt>
    <dgm:pt modelId="{EC97E160-C7CD-41C3-9A1A-01FE30144691}" type="sibTrans" cxnId="{9B30ACF3-D141-42E7-A858-8F2F49176358}">
      <dgm:prSet/>
      <dgm:spPr/>
      <dgm:t>
        <a:bodyPr/>
        <a:lstStyle/>
        <a:p>
          <a:endParaRPr lang="en-US"/>
        </a:p>
      </dgm:t>
    </dgm:pt>
    <dgm:pt modelId="{8A238FDB-1DEE-487C-89CB-0F58C2822EAF}">
      <dgm:prSet/>
      <dgm:spPr/>
      <dgm:t>
        <a:bodyPr/>
        <a:lstStyle/>
        <a:p>
          <a:pPr>
            <a:lnSpc>
              <a:spcPct val="100000"/>
            </a:lnSpc>
          </a:pPr>
          <a:r>
            <a:rPr lang="en-US" dirty="0"/>
            <a:t>These two lectures build the </a:t>
          </a:r>
          <a:r>
            <a:rPr lang="en-US" b="1" dirty="0"/>
            <a:t>technical vocabulary </a:t>
          </a:r>
          <a:r>
            <a:rPr lang="en-US" dirty="0"/>
            <a:t>and the </a:t>
          </a:r>
          <a:r>
            <a:rPr lang="en-US" b="1" dirty="0"/>
            <a:t>design thinking </a:t>
          </a:r>
          <a:r>
            <a:rPr lang="en-US" dirty="0"/>
            <a:t>for that.</a:t>
          </a:r>
        </a:p>
      </dgm:t>
    </dgm:pt>
    <dgm:pt modelId="{BB3903CB-F2C5-453D-B68E-E64E0B9D2F1A}" type="parTrans" cxnId="{1D40A313-5505-4F4D-BD72-535A7F86E589}">
      <dgm:prSet/>
      <dgm:spPr/>
      <dgm:t>
        <a:bodyPr/>
        <a:lstStyle/>
        <a:p>
          <a:endParaRPr lang="en-US"/>
        </a:p>
      </dgm:t>
    </dgm:pt>
    <dgm:pt modelId="{0B451E2C-D141-461D-96B7-B05E84E76177}" type="sibTrans" cxnId="{1D40A313-5505-4F4D-BD72-535A7F86E589}">
      <dgm:prSet/>
      <dgm:spPr/>
      <dgm:t>
        <a:bodyPr/>
        <a:lstStyle/>
        <a:p>
          <a:endParaRPr lang="en-US"/>
        </a:p>
      </dgm:t>
    </dgm:pt>
    <dgm:pt modelId="{9817FC75-0123-44AF-BE92-C20F374177C9}" type="pres">
      <dgm:prSet presAssocID="{E49FFCC9-CB3B-4541-97E5-1CB983059C8A}" presName="root" presStyleCnt="0">
        <dgm:presLayoutVars>
          <dgm:dir/>
          <dgm:resizeHandles val="exact"/>
        </dgm:presLayoutVars>
      </dgm:prSet>
      <dgm:spPr/>
    </dgm:pt>
    <dgm:pt modelId="{B5E3434E-E0E5-43A6-AF1D-8587D2FE4C71}" type="pres">
      <dgm:prSet presAssocID="{835FDF8F-742B-4F12-AFBE-08A871DB99B0}" presName="compNode" presStyleCnt="0"/>
      <dgm:spPr/>
    </dgm:pt>
    <dgm:pt modelId="{A47B0684-6A6E-4CEE-B7C6-2CA2A98B4614}" type="pres">
      <dgm:prSet presAssocID="{835FDF8F-742B-4F12-AFBE-08A871DB99B0}" presName="iconRect" presStyleLbl="node1" presStyleIdx="0" presStyleCnt="3" custLinFactNeighborX="-41441" custLinFactNeighborY="106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Walk"/>
        </a:ext>
      </dgm:extLst>
    </dgm:pt>
    <dgm:pt modelId="{8E7767FE-1674-42F9-B8C6-D73946CDE757}" type="pres">
      <dgm:prSet presAssocID="{835FDF8F-742B-4F12-AFBE-08A871DB99B0}" presName="spaceRect" presStyleCnt="0"/>
      <dgm:spPr/>
    </dgm:pt>
    <dgm:pt modelId="{A0C12822-A952-46E7-954A-A72A465A2CB9}" type="pres">
      <dgm:prSet presAssocID="{835FDF8F-742B-4F12-AFBE-08A871DB99B0}" presName="textRect" presStyleLbl="revTx" presStyleIdx="0" presStyleCnt="3" custLinFactNeighborX="-20083" custLinFactNeighborY="437">
        <dgm:presLayoutVars>
          <dgm:chMax val="1"/>
          <dgm:chPref val="1"/>
        </dgm:presLayoutVars>
      </dgm:prSet>
      <dgm:spPr/>
    </dgm:pt>
    <dgm:pt modelId="{89C53F3B-5DB5-4032-A154-588CB6D68B0A}" type="pres">
      <dgm:prSet presAssocID="{9725BB95-4237-472F-9562-5CDEB5C737B0}" presName="sibTrans" presStyleCnt="0"/>
      <dgm:spPr/>
    </dgm:pt>
    <dgm:pt modelId="{917C7773-7DC5-4EA5-ADD2-77A4A582CCAA}" type="pres">
      <dgm:prSet presAssocID="{2252C341-C1DD-4BDB-BCDC-58F55C2524D5}" presName="compNode" presStyleCnt="0"/>
      <dgm:spPr/>
    </dgm:pt>
    <dgm:pt modelId="{E9FF4091-8FD6-4C04-B685-D846F0BE27A4}" type="pres">
      <dgm:prSet presAssocID="{2252C341-C1DD-4BDB-BCDC-58F55C2524D5}"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69D19BD2-E8B7-42DE-A56E-25CDA44B7182}" type="pres">
      <dgm:prSet presAssocID="{2252C341-C1DD-4BDB-BCDC-58F55C2524D5}" presName="spaceRect" presStyleCnt="0"/>
      <dgm:spPr/>
    </dgm:pt>
    <dgm:pt modelId="{CC712790-729F-4143-8892-9F61EEB96D88}" type="pres">
      <dgm:prSet presAssocID="{2252C341-C1DD-4BDB-BCDC-58F55C2524D5}" presName="textRect" presStyleLbl="revTx" presStyleIdx="1" presStyleCnt="3">
        <dgm:presLayoutVars>
          <dgm:chMax val="1"/>
          <dgm:chPref val="1"/>
        </dgm:presLayoutVars>
      </dgm:prSet>
      <dgm:spPr/>
    </dgm:pt>
    <dgm:pt modelId="{2FFFE664-F13A-4BDF-828B-72D0B8DFACB5}" type="pres">
      <dgm:prSet presAssocID="{EC97E160-C7CD-41C3-9A1A-01FE30144691}" presName="sibTrans" presStyleCnt="0"/>
      <dgm:spPr/>
    </dgm:pt>
    <dgm:pt modelId="{F1D0EEBC-97A9-42FE-A539-27946F0F0DCF}" type="pres">
      <dgm:prSet presAssocID="{8A238FDB-1DEE-487C-89CB-0F58C2822EAF}" presName="compNode" presStyleCnt="0"/>
      <dgm:spPr/>
    </dgm:pt>
    <dgm:pt modelId="{39CE0621-AAAF-4595-AB47-73F8AFE7C779}" type="pres">
      <dgm:prSet presAssocID="{8A238FDB-1DEE-487C-89CB-0F58C2822EAF}" presName="iconRect" presStyleLbl="node1" presStyleIdx="2" presStyleCnt="3" custLinFactNeighborX="58442" custLinFactNeighborY="4250"/>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ooks"/>
        </a:ext>
      </dgm:extLst>
    </dgm:pt>
    <dgm:pt modelId="{35174285-D9E2-4C8F-8DE2-89CDD56E1840}" type="pres">
      <dgm:prSet presAssocID="{8A238FDB-1DEE-487C-89CB-0F58C2822EAF}" presName="spaceRect" presStyleCnt="0"/>
      <dgm:spPr/>
    </dgm:pt>
    <dgm:pt modelId="{CCB92355-0EDB-4D13-9B3B-BF500AD6D7A3}" type="pres">
      <dgm:prSet presAssocID="{8A238FDB-1DEE-487C-89CB-0F58C2822EAF}" presName="textRect" presStyleLbl="revTx" presStyleIdx="2" presStyleCnt="3" custLinFactNeighborX="25343" custLinFactNeighborY="437">
        <dgm:presLayoutVars>
          <dgm:chMax val="1"/>
          <dgm:chPref val="1"/>
        </dgm:presLayoutVars>
      </dgm:prSet>
      <dgm:spPr/>
    </dgm:pt>
  </dgm:ptLst>
  <dgm:cxnLst>
    <dgm:cxn modelId="{51760F0F-B9A3-4302-AB5D-4E01FD8D69CC}" type="presOf" srcId="{835FDF8F-742B-4F12-AFBE-08A871DB99B0}" destId="{A0C12822-A952-46E7-954A-A72A465A2CB9}" srcOrd="0" destOrd="0" presId="urn:microsoft.com/office/officeart/2018/2/layout/IconLabelList"/>
    <dgm:cxn modelId="{1D40A313-5505-4F4D-BD72-535A7F86E589}" srcId="{E49FFCC9-CB3B-4541-97E5-1CB983059C8A}" destId="{8A238FDB-1DEE-487C-89CB-0F58C2822EAF}" srcOrd="2" destOrd="0" parTransId="{BB3903CB-F2C5-453D-B68E-E64E0B9D2F1A}" sibTransId="{0B451E2C-D141-461D-96B7-B05E84E76177}"/>
    <dgm:cxn modelId="{084B4614-A6C0-473C-9C32-4E420AA924FD}" type="presOf" srcId="{E49FFCC9-CB3B-4541-97E5-1CB983059C8A}" destId="{9817FC75-0123-44AF-BE92-C20F374177C9}" srcOrd="0" destOrd="0" presId="urn:microsoft.com/office/officeart/2018/2/layout/IconLabelList"/>
    <dgm:cxn modelId="{BA00C350-97EB-4CAF-B64B-493BEE4AD3C7}" type="presOf" srcId="{2252C341-C1DD-4BDB-BCDC-58F55C2524D5}" destId="{CC712790-729F-4143-8892-9F61EEB96D88}" srcOrd="0" destOrd="0" presId="urn:microsoft.com/office/officeart/2018/2/layout/IconLabelList"/>
    <dgm:cxn modelId="{5B77836F-4B4A-4B0A-BF81-8B9E9A70E510}" type="presOf" srcId="{8A238FDB-1DEE-487C-89CB-0F58C2822EAF}" destId="{CCB92355-0EDB-4D13-9B3B-BF500AD6D7A3}" srcOrd="0" destOrd="0" presId="urn:microsoft.com/office/officeart/2018/2/layout/IconLabelList"/>
    <dgm:cxn modelId="{A9379573-C3E0-412A-AB24-F57C436F4884}" srcId="{E49FFCC9-CB3B-4541-97E5-1CB983059C8A}" destId="{835FDF8F-742B-4F12-AFBE-08A871DB99B0}" srcOrd="0" destOrd="0" parTransId="{BDB3B3C6-3A94-4F79-B81E-EFDDD058B386}" sibTransId="{9725BB95-4237-472F-9562-5CDEB5C737B0}"/>
    <dgm:cxn modelId="{9B30ACF3-D141-42E7-A858-8F2F49176358}" srcId="{E49FFCC9-CB3B-4541-97E5-1CB983059C8A}" destId="{2252C341-C1DD-4BDB-BCDC-58F55C2524D5}" srcOrd="1" destOrd="0" parTransId="{A85BBD46-52DA-478E-8742-07F35C208DF5}" sibTransId="{EC97E160-C7CD-41C3-9A1A-01FE30144691}"/>
    <dgm:cxn modelId="{866F9131-A81F-44BD-9B75-D85A1E41C233}" type="presParOf" srcId="{9817FC75-0123-44AF-BE92-C20F374177C9}" destId="{B5E3434E-E0E5-43A6-AF1D-8587D2FE4C71}" srcOrd="0" destOrd="0" presId="urn:microsoft.com/office/officeart/2018/2/layout/IconLabelList"/>
    <dgm:cxn modelId="{1E15E32C-7919-431D-8DCC-6E3AC7F62C3F}" type="presParOf" srcId="{B5E3434E-E0E5-43A6-AF1D-8587D2FE4C71}" destId="{A47B0684-6A6E-4CEE-B7C6-2CA2A98B4614}" srcOrd="0" destOrd="0" presId="urn:microsoft.com/office/officeart/2018/2/layout/IconLabelList"/>
    <dgm:cxn modelId="{A344B6C7-5E3A-49B1-9AFB-7EE7864EF301}" type="presParOf" srcId="{B5E3434E-E0E5-43A6-AF1D-8587D2FE4C71}" destId="{8E7767FE-1674-42F9-B8C6-D73946CDE757}" srcOrd="1" destOrd="0" presId="urn:microsoft.com/office/officeart/2018/2/layout/IconLabelList"/>
    <dgm:cxn modelId="{4451B7F0-0710-4B70-9B72-107E74FC882C}" type="presParOf" srcId="{B5E3434E-E0E5-43A6-AF1D-8587D2FE4C71}" destId="{A0C12822-A952-46E7-954A-A72A465A2CB9}" srcOrd="2" destOrd="0" presId="urn:microsoft.com/office/officeart/2018/2/layout/IconLabelList"/>
    <dgm:cxn modelId="{7280B81A-D1B3-4DF0-BE31-DA5EEC43606D}" type="presParOf" srcId="{9817FC75-0123-44AF-BE92-C20F374177C9}" destId="{89C53F3B-5DB5-4032-A154-588CB6D68B0A}" srcOrd="1" destOrd="0" presId="urn:microsoft.com/office/officeart/2018/2/layout/IconLabelList"/>
    <dgm:cxn modelId="{F6628659-AED2-4EB8-8D50-581EC4597F02}" type="presParOf" srcId="{9817FC75-0123-44AF-BE92-C20F374177C9}" destId="{917C7773-7DC5-4EA5-ADD2-77A4A582CCAA}" srcOrd="2" destOrd="0" presId="urn:microsoft.com/office/officeart/2018/2/layout/IconLabelList"/>
    <dgm:cxn modelId="{94C07504-24D9-4A6A-8BA7-01F88DC8CBAD}" type="presParOf" srcId="{917C7773-7DC5-4EA5-ADD2-77A4A582CCAA}" destId="{E9FF4091-8FD6-4C04-B685-D846F0BE27A4}" srcOrd="0" destOrd="0" presId="urn:microsoft.com/office/officeart/2018/2/layout/IconLabelList"/>
    <dgm:cxn modelId="{A4D19ED9-ACEE-4BB4-A97E-0015A2EE746F}" type="presParOf" srcId="{917C7773-7DC5-4EA5-ADD2-77A4A582CCAA}" destId="{69D19BD2-E8B7-42DE-A56E-25CDA44B7182}" srcOrd="1" destOrd="0" presId="urn:microsoft.com/office/officeart/2018/2/layout/IconLabelList"/>
    <dgm:cxn modelId="{42174D18-9F63-4DED-8F73-04A6152A31EF}" type="presParOf" srcId="{917C7773-7DC5-4EA5-ADD2-77A4A582CCAA}" destId="{CC712790-729F-4143-8892-9F61EEB96D88}" srcOrd="2" destOrd="0" presId="urn:microsoft.com/office/officeart/2018/2/layout/IconLabelList"/>
    <dgm:cxn modelId="{5381BCCC-A96E-4A94-BC5E-1DE2AC99324E}" type="presParOf" srcId="{9817FC75-0123-44AF-BE92-C20F374177C9}" destId="{2FFFE664-F13A-4BDF-828B-72D0B8DFACB5}" srcOrd="3" destOrd="0" presId="urn:microsoft.com/office/officeart/2018/2/layout/IconLabelList"/>
    <dgm:cxn modelId="{1D3FBCEC-7BEE-4B2B-BC9E-A7EA56A23174}" type="presParOf" srcId="{9817FC75-0123-44AF-BE92-C20F374177C9}" destId="{F1D0EEBC-97A9-42FE-A539-27946F0F0DCF}" srcOrd="4" destOrd="0" presId="urn:microsoft.com/office/officeart/2018/2/layout/IconLabelList"/>
    <dgm:cxn modelId="{42A0475A-1463-43EA-8E76-24696CE5415F}" type="presParOf" srcId="{F1D0EEBC-97A9-42FE-A539-27946F0F0DCF}" destId="{39CE0621-AAAF-4595-AB47-73F8AFE7C779}" srcOrd="0" destOrd="0" presId="urn:microsoft.com/office/officeart/2018/2/layout/IconLabelList"/>
    <dgm:cxn modelId="{5BA1D385-E937-4AD1-9639-0462C2631423}" type="presParOf" srcId="{F1D0EEBC-97A9-42FE-A539-27946F0F0DCF}" destId="{35174285-D9E2-4C8F-8DE2-89CDD56E1840}" srcOrd="1" destOrd="0" presId="urn:microsoft.com/office/officeart/2018/2/layout/IconLabelList"/>
    <dgm:cxn modelId="{6D5C7275-E52E-49D4-BCFA-56D2D6E9350E}" type="presParOf" srcId="{F1D0EEBC-97A9-42FE-A539-27946F0F0DCF}" destId="{CCB92355-0EDB-4D13-9B3B-BF500AD6D7A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B0684-6A6E-4CEE-B7C6-2CA2A98B4614}">
      <dsp:nvSpPr>
        <dsp:cNvPr id="0" name=""/>
        <dsp:cNvSpPr/>
      </dsp:nvSpPr>
      <dsp:spPr>
        <a:xfrm>
          <a:off x="484149" y="242949"/>
          <a:ext cx="981188" cy="98118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C12822-A952-46E7-954A-A72A465A2CB9}">
      <dsp:nvSpPr>
        <dsp:cNvPr id="0" name=""/>
        <dsp:cNvSpPr/>
      </dsp:nvSpPr>
      <dsp:spPr>
        <a:xfrm>
          <a:off x="0" y="1639630"/>
          <a:ext cx="2180418" cy="1397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We </a:t>
          </a:r>
          <a:r>
            <a:rPr lang="en-US" sz="1800" b="1" kern="1200" dirty="0"/>
            <a:t>enumerate threats </a:t>
          </a:r>
          <a:r>
            <a:rPr lang="en-US" sz="1800" kern="1200" dirty="0"/>
            <a:t>against our security objectives using STRIDE.</a:t>
          </a:r>
        </a:p>
      </dsp:txBody>
      <dsp:txXfrm>
        <a:off x="0" y="1639630"/>
        <a:ext cx="2180418" cy="1397460"/>
      </dsp:txXfrm>
    </dsp:sp>
    <dsp:sp modelId="{E9FF4091-8FD6-4C04-B685-D846F0BE27A4}">
      <dsp:nvSpPr>
        <dsp:cNvPr id="0" name=""/>
        <dsp:cNvSpPr/>
      </dsp:nvSpPr>
      <dsp:spPr>
        <a:xfrm>
          <a:off x="3452755" y="232519"/>
          <a:ext cx="981188" cy="98118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712790-729F-4143-8892-9F61EEB96D88}">
      <dsp:nvSpPr>
        <dsp:cNvPr id="0" name=""/>
        <dsp:cNvSpPr/>
      </dsp:nvSpPr>
      <dsp:spPr>
        <a:xfrm>
          <a:off x="2853140" y="1633523"/>
          <a:ext cx="2180418" cy="1397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For each threat, we </a:t>
          </a:r>
          <a:r>
            <a:rPr lang="en-US" sz="1800" b="1" kern="1200" dirty="0"/>
            <a:t>propose a response</a:t>
          </a:r>
          <a:r>
            <a:rPr lang="en-US" sz="1800" kern="1200" dirty="0"/>
            <a:t>: a control and implementation guidance.</a:t>
          </a:r>
        </a:p>
      </dsp:txBody>
      <dsp:txXfrm>
        <a:off x="2853140" y="1633523"/>
        <a:ext cx="2180418" cy="1397460"/>
      </dsp:txXfrm>
    </dsp:sp>
    <dsp:sp modelId="{39CE0621-AAAF-4595-AB47-73F8AFE7C779}">
      <dsp:nvSpPr>
        <dsp:cNvPr id="0" name=""/>
        <dsp:cNvSpPr/>
      </dsp:nvSpPr>
      <dsp:spPr>
        <a:xfrm>
          <a:off x="6588173" y="274219"/>
          <a:ext cx="981188" cy="98118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B92355-0EDB-4D13-9B3B-BF500AD6D7A3}">
      <dsp:nvSpPr>
        <dsp:cNvPr id="0" name=""/>
        <dsp:cNvSpPr/>
      </dsp:nvSpPr>
      <dsp:spPr>
        <a:xfrm>
          <a:off x="5706281" y="1639630"/>
          <a:ext cx="2180418" cy="1397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These two lectures build the </a:t>
          </a:r>
          <a:r>
            <a:rPr lang="en-US" sz="1800" b="1" kern="1200" dirty="0"/>
            <a:t>technical vocabulary </a:t>
          </a:r>
          <a:r>
            <a:rPr lang="en-US" sz="1800" kern="1200" dirty="0"/>
            <a:t>and the </a:t>
          </a:r>
          <a:r>
            <a:rPr lang="en-US" sz="1800" b="1" kern="1200" dirty="0"/>
            <a:t>design thinking </a:t>
          </a:r>
          <a:r>
            <a:rPr lang="en-US" sz="1800" kern="1200" dirty="0"/>
            <a:t>for that.</a:t>
          </a:r>
        </a:p>
      </dsp:txBody>
      <dsp:txXfrm>
        <a:off x="5706281" y="1639630"/>
        <a:ext cx="2180418" cy="139746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C1CCF-B725-44A7-AA57-5E433BD85C9F}" type="datetimeFigureOut">
              <a:rPr lang="en-US" smtClean="0"/>
              <a:t>3/17/26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DFEC3-8487-43E8-A154-7C12CBC1FFF2}" type="slidenum">
              <a:rPr lang="en-US" smtClean="0"/>
              <a:t>‹#›</a:t>
            </a:fld>
            <a:endParaRPr lang="en-US"/>
          </a:p>
        </p:txBody>
      </p:sp>
    </p:spTree>
    <p:extLst>
      <p:ext uri="{BB962C8B-B14F-4D97-AF65-F5344CB8AC3E}">
        <p14:creationId xmlns:p14="http://schemas.microsoft.com/office/powerpoint/2010/main" val="378270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Connect to where students are: they’ve done the </a:t>
            </a:r>
            <a:r>
              <a:rPr dirty="0" err="1"/>
              <a:t>SbD</a:t>
            </a:r>
            <a:r>
              <a:rPr dirty="0"/>
              <a:t> lecture, learned threat modeling with STRIDE, and are working on their own threat models (</a:t>
            </a:r>
            <a:r>
              <a:rPr dirty="0" err="1"/>
              <a:t>GlucoGuard</a:t>
            </a:r>
            <a:r>
              <a:rPr dirty="0"/>
              <a:t>). These lectures answer the next question: once you’ve found a threat, what do you actually build to stop it?</a:t>
            </a:r>
          </a:p>
          <a:p>
            <a:pPr marL="0" lvl="0" indent="0">
              <a:buNone/>
            </a:pPr>
            <a:endParaRPr dirty="0"/>
          </a:p>
          <a:p>
            <a:pPr marL="0" lvl="0" indent="0">
              <a:buNone/>
            </a:pPr>
            <a:r>
              <a:rPr dirty="0"/>
              <a:t>Recall the four response strategies: mitigate, eliminate, transfer, accept. Most of our time focuses on mitigation through design – the controls you build into the system.</a:t>
            </a:r>
          </a:p>
        </p:txBody>
      </p:sp>
      <p:sp>
        <p:nvSpPr>
          <p:cNvPr id="4" name="Slide Number Placeholder 3"/>
          <p:cNvSpPr>
            <a:spLocks noGrp="1"/>
          </p:cNvSpPr>
          <p:nvPr>
            <p:ph type="sldNum" sz="quarter" idx="10"/>
          </p:nvPr>
        </p:nvSpPr>
        <p:spPr/>
        <p:txBody>
          <a:bodyPr/>
          <a:lstStyle/>
          <a:p>
            <a:fld id="{18BDFEC3-8487-43E8-A154-7C12CBC1FFF2}" type="slidenum">
              <a:rPr lang="en-US"/>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a:t>
            </a:r>
            <a:r>
              <a:rPr lang="en-US" dirty="0"/>
              <a:t> A small team of security engineers maintains Safe Coding libraries, framework components, and conformance checks – serving </a:t>
            </a:r>
            <a:r>
              <a:rPr lang="en-US" i="1" dirty="0"/>
              <a:t>many thousands</a:t>
            </a:r>
            <a:r>
              <a:rPr lang="en-US" dirty="0"/>
              <a:t> of web application developers.</a:t>
            </a:r>
          </a:p>
          <a:p>
            <a:pPr marL="0" lvl="0" indent="0">
              <a:buNone/>
            </a:pPr>
            <a:endParaRPr lang="en-US" dirty="0"/>
          </a:p>
          <a:p>
            <a:pPr marL="0" lvl="0" indent="0">
              <a:buNone/>
            </a:pPr>
            <a:r>
              <a:rPr dirty="0"/>
              <a:t>This is the existence proof that the approach works. The numbers are striking: not just a reduction, but near-elimination of vulnerability classes that have been in the OWASP/CWE top lists for decades.</a:t>
            </a:r>
          </a:p>
          <a:p>
            <a:pPr marL="0" lvl="0" indent="0">
              <a:buNone/>
            </a:pPr>
            <a:endParaRPr dirty="0"/>
          </a:p>
          <a:p>
            <a:pPr marL="0" lvl="0" indent="0">
              <a:buNone/>
            </a:pPr>
            <a:r>
              <a:rPr dirty="0"/>
              <a:t>The cost model is important: a small team builds and maintains the safe ecosystem, and the benefit scales across all applications. This is far more efficient than training every developer and reviewing every application.</a:t>
            </a:r>
          </a:p>
          <a:p>
            <a:pPr marL="0" lvl="0" indent="0">
              <a:buNone/>
            </a:pPr>
            <a:endParaRPr dirty="0"/>
          </a:p>
          <a:p>
            <a:pPr marL="0" lvl="0" indent="0">
              <a:buNone/>
            </a:pPr>
            <a:r>
              <a:rPr dirty="0"/>
              <a:t>The Google Photos web frontend, for example, has never had </a:t>
            </a:r>
            <a:r>
              <a:rPr i="1" dirty="0"/>
              <a:t>any</a:t>
            </a:r>
            <a:r>
              <a:rPr dirty="0"/>
              <a:t> XSS vulnerability reported over its entire lifetime.</a:t>
            </a:r>
          </a:p>
          <a:p>
            <a:pPr marL="0" lvl="0" indent="0">
              <a:buNone/>
            </a:pPr>
            <a:endParaRPr dirty="0"/>
          </a:p>
          <a:p>
            <a:pPr marL="0" lvl="0" indent="0">
              <a:buNone/>
            </a:pPr>
            <a:r>
              <a:rPr dirty="0"/>
              <a:t>Note: this doesn’t mean zero residual risk. Some “legacy” applications that predate the framework, or use components not yet refactored to conform to the safe-types discipline, still have a small residual rate. But the trajectory is clear.</a:t>
            </a:r>
          </a:p>
        </p:txBody>
      </p:sp>
      <p:sp>
        <p:nvSpPr>
          <p:cNvPr id="4" name="Slide Number Placeholder 3"/>
          <p:cNvSpPr>
            <a:spLocks noGrp="1"/>
          </p:cNvSpPr>
          <p:nvPr>
            <p:ph type="sldNum" sz="quarter" idx="10"/>
          </p:nvPr>
        </p:nvSpPr>
        <p:spPr/>
        <p:txBody>
          <a:bodyPr/>
          <a:lstStyle/>
          <a:p>
            <a:fld id="{18BDFEC3-8487-43E8-A154-7C12CBC1FFF2}" type="slidenum">
              <a:rPr lang="en-US"/>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second key strategy. Instead of each product team developing its own threat model from scratch and designing its own mitigations, you identify common architectural patterns and build frameworks that address the common threats.</a:t>
            </a:r>
          </a:p>
          <a:p>
            <a:pPr marL="0" lvl="0" indent="0">
              <a:buNone/>
            </a:pPr>
            <a:endParaRPr/>
          </a:p>
          <a:p>
            <a:pPr marL="0" lvl="0" indent="0">
              <a:buNone/>
            </a:pPr>
            <a:r>
              <a:t>For example, the safety and security design of almost any web application must consider: protecting network traffic (TLS), authenticating and authorizing requests, protecting data confidentiality and integrity, and deleting user data when required. These considerations are common to the archetype, not specific to any one app.</a:t>
            </a:r>
          </a:p>
          <a:p>
            <a:pPr marL="0" lvl="0" indent="0">
              <a:buNone/>
            </a:pPr>
            <a:endParaRPr/>
          </a:p>
          <a:p>
            <a:pPr marL="0" lvl="0" indent="0">
              <a:buNone/>
            </a:pPr>
            <a:r>
              <a:t>At Google, frameworks and platforms encode these decisions. Application developers build on the framework and inherit its security properties. Security experts focus their limited bandwidth on the framework, where improvements benefit hundreds of applications.</a:t>
            </a:r>
          </a:p>
          <a:p>
            <a:pPr marL="0" lvl="0" indent="0">
              <a:buNone/>
            </a:pPr>
            <a:endParaRPr/>
          </a:p>
          <a:p>
            <a:pPr marL="0" lvl="0" indent="0">
              <a:buNone/>
            </a:pPr>
            <a:r>
              <a:t>This also enables rapid deployment of new mitigations: when a new attack class emerges, the framework team can roll out a fix to all framework-based applications, often without any involvement from the individual application teams.</a:t>
            </a:r>
          </a:p>
          <a:p>
            <a:pPr marL="0" lvl="0" indent="0">
              <a:buNone/>
            </a:pPr>
            <a:endParaRPr/>
          </a:p>
          <a:p>
            <a:pPr marL="0" lvl="0" indent="0">
              <a:buNone/>
            </a:pPr>
            <a:r>
              <a:t>Ask the class: “Think about the CMS and payment app examples. What aspects of their threat models are common to all web applications? What aspects are specific to the CMS or payment app?”</a:t>
            </a:r>
          </a:p>
        </p:txBody>
      </p:sp>
      <p:sp>
        <p:nvSpPr>
          <p:cNvPr id="4" name="Slide Number Placeholder 3"/>
          <p:cNvSpPr>
            <a:spLocks noGrp="1"/>
          </p:cNvSpPr>
          <p:nvPr>
            <p:ph type="sldNum" sz="quarter" idx="10"/>
          </p:nvPr>
        </p:nvSpPr>
        <p:spPr/>
        <p:txBody>
          <a:bodyPr/>
          <a:lstStyle/>
          <a:p>
            <a:fld id="{18BDFEC3-8487-43E8-A154-7C12CBC1FFF2}" type="slidenum">
              <a:rPr lang="en-US"/>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These numbers come from Google’s “A Recipe for Scaling Security” blog post. They illustrate the leverage of the archetype/framework approach: a small security team can achieve these numbers because the security properties are built into the framework, not into each application.</a:t>
            </a:r>
          </a:p>
          <a:p>
            <a:pPr marL="0" lvl="0" indent="0">
              <a:buNone/>
            </a:pPr>
            <a:endParaRPr lang="en-US" dirty="0"/>
          </a:p>
          <a:p>
            <a:pPr marL="0" lvl="0" indent="0">
              <a:buNone/>
            </a:pPr>
            <a:r>
              <a:rPr lang="en-US" dirty="0"/>
              <a:t>Trusted Types is a W3C browser API (referenced in Kern’s paper as reference 7) that enforces type safety at the DOM level: the browser itself rejects plain strings passed to dangerous DOM APIs like </a:t>
            </a:r>
            <a:r>
              <a:rPr lang="en-US" dirty="0" err="1"/>
              <a:t>innerHTML</a:t>
            </a:r>
            <a:r>
              <a:rPr lang="en-US" dirty="0"/>
              <a:t>, requiring Trusted Types instead. This is Safe Coding enforced by the browser platform.</a:t>
            </a:r>
          </a:p>
          <a:p>
            <a:pPr marL="0" lvl="0" indent="0">
              <a:buNone/>
            </a:pPr>
            <a:endParaRPr lang="en-US" dirty="0"/>
          </a:p>
          <a:p>
            <a:pPr marL="0" lvl="0" indent="0">
              <a:buNone/>
            </a:pPr>
            <a:r>
              <a:rPr lang="en-US" dirty="0"/>
              <a:t>Content Security Policy (CSP) with nonces prevents inline script injection – even if an attacker manages to inject HTML, the browser won’t execute scripts that don’t have the correct nonce.</a:t>
            </a:r>
          </a:p>
          <a:p>
            <a:pPr marL="0" lvl="0" indent="0">
              <a:buNone/>
            </a:pPr>
            <a:endParaRPr lang="en-US" dirty="0"/>
          </a:p>
          <a:p>
            <a:pPr marL="0" lvl="0" indent="0">
              <a:buNone/>
            </a:pPr>
            <a:r>
              <a:rPr lang="en-US" dirty="0"/>
              <a:t>The key insight for students: these are not application-level decisions. They’re framework-level and platform-level decisions that benefit every application built on that framework. This is Kern’s archetype approach in action.</a:t>
            </a:r>
          </a:p>
          <a:p>
            <a:pPr marL="0" lvl="0" indent="0">
              <a:buNone/>
            </a:pPr>
            <a:endParaRPr lang="en-US" dirty="0"/>
          </a:p>
          <a:p>
            <a:pPr marL="0" lvl="0" indent="0">
              <a:buNone/>
            </a:pPr>
            <a:r>
              <a:rPr lang="en-US" dirty="0"/>
              <a:t>Source: “A Recipe for Scaling Security,” Google Bug Hunters blog (</a:t>
            </a:r>
            <a:r>
              <a:rPr lang="en-US" dirty="0" err="1"/>
              <a:t>bughunters.google.com</a:t>
            </a:r>
            <a:r>
              <a:rPr lang="en-US" dirty="0"/>
              <a:t>/blog/5896512897417216).</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14</a:t>
            </a:fld>
            <a:endParaRPr lang="en-US"/>
          </a:p>
        </p:txBody>
      </p:sp>
    </p:spTree>
    <p:extLst>
      <p:ext uri="{BB962C8B-B14F-4D97-AF65-F5344CB8AC3E}">
        <p14:creationId xmlns:p14="http://schemas.microsoft.com/office/powerpoint/2010/main" val="1804741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This slide sets up the through-line for the rest of the lecture. Every topic we cover has both a “guidance” version (what developers should do) and an “ecosystem” version (how the framework/platform can enforce it). We’ll cover both, using Kern’s framing to understand why the ecosystem approach is often more effective.</a:t>
            </a:r>
          </a:p>
          <a:p>
            <a:pPr marL="0" lvl="0" indent="0">
              <a:buNone/>
            </a:pPr>
            <a:endParaRPr lang="en-US" dirty="0"/>
          </a:p>
          <a:p>
            <a:pPr marL="0" lvl="0" indent="0">
              <a:buNone/>
            </a:pPr>
            <a:r>
              <a:rPr lang="en-US" dirty="0"/>
              <a:t>Students should be thinking about this for their </a:t>
            </a:r>
            <a:r>
              <a:rPr lang="en-US" dirty="0" err="1"/>
              <a:t>GlucoGuard</a:t>
            </a:r>
            <a:r>
              <a:rPr lang="en-US" dirty="0"/>
              <a:t> projects: for each mitigation they propose, is it something that depends on individual developer vigilance, or is it enforced by the architecture?</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15</a:t>
            </a:fld>
            <a:endParaRPr lang="en-US"/>
          </a:p>
        </p:txBody>
      </p:sp>
    </p:spTree>
    <p:extLst>
      <p:ext uri="{BB962C8B-B14F-4D97-AF65-F5344CB8AC3E}">
        <p14:creationId xmlns:p14="http://schemas.microsoft.com/office/powerpoint/2010/main" val="287281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bridge from Lecture 1. Authentication is the prerequisite; authorization is where the security policy is actually enforced.</a:t>
            </a:r>
          </a:p>
          <a:p>
            <a:pPr marL="0" lvl="0" indent="0">
              <a:buNone/>
            </a:pPr>
            <a:endParaRPr/>
          </a:p>
          <a:p>
            <a:pPr marL="0" lvl="0" indent="0">
              <a:buNone/>
            </a:pPr>
            <a:r>
              <a:t>CMS authorization problem: students, TAs, instructors, admins – each with different permissions, scoped to different courses and sections.</a:t>
            </a:r>
          </a:p>
          <a:p>
            <a:pPr marL="0" lvl="0" indent="0">
              <a:buNone/>
            </a:pPr>
            <a:endParaRPr/>
          </a:p>
          <a:p>
            <a:pPr marL="0" lvl="0" indent="0">
              <a:buNone/>
            </a:pPr>
            <a:r>
              <a:t>Payment app: users can only operate on their own accounts; support staff can view but not transfer; no one can exceed daily limits.</a:t>
            </a:r>
          </a:p>
          <a:p>
            <a:pPr marL="0" lvl="0" indent="0">
              <a:buNone/>
            </a:pPr>
            <a:endParaRPr/>
          </a:p>
          <a:p>
            <a:pPr marL="0" lvl="0" indent="0">
              <a:buNone/>
            </a:pPr>
            <a:r>
              <a:t>Getting authorization wrong: a student sees every other student’s grades (FERPA violation); a payment app user transfers money from someone else’s account.</a:t>
            </a:r>
          </a:p>
        </p:txBody>
      </p:sp>
      <p:sp>
        <p:nvSpPr>
          <p:cNvPr id="4" name="Slide Number Placeholder 3"/>
          <p:cNvSpPr>
            <a:spLocks noGrp="1"/>
          </p:cNvSpPr>
          <p:nvPr>
            <p:ph type="sldNum" sz="quarter" idx="10"/>
          </p:nvPr>
        </p:nvSpPr>
        <p:spPr/>
        <p:txBody>
          <a:bodyPr/>
          <a:lstStyle/>
          <a:p>
            <a:fld id="{18BDFEC3-8487-43E8-A154-7C12CBC1FFF2}" type="slidenum">
              <a:rPr lang="en-US"/>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marL="0" lvl="0" indent="0">
              <a:buNone/>
            </a:pPr>
            <a:r>
              <a:rPr lang="en-US" dirty="0"/>
              <a:t>Cedar was developed by AWS and is used in Amazon Verified Permissions. It’s open-source and has been formally verified (its authorization engine has been proven correct using automated reasoning tools).</a:t>
            </a:r>
          </a:p>
          <a:p>
            <a:pPr marL="0" lvl="0" indent="0">
              <a:buNone/>
            </a:pPr>
            <a:endParaRPr lang="en-US" dirty="0"/>
          </a:p>
          <a:p>
            <a:pPr marL="0" lvl="0" indent="0">
              <a:buNone/>
            </a:pPr>
            <a:r>
              <a:rPr lang="en-US" dirty="0"/>
              <a:t>Key benefits of an explicit policy language: policies are auditable (a reviewer can read them), testable (you can write unit tests for policies), and separate from application code (changing a policy doesn’t require a code deploy). The authorization logic becomes part of the trusted computing base, and Cedar keeps that piece simple and inspectable.</a:t>
            </a:r>
          </a:p>
          <a:p>
            <a:pPr marL="0" lvl="0" indent="0">
              <a:buNone/>
            </a:pPr>
            <a:endParaRPr lang="en-US" dirty="0"/>
          </a:p>
          <a:p>
            <a:pPr marL="0" lvl="0" indent="0">
              <a:buNone/>
            </a:pPr>
            <a:r>
              <a:rPr lang="en-US" dirty="0"/>
              <a:t>Cedar isn’t the only option (Open Policy Agent/Rego, </a:t>
            </a:r>
            <a:r>
              <a:rPr lang="en-US" dirty="0" err="1"/>
              <a:t>Casbin</a:t>
            </a:r>
            <a:r>
              <a:rPr lang="en-US" dirty="0"/>
              <a:t>, etc.), but the pattern is the important thing: make authorization logic explicit and centralized, not scattered across route handlers.</a:t>
            </a:r>
          </a:p>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18</a:t>
            </a:fld>
            <a:endParaRPr lang="en-US"/>
          </a:p>
        </p:txBody>
      </p:sp>
    </p:spTree>
    <p:extLst>
      <p:ext uri="{BB962C8B-B14F-4D97-AF65-F5344CB8AC3E}">
        <p14:creationId xmlns:p14="http://schemas.microsoft.com/office/powerpoint/2010/main" val="3476124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7231B-3E9A-37B8-F42B-32DEE6F99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D5F7A-265C-B761-141E-3C0DF254D387}"/>
              </a:ext>
            </a:extLst>
          </p:cNvPr>
          <p:cNvSpPr>
            <a:spLocks noGrp="1" noRot="1" noChangeAspect="1"/>
          </p:cNvSpPr>
          <p:nvPr>
            <p:ph type="sldImg"/>
          </p:nvPr>
        </p:nvSpPr>
        <p:spPr>
          <a:xfrm>
            <a:off x="438150" y="457200"/>
            <a:ext cx="5981700" cy="3363913"/>
          </a:xfrm>
        </p:spPr>
      </p:sp>
      <p:sp>
        <p:nvSpPr>
          <p:cNvPr id="3" name="Notes Placeholder 2">
            <a:extLst>
              <a:ext uri="{FF2B5EF4-FFF2-40B4-BE49-F238E27FC236}">
                <a16:creationId xmlns:a16="http://schemas.microsoft.com/office/drawing/2014/main" id="{1A0ED6BD-7289-669A-33BB-0814406A1539}"/>
              </a:ext>
            </a:extLst>
          </p:cNvPr>
          <p:cNvSpPr>
            <a:spLocks noGrp="1"/>
          </p:cNvSpPr>
          <p:nvPr>
            <p:ph type="body" idx="1"/>
          </p:nvPr>
        </p:nvSpPr>
        <p:spPr/>
        <p:txBody>
          <a:bodyPr/>
          <a:lstStyle/>
          <a:p>
            <a:pPr marL="0" lvl="0" indent="0">
              <a:buNone/>
            </a:pPr>
            <a:r>
              <a:rPr lang="en-US" dirty="0"/>
              <a:t>Assign permissions to </a:t>
            </a:r>
            <a:r>
              <a:rPr lang="en-US" b="1" dirty="0"/>
              <a:t>roles</a:t>
            </a:r>
            <a:r>
              <a:rPr lang="en-US" dirty="0"/>
              <a:t>, assign roles to </a:t>
            </a:r>
            <a:r>
              <a:rPr lang="en-US" b="1" dirty="0"/>
              <a:t>users</a:t>
            </a:r>
            <a:r>
              <a:rPr lang="en-US" dirty="0"/>
              <a:t>.</a:t>
            </a:r>
          </a:p>
          <a:p>
            <a:pPr lvl="0"/>
            <a:r>
              <a:rPr lang="en-US" dirty="0"/>
              <a:t>CMS roles: </a:t>
            </a:r>
            <a:r>
              <a:rPr lang="en-US" dirty="0">
                <a:latin typeface="Courier"/>
              </a:rPr>
              <a:t>student</a:t>
            </a:r>
            <a:r>
              <a:rPr lang="en-US" dirty="0"/>
              <a:t>, </a:t>
            </a:r>
            <a:r>
              <a:rPr lang="en-US" dirty="0">
                <a:latin typeface="Courier"/>
              </a:rPr>
              <a:t>TA</a:t>
            </a:r>
            <a:r>
              <a:rPr lang="en-US" dirty="0"/>
              <a:t>, </a:t>
            </a:r>
            <a:r>
              <a:rPr lang="en-US" dirty="0">
                <a:latin typeface="Courier"/>
              </a:rPr>
              <a:t>instructor</a:t>
            </a:r>
            <a:r>
              <a:rPr lang="en-US" dirty="0"/>
              <a:t>, </a:t>
            </a:r>
            <a:r>
              <a:rPr lang="en-US" dirty="0">
                <a:latin typeface="Courier"/>
              </a:rPr>
              <a:t>admin</a:t>
            </a:r>
          </a:p>
          <a:p>
            <a:endParaRPr lang="en-US" dirty="0"/>
          </a:p>
          <a:p>
            <a:pPr marL="0" lvl="0" indent="0">
              <a:buNone/>
            </a:pPr>
            <a:r>
              <a:rPr lang="en-US" dirty="0"/>
              <a:t>RBAC is a good starting point and is sufficient for many simple applications. But real-world authorization often depends on the relationship between the user and the specific resource being accessed, not just the user’s role.</a:t>
            </a:r>
          </a:p>
          <a:p>
            <a:pPr marL="0" lvl="0" indent="0">
              <a:buNone/>
            </a:pPr>
            <a:endParaRPr lang="en-US" dirty="0"/>
          </a:p>
          <a:p>
            <a:pPr marL="0" lvl="0" indent="0">
              <a:buNone/>
            </a:pPr>
            <a:r>
              <a:rPr lang="en-US" b="1" dirty="0"/>
              <a:t>But notice:</a:t>
            </a:r>
            <a:r>
              <a:rPr lang="en-US" dirty="0"/>
              <a:t> a TA shouldn’t see grades for </a:t>
            </a:r>
            <a:r>
              <a:rPr lang="en-US" i="1" dirty="0"/>
              <a:t>all</a:t>
            </a:r>
            <a:r>
              <a:rPr lang="en-US" dirty="0"/>
              <a:t> sections, only their assigned one.</a:t>
            </a:r>
          </a:p>
          <a:p>
            <a:pPr marL="0" lvl="0" indent="0">
              <a:buNone/>
            </a:pPr>
            <a:r>
              <a:rPr lang="en-US" dirty="0"/>
              <a:t>Pure RBAC doesn’t capture </a:t>
            </a:r>
            <a:r>
              <a:rPr lang="en-US" b="1" dirty="0"/>
              <a:t>relationships</a:t>
            </a:r>
            <a:r>
              <a:rPr lang="en-US" dirty="0"/>
              <a:t>.</a:t>
            </a:r>
          </a:p>
          <a:p>
            <a:pPr marL="0" lvl="0" indent="0">
              <a:buNone/>
            </a:pPr>
            <a:endParaRPr lang="en-US" dirty="0"/>
          </a:p>
          <a:p>
            <a:pPr marL="0" lvl="0" indent="0">
              <a:buNone/>
            </a:pPr>
            <a:r>
              <a:rPr lang="en-US" dirty="0"/>
              <a:t>This limitation is what leads to attribute-based and relationship-based access control models.</a:t>
            </a:r>
          </a:p>
        </p:txBody>
      </p:sp>
      <p:sp>
        <p:nvSpPr>
          <p:cNvPr id="4" name="Slide Number Placeholder 3">
            <a:extLst>
              <a:ext uri="{FF2B5EF4-FFF2-40B4-BE49-F238E27FC236}">
                <a16:creationId xmlns:a16="http://schemas.microsoft.com/office/drawing/2014/main" id="{6B8E125D-ED4B-4832-A311-C1B6271C0FAC}"/>
              </a:ext>
            </a:extLst>
          </p:cNvPr>
          <p:cNvSpPr>
            <a:spLocks noGrp="1"/>
          </p:cNvSpPr>
          <p:nvPr>
            <p:ph type="sldNum" sz="quarter" idx="5"/>
          </p:nvPr>
        </p:nvSpPr>
        <p:spPr/>
        <p:txBody>
          <a:bodyPr/>
          <a:lstStyle/>
          <a:p>
            <a:fld id="{A3D89E5F-BEEF-42A1-A57B-E5A736D51194}" type="slidenum">
              <a:rPr lang="en-US" smtClean="0"/>
              <a:pPr/>
              <a:t>19</a:t>
            </a:fld>
            <a:endParaRPr lang="en-US"/>
          </a:p>
        </p:txBody>
      </p:sp>
    </p:spTree>
    <p:extLst>
      <p:ext uri="{BB962C8B-B14F-4D97-AF65-F5344CB8AC3E}">
        <p14:creationId xmlns:p14="http://schemas.microsoft.com/office/powerpoint/2010/main" val="991604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89E5F-BEEF-42A1-A57B-E5A736D51194}" type="slidenum">
              <a:rPr lang="en-US" smtClean="0"/>
              <a:pPr/>
              <a:t>20</a:t>
            </a:fld>
            <a:endParaRPr lang="en-US"/>
          </a:p>
        </p:txBody>
      </p:sp>
    </p:spTree>
    <p:extLst>
      <p:ext uri="{BB962C8B-B14F-4D97-AF65-F5344CB8AC3E}">
        <p14:creationId xmlns:p14="http://schemas.microsoft.com/office/powerpoint/2010/main" val="2791920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A2561-FD41-5D0D-C480-2C8C2E4B1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9F4C6-E38E-E4B4-73CD-F4307A3BE72B}"/>
              </a:ext>
            </a:extLst>
          </p:cNvPr>
          <p:cNvSpPr>
            <a:spLocks noGrp="1" noRot="1" noChangeAspect="1"/>
          </p:cNvSpPr>
          <p:nvPr>
            <p:ph type="sldImg"/>
          </p:nvPr>
        </p:nvSpPr>
        <p:spPr>
          <a:xfrm>
            <a:off x="438150" y="457200"/>
            <a:ext cx="5981700" cy="3363913"/>
          </a:xfrm>
        </p:spPr>
      </p:sp>
      <p:sp>
        <p:nvSpPr>
          <p:cNvPr id="3" name="Notes Placeholder 2">
            <a:extLst>
              <a:ext uri="{FF2B5EF4-FFF2-40B4-BE49-F238E27FC236}">
                <a16:creationId xmlns:a16="http://schemas.microsoft.com/office/drawing/2014/main" id="{1146C13B-EF01-8698-F941-2C2C7C55E0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ReBAC (Relationship-Based Access Control) specifically focuses on relationships between entities. These relationships are not captured by roles alone – they depend on the specific resource being accessed.</a:t>
            </a:r>
          </a:p>
          <a:p>
            <a:pPr marL="0" lvl="0" indent="0">
              <a:buNone/>
            </a:pPr>
            <a:endParaRPr lang="en-US" dirty="0"/>
          </a:p>
          <a:p>
            <a:pPr marL="0" lvl="0" indent="0">
              <a:buNone/>
            </a:pPr>
            <a:r>
              <a:rPr lang="en-US" dirty="0"/>
              <a:t>The distinction matters because it changes how you think about policy: instead of “TAs can grade” (role-based), you get “TAs can grade submissions in sections they’re assigned to” (relationship-based). The latter is what you actually want, and expressing it requires knowing the relationship between the TA and the section.</a:t>
            </a:r>
          </a:p>
          <a:p>
            <a:pPr marL="0" lvl="0" indent="0">
              <a:buNone/>
            </a:pPr>
            <a:endParaRPr lang="en-US" dirty="0"/>
          </a:p>
          <a:p>
            <a:pPr marL="0" lvl="0" indent="0">
              <a:buNone/>
            </a:pPr>
            <a:r>
              <a:rPr lang="en-US" dirty="0"/>
              <a:t>Google’s Zanzibar system (used for Google Drive, YouTube, etc.) is a large-scale ReBAC system. </a:t>
            </a:r>
          </a:p>
          <a:p>
            <a:endParaRPr lang="en-US" dirty="0"/>
          </a:p>
          <a:p>
            <a:endParaRPr lang="en-US" dirty="0"/>
          </a:p>
        </p:txBody>
      </p:sp>
      <p:sp>
        <p:nvSpPr>
          <p:cNvPr id="4" name="Slide Number Placeholder 3">
            <a:extLst>
              <a:ext uri="{FF2B5EF4-FFF2-40B4-BE49-F238E27FC236}">
                <a16:creationId xmlns:a16="http://schemas.microsoft.com/office/drawing/2014/main" id="{8C1ADA51-4C5D-FE88-8D77-6BC766665775}"/>
              </a:ext>
            </a:extLst>
          </p:cNvPr>
          <p:cNvSpPr>
            <a:spLocks noGrp="1"/>
          </p:cNvSpPr>
          <p:nvPr>
            <p:ph type="sldNum" sz="quarter" idx="5"/>
          </p:nvPr>
        </p:nvSpPr>
        <p:spPr/>
        <p:txBody>
          <a:bodyPr/>
          <a:lstStyle/>
          <a:p>
            <a:fld id="{A3D89E5F-BEEF-42A1-A57B-E5A736D51194}" type="slidenum">
              <a:rPr lang="en-US" smtClean="0"/>
              <a:pPr/>
              <a:t>21</a:t>
            </a:fld>
            <a:endParaRPr lang="en-US"/>
          </a:p>
        </p:txBody>
      </p:sp>
    </p:spTree>
    <p:extLst>
      <p:ext uri="{BB962C8B-B14F-4D97-AF65-F5344CB8AC3E}">
        <p14:creationId xmlns:p14="http://schemas.microsoft.com/office/powerpoint/2010/main" val="3046749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Walk through the first policy: “A user (principal) is permitted to view grades or grade submissions (actions) on a section (resource) when the principal is in the list of assigned TAs for that section.”</a:t>
            </a:r>
          </a:p>
          <a:p>
            <a:pPr marL="0" lvl="0" indent="0">
              <a:buNone/>
            </a:pPr>
            <a:endParaRPr/>
          </a:p>
          <a:p>
            <a:pPr marL="0" lvl="0" indent="0">
              <a:buNone/>
            </a:pPr>
            <a:r>
              <a:t>Notice how the relationship is expressed naturally: </a:t>
            </a:r>
            <a:r>
              <a:rPr>
                <a:latin typeface="Courier"/>
              </a:rPr>
              <a:t>principal in resource.assigned_TAs</a:t>
            </a:r>
            <a:r>
              <a:t>. This is ReBAC – the decision depends on the relationship between the user and the specific section.</a:t>
            </a:r>
          </a:p>
          <a:p>
            <a:pPr marL="0" lvl="0" indent="0">
              <a:buNone/>
            </a:pPr>
            <a:endParaRPr/>
          </a:p>
          <a:p>
            <a:pPr marL="0" lvl="0" indent="0">
              <a:buNone/>
            </a:pPr>
            <a:r>
              <a:t>The second policy shows role + relationship: the principal must be in the Instructor role AND be in the list of instructors for the specific course. This is separation of privilege: two conditions must hold.</a:t>
            </a:r>
          </a:p>
        </p:txBody>
      </p:sp>
      <p:sp>
        <p:nvSpPr>
          <p:cNvPr id="4" name="Slide Number Placeholder 3"/>
          <p:cNvSpPr>
            <a:spLocks noGrp="1"/>
          </p:cNvSpPr>
          <p:nvPr>
            <p:ph type="sldNum" sz="quarter" idx="10"/>
          </p:nvPr>
        </p:nvSpPr>
        <p:spPr/>
        <p:txBody>
          <a:bodyPr/>
          <a:lstStyle/>
          <a:p>
            <a:fld id="{18BDFEC3-8487-43E8-A154-7C12CBC1FFF2}" type="slidenum">
              <a:rPr lang="en-US"/>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7DAB5-7345-36AB-3BE2-FE9F43F7F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33B77-53EE-7BAC-02D4-6C5FEE055A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624DE-2D80-8D12-9802-396EDA26483B}"/>
              </a:ext>
            </a:extLst>
          </p:cNvPr>
          <p:cNvSpPr>
            <a:spLocks noGrp="1"/>
          </p:cNvSpPr>
          <p:nvPr>
            <p:ph type="body" idx="1"/>
          </p:nvPr>
        </p:nvSpPr>
        <p:spPr/>
        <p:txBody>
          <a:bodyPr/>
          <a:lstStyle/>
          <a:p>
            <a:pPr marL="0" lvl="0" indent="0">
              <a:buNone/>
            </a:pPr>
            <a:r>
              <a:rPr dirty="0"/>
              <a:t>These are the fundamental security requirements from the paper (p.9). Every system needs to think about all four, but the relative priority depends on the system.</a:t>
            </a:r>
          </a:p>
          <a:p>
            <a:pPr marL="0" lvl="0" indent="0">
              <a:buNone/>
            </a:pPr>
            <a:endParaRPr dirty="0"/>
          </a:p>
          <a:p>
            <a:pPr marL="0" lvl="0" indent="0">
              <a:buNone/>
            </a:pPr>
            <a:r>
              <a:rPr dirty="0"/>
              <a:t>For our CMS: </a:t>
            </a:r>
            <a:endParaRPr lang="en-US" dirty="0"/>
          </a:p>
          <a:p>
            <a:pPr marL="0" lvl="0" indent="0">
              <a:buNone/>
            </a:pPr>
            <a:r>
              <a:rPr dirty="0"/>
              <a:t>- Confidentiality is critical: student grades, FERPA-protected records, personal information. A breach here has legal consequences. </a:t>
            </a:r>
            <a:endParaRPr lang="en-US" dirty="0"/>
          </a:p>
          <a:p>
            <a:pPr marL="0" lvl="0" indent="0">
              <a:buNone/>
            </a:pPr>
            <a:r>
              <a:rPr dirty="0"/>
              <a:t>- Integrity is critical: if grades can be tampered with, the academic system breaks down. This includes both malicious tampering (a student changing their grade) and accidental corruption. </a:t>
            </a:r>
            <a:endParaRPr lang="en-US" dirty="0"/>
          </a:p>
          <a:p>
            <a:pPr marL="0" lvl="0" indent="0">
              <a:buNone/>
            </a:pPr>
            <a:r>
              <a:rPr dirty="0"/>
              <a:t>- Availability matters especially at peak times: during registration, exam periods, assignment deadlines. A system that goes down during finals week has real consequences. </a:t>
            </a:r>
            <a:endParaRPr lang="en-US" dirty="0"/>
          </a:p>
          <a:p>
            <a:pPr marL="0" lvl="0" indent="0">
              <a:buNone/>
            </a:pPr>
            <a:r>
              <a:rPr dirty="0"/>
              <a:t>- Accountability is essential: if a grade is changed, there must be an immutable record of who changed it and when. This protects both students and instructors.</a:t>
            </a:r>
          </a:p>
          <a:p>
            <a:pPr marL="0" lvl="0" indent="0">
              <a:buNone/>
            </a:pPr>
            <a:endParaRPr dirty="0"/>
          </a:p>
          <a:p>
            <a:pPr marL="0" lvl="0" indent="0">
              <a:buNone/>
            </a:pPr>
            <a:r>
              <a:rPr dirty="0"/>
              <a:t>For a different system – say, a hospital monitoring system – availability might dominate (lives depend on it). For a voting system, integrity is paramount. The priorities shape everything that follows.</a:t>
            </a:r>
          </a:p>
        </p:txBody>
      </p:sp>
      <p:sp>
        <p:nvSpPr>
          <p:cNvPr id="4" name="Slide Number Placeholder 3">
            <a:extLst>
              <a:ext uri="{FF2B5EF4-FFF2-40B4-BE49-F238E27FC236}">
                <a16:creationId xmlns:a16="http://schemas.microsoft.com/office/drawing/2014/main" id="{F27BCE12-975F-2F0D-AB7A-D2E6AA4751A7}"/>
              </a:ext>
            </a:extLst>
          </p:cNvPr>
          <p:cNvSpPr>
            <a:spLocks noGrp="1"/>
          </p:cNvSpPr>
          <p:nvPr>
            <p:ph type="sldNum" sz="quarter" idx="10"/>
          </p:nvPr>
        </p:nvSpPr>
        <p:spPr/>
        <p:txBody>
          <a:bodyPr/>
          <a:lstStyle/>
          <a:p>
            <a:fld id="{18BDFEC3-8487-43E8-A154-7C12CBC1FFF2}" type="slidenum">
              <a:rPr lang="en-US"/>
              <a:t>3</a:t>
            </a:fld>
            <a:endParaRPr lang="en-US"/>
          </a:p>
        </p:txBody>
      </p:sp>
    </p:spTree>
    <p:extLst>
      <p:ext uri="{BB962C8B-B14F-4D97-AF65-F5344CB8AC3E}">
        <p14:creationId xmlns:p14="http://schemas.microsoft.com/office/powerpoint/2010/main" val="989065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transfer policy combines relationship-based access (principal == resource.owner) with attribute-based constraints (context.amount &lt;= principal.daily_limit). This is ABAC and ReBAC working together.</a:t>
            </a:r>
          </a:p>
          <a:p>
            <a:pPr marL="0" lvl="0" indent="0">
              <a:buNone/>
            </a:pPr>
            <a:endParaRPr/>
          </a:p>
          <a:p>
            <a:pPr marL="0" lvl="0" indent="0">
              <a:buNone/>
            </a:pPr>
            <a:r>
              <a:t>The support staff example shows Cedar’s forbid construct. Even if some other policy might permit a support agent to transfer (perhaps through a role inheritance), this explicit forbid blocks it. In Cedar, any forbid overrides any permit – this is the fail-safe default at work.</a:t>
            </a:r>
          </a:p>
          <a:p>
            <a:pPr marL="0" lvl="0" indent="0">
              <a:buNone/>
            </a:pPr>
            <a:endParaRPr/>
          </a:p>
          <a:p>
            <a:pPr marL="0" lvl="0" indent="0">
              <a:buNone/>
            </a:pPr>
            <a:r>
              <a:t>The explicitness is the key benefit: a security reviewer can read these policies and understand exactly who can do what. Compare this to authorization logic scattered across dozens of route handlers in application code, where understanding the full policy requires reading thousands of lines.</a:t>
            </a:r>
          </a:p>
        </p:txBody>
      </p:sp>
      <p:sp>
        <p:nvSpPr>
          <p:cNvPr id="4" name="Slide Number Placeholder 3"/>
          <p:cNvSpPr>
            <a:spLocks noGrp="1"/>
          </p:cNvSpPr>
          <p:nvPr>
            <p:ph type="sldNum" sz="quarter" idx="10"/>
          </p:nvPr>
        </p:nvSpPr>
        <p:spPr/>
        <p:txBody>
          <a:bodyPr/>
          <a:lstStyle/>
          <a:p>
            <a:fld id="{18BDFEC3-8487-43E8-A154-7C12CBC1FFF2}" type="slidenum">
              <a:rPr lang="en-US"/>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Delegation introduces transitive trust: if Alice delegates to Bob, and Alice’s access is revoked, Bob’s delegated access must also be revoked. Failing to cascade revocation is a common authorization bug.</a:t>
            </a:r>
          </a:p>
          <a:p>
            <a:pPr marL="0" lvl="0" indent="0">
              <a:buNone/>
            </a:pPr>
            <a:endParaRPr dirty="0"/>
          </a:p>
          <a:p>
            <a:pPr marL="0" lvl="0" indent="0">
              <a:buNone/>
            </a:pPr>
            <a:r>
              <a:rPr dirty="0"/>
              <a:t>OAuth 2.0 scopes are a practical implementation of delegated, scoped access: when you authorize a third-party app to access your Google account, you grant specific scopes (read email, manage calendar) for a limited time, and you can revoke the grant at any time.</a:t>
            </a:r>
          </a:p>
          <a:p>
            <a:pPr marL="0" lvl="0" indent="0">
              <a:buNone/>
            </a:pPr>
            <a:endParaRPr dirty="0"/>
          </a:p>
          <a:p>
            <a:pPr marL="0" lvl="0" indent="0">
              <a:buNone/>
            </a:pPr>
            <a:r>
              <a:rPr dirty="0"/>
              <a:t>For the CMS: when a TA is delegated grading authority by an instructor, and that instructor is removed from the course, the TA’s delegated authority must also be removed. This requires the system to track the delegation chain.</a:t>
            </a:r>
          </a:p>
        </p:txBody>
      </p:sp>
      <p:sp>
        <p:nvSpPr>
          <p:cNvPr id="4" name="Slide Number Placeholder 3"/>
          <p:cNvSpPr>
            <a:spLocks noGrp="1"/>
          </p:cNvSpPr>
          <p:nvPr>
            <p:ph type="sldNum" sz="quarter" idx="10"/>
          </p:nvPr>
        </p:nvSpPr>
        <p:spPr/>
        <p:txBody>
          <a:bodyPr/>
          <a:lstStyle/>
          <a:p>
            <a:fld id="{18BDFEC3-8487-43E8-A154-7C12CBC1FFF2}" type="slidenum">
              <a:rPr lang="en-US"/>
              <a:t>24</a:t>
            </a:fld>
            <a:endParaRPr lang="en-US"/>
          </a:p>
        </p:txBody>
      </p:sp>
    </p:spTree>
    <p:extLst>
      <p:ext uri="{BB962C8B-B14F-4D97-AF65-F5344CB8AC3E}">
        <p14:creationId xmlns:p14="http://schemas.microsoft.com/office/powerpoint/2010/main" val="1791765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Complete mediation is one of the most violated principles in practice. It’s easy to add an authorization check to the “main” endpoint and forget the export endpoint, the bulk-download endpoint, the admin API, the GraphQL query, the WebSocket channel.</a:t>
            </a:r>
          </a:p>
          <a:p>
            <a:pPr marL="0" lvl="0" indent="0">
              <a:buNone/>
            </a:pPr>
            <a:endParaRPr/>
          </a:p>
          <a:p>
            <a:pPr marL="0" lvl="0" indent="0">
              <a:buNone/>
            </a:pPr>
            <a:r>
              <a:t>IDOR (Insecure Direct Object Reference) is consistently in the OWASP Top 10 and is one of the most commonly reported vulnerabilities in bug bounty programs. The pattern is simple: the application uses a user-controlled identifier (student ID, account number, file name) to look up a resource without verifying that the requesting user is authorized to access that specific resource.</a:t>
            </a:r>
          </a:p>
          <a:p>
            <a:pPr marL="0" lvl="0" indent="0">
              <a:buNone/>
            </a:pPr>
            <a:endParaRPr/>
          </a:p>
          <a:p>
            <a:pPr marL="0" lvl="0" indent="0">
              <a:buNone/>
            </a:pPr>
            <a:r>
              <a:t>Mitigation: use indirect references (map a per-session opaque token to the actual resource ID) or, more commonly, add an authorization check on every single data access that verifies the requesting user’s relationship to the resource.</a:t>
            </a:r>
          </a:p>
        </p:txBody>
      </p:sp>
      <p:sp>
        <p:nvSpPr>
          <p:cNvPr id="4" name="Slide Number Placeholder 3"/>
          <p:cNvSpPr>
            <a:spLocks noGrp="1"/>
          </p:cNvSpPr>
          <p:nvPr>
            <p:ph type="sldNum" sz="quarter" idx="10"/>
          </p:nvPr>
        </p:nvSpPr>
        <p:spPr/>
        <p:txBody>
          <a:bodyPr/>
          <a:lstStyle/>
          <a:p>
            <a:fld id="{18BDFEC3-8487-43E8-A154-7C12CBC1FFF2}" type="slidenum">
              <a:rPr lang="en-US"/>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This is a good moment to connect Kern’s archetype idea to something concrete. Cedar on its own is a policy language — you still need something to evaluate the policies on every request. That “something” is the platform.</a:t>
            </a:r>
          </a:p>
          <a:p>
            <a:pPr marL="0" lvl="0" indent="0">
              <a:buNone/>
            </a:pPr>
            <a:endParaRPr lang="en-US" dirty="0"/>
          </a:p>
          <a:p>
            <a:pPr marL="0" lvl="0" indent="0">
              <a:buNone/>
            </a:pPr>
            <a:r>
              <a:rPr lang="en-US" dirty="0"/>
              <a:t>Kubernetes now supports Cedar as an authorization webhook (see </a:t>
            </a:r>
            <a:r>
              <a:rPr lang="en-US" dirty="0" err="1"/>
              <a:t>cedarpolicy.com</a:t>
            </a:r>
            <a:r>
              <a:rPr lang="en-US" dirty="0"/>
              <a:t>/blog/cedar-for-</a:t>
            </a:r>
            <a:r>
              <a:rPr lang="en-US" dirty="0" err="1"/>
              <a:t>kubernetes</a:t>
            </a:r>
            <a:r>
              <a:rPr lang="en-US" dirty="0"/>
              <a:t>).</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26</a:t>
            </a:fld>
            <a:endParaRPr lang="en-US"/>
          </a:p>
        </p:txBody>
      </p:sp>
    </p:spTree>
    <p:extLst>
      <p:ext uri="{BB962C8B-B14F-4D97-AF65-F5344CB8AC3E}">
        <p14:creationId xmlns:p14="http://schemas.microsoft.com/office/powerpoint/2010/main" val="2479547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C8653-C282-7475-743F-A03E09E8A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9C1304-5712-D9E0-8342-D3D437895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CD35B-1708-EFE4-11F0-CD0A7A7BB266}"/>
              </a:ext>
            </a:extLst>
          </p:cNvPr>
          <p:cNvSpPr>
            <a:spLocks noGrp="1"/>
          </p:cNvSpPr>
          <p:nvPr>
            <p:ph type="body" idx="1"/>
          </p:nvPr>
        </p:nvSpPr>
        <p:spPr/>
        <p:txBody>
          <a:bodyPr/>
          <a:lstStyle/>
          <a:p>
            <a:pPr marL="0" lvl="0" indent="0">
              <a:buNone/>
            </a:pPr>
            <a:r>
              <a:rPr lang="en-US" dirty="0"/>
              <a:t>Every API request to the Kubernetes API server — creating a pod, reading a secret, scaling a deployment — passes through the authorization layer. Cedar policies are evaluated by the webhook before the request is allowed. No application code is involved in the authorization decision.</a:t>
            </a:r>
          </a:p>
          <a:p>
            <a:pPr marL="0" lvl="0" indent="0">
              <a:buNone/>
            </a:pPr>
            <a:endParaRPr lang="en-US" dirty="0"/>
          </a:p>
          <a:p>
            <a:pPr marL="0" lvl="0" indent="0">
              <a:buNone/>
            </a:pPr>
            <a:r>
              <a:rPr lang="en-US" dirty="0"/>
              <a:t>This is Kern’s archetype approach: authorization is a concern common to all applications running on the cluster. Instead of each application implementing its own authorization checks, the platform handles it. Security experts write and maintain the Cedar policies; application teams don’t need to think about authorization enforcement at all.</a:t>
            </a:r>
          </a:p>
          <a:p>
            <a:pPr marL="0" lvl="0" indent="0">
              <a:buNone/>
            </a:pPr>
            <a:endParaRPr lang="en-US" dirty="0"/>
          </a:p>
          <a:p>
            <a:pPr marL="0" lvl="0" indent="0">
              <a:buNone/>
            </a:pPr>
            <a:r>
              <a:rPr lang="en-US" dirty="0"/>
              <a:t>The TCB shrinks from scattered application code to the Kubernetes API server + the Cedar webhook — a much smaller surface to audit and verify.</a:t>
            </a:r>
          </a:p>
          <a:p>
            <a:pPr marL="0" lvl="0" indent="0">
              <a:buNone/>
            </a:pPr>
            <a:endParaRPr lang="en-US" dirty="0"/>
          </a:p>
          <a:p>
            <a:pPr marL="0" lvl="0" indent="0">
              <a:buNone/>
            </a:pPr>
            <a:r>
              <a:rPr lang="en-US" dirty="0"/>
              <a:t>The same pattern applies to our CMS and payment app examples: if both run on Kubernetes, they inherit the platform’s authorization enforcement without writing any authorization code themselves.</a:t>
            </a:r>
          </a:p>
          <a:p>
            <a:pPr marL="0" lvl="0" indent="0">
              <a:buNone/>
            </a:pPr>
            <a:endParaRPr lang="en-US" dirty="0"/>
          </a:p>
          <a:p>
            <a:pPr marL="0" lvl="0" indent="0">
              <a:buNone/>
            </a:pPr>
            <a:r>
              <a:rPr lang="en-US" dirty="0"/>
              <a:t>Ask: “Which approach would you trust more for your </a:t>
            </a:r>
            <a:r>
              <a:rPr lang="en-US" dirty="0" err="1"/>
              <a:t>GlucoGuard</a:t>
            </a:r>
            <a:r>
              <a:rPr lang="en-US" dirty="0"/>
              <a:t> project? Training every developer to check permissions, or having the platform enforce policies on every request?”</a:t>
            </a:r>
            <a:endParaRPr dirty="0"/>
          </a:p>
        </p:txBody>
      </p:sp>
      <p:sp>
        <p:nvSpPr>
          <p:cNvPr id="4" name="Slide Number Placeholder 3">
            <a:extLst>
              <a:ext uri="{FF2B5EF4-FFF2-40B4-BE49-F238E27FC236}">
                <a16:creationId xmlns:a16="http://schemas.microsoft.com/office/drawing/2014/main" id="{3FD6F5D2-C014-5867-78F2-D2483C2C1D86}"/>
              </a:ext>
            </a:extLst>
          </p:cNvPr>
          <p:cNvSpPr>
            <a:spLocks noGrp="1"/>
          </p:cNvSpPr>
          <p:nvPr>
            <p:ph type="sldNum" sz="quarter" idx="10"/>
          </p:nvPr>
        </p:nvSpPr>
        <p:spPr/>
        <p:txBody>
          <a:bodyPr/>
          <a:lstStyle/>
          <a:p>
            <a:fld id="{18BDFEC3-8487-43E8-A154-7C12CBC1FFF2}" type="slidenum">
              <a:rPr lang="en-US"/>
              <a:t>27</a:t>
            </a:fld>
            <a:endParaRPr lang="en-US"/>
          </a:p>
        </p:txBody>
      </p:sp>
    </p:spTree>
    <p:extLst>
      <p:ext uri="{BB962C8B-B14F-4D97-AF65-F5344CB8AC3E}">
        <p14:creationId xmlns:p14="http://schemas.microsoft.com/office/powerpoint/2010/main" val="1905675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one of the most commonly violated security principles. Many web applications enforce authorization by hiding or disabling UI elements – not showing the “delete” button if the user isn’t an admin, for example. But anyone with browser developer tools or a tool like curl can call the API endpoint directly.</a:t>
            </a:r>
          </a:p>
          <a:p>
            <a:pPr marL="0" lvl="0" indent="0">
              <a:buNone/>
            </a:pPr>
            <a:endParaRPr dirty="0"/>
          </a:p>
          <a:p>
            <a:pPr marL="0" lvl="0" indent="0">
              <a:buNone/>
            </a:pPr>
            <a:r>
              <a:rPr dirty="0"/>
              <a:t>Client-side enforcement is a usability feature (don’t confuse users with buttons they can’t use) but it is NOT a security feature. Every authorization decision must be made on the server, where the attacker cannot bypass it.</a:t>
            </a:r>
          </a:p>
        </p:txBody>
      </p:sp>
      <p:sp>
        <p:nvSpPr>
          <p:cNvPr id="4" name="Slide Number Placeholder 3"/>
          <p:cNvSpPr>
            <a:spLocks noGrp="1"/>
          </p:cNvSpPr>
          <p:nvPr>
            <p:ph type="sldNum" sz="quarter" idx="10"/>
          </p:nvPr>
        </p:nvSpPr>
        <p:spPr/>
        <p:txBody>
          <a:bodyPr/>
          <a:lstStyle/>
          <a:p>
            <a:fld id="{18BDFEC3-8487-43E8-A154-7C12CBC1FFF2}" type="slidenum">
              <a:rPr lang="en-US"/>
              <a:t>28</a:t>
            </a:fld>
            <a:endParaRPr lang="en-US"/>
          </a:p>
        </p:txBody>
      </p:sp>
    </p:spTree>
    <p:extLst>
      <p:ext uri="{BB962C8B-B14F-4D97-AF65-F5344CB8AC3E}">
        <p14:creationId xmlns:p14="http://schemas.microsoft.com/office/powerpoint/2010/main" val="115634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C027E-50E4-AB73-4F6E-5EF698ADB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3049A-B9B0-2324-6197-9D07B8708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A9885-0D2E-D36B-045B-F1F86BE8EACB}"/>
              </a:ext>
            </a:extLst>
          </p:cNvPr>
          <p:cNvSpPr>
            <a:spLocks noGrp="1"/>
          </p:cNvSpPr>
          <p:nvPr>
            <p:ph type="body" idx="1"/>
          </p:nvPr>
        </p:nvSpPr>
        <p:spPr/>
        <p:txBody>
          <a:bodyPr/>
          <a:lstStyle/>
          <a:p>
            <a:pPr marL="0" lvl="0" indent="0">
              <a:buNone/>
            </a:pPr>
            <a:r>
              <a:rPr dirty="0"/>
              <a:t>This is one of the most commonly violated security principles. Many web applications enforce authorization by hiding or disabling UI elements – not showing the “delete” button if the user isn’t an admin, for example. But anyone with browser developer tools or a tool like curl can call the API endpoint directly.</a:t>
            </a:r>
          </a:p>
          <a:p>
            <a:pPr marL="0" lvl="0" indent="0">
              <a:buNone/>
            </a:pPr>
            <a:endParaRPr dirty="0"/>
          </a:p>
          <a:p>
            <a:pPr marL="0" lvl="0" indent="0">
              <a:buNone/>
            </a:pPr>
            <a:r>
              <a:rPr dirty="0"/>
              <a:t>Client-side enforcement is a usability feature (don’t confuse users with buttons they can’t use) but it is NOT a security feature. Every authorization decision must be made on the server, where the attacker cannot bypass it.</a:t>
            </a:r>
          </a:p>
        </p:txBody>
      </p:sp>
      <p:sp>
        <p:nvSpPr>
          <p:cNvPr id="4" name="Slide Number Placeholder 3">
            <a:extLst>
              <a:ext uri="{FF2B5EF4-FFF2-40B4-BE49-F238E27FC236}">
                <a16:creationId xmlns:a16="http://schemas.microsoft.com/office/drawing/2014/main" id="{0519C6F9-BB83-E9FA-547E-3D4A5FD9C8ED}"/>
              </a:ext>
            </a:extLst>
          </p:cNvPr>
          <p:cNvSpPr>
            <a:spLocks noGrp="1"/>
          </p:cNvSpPr>
          <p:nvPr>
            <p:ph type="sldNum" sz="quarter" idx="10"/>
          </p:nvPr>
        </p:nvSpPr>
        <p:spPr/>
        <p:txBody>
          <a:bodyPr/>
          <a:lstStyle/>
          <a:p>
            <a:fld id="{18BDFEC3-8487-43E8-A154-7C12CBC1FFF2}" type="slidenum">
              <a:rPr lang="en-US"/>
              <a:t>29</a:t>
            </a:fld>
            <a:endParaRPr lang="en-US"/>
          </a:p>
        </p:txBody>
      </p:sp>
    </p:spTree>
    <p:extLst>
      <p:ext uri="{BB962C8B-B14F-4D97-AF65-F5344CB8AC3E}">
        <p14:creationId xmlns:p14="http://schemas.microsoft.com/office/powerpoint/2010/main" val="3476906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These two principles work together: fail-safe defaults means you start with nothing and grant explicitly; least privilege means you grant the minimum necessary.</a:t>
            </a:r>
          </a:p>
          <a:p>
            <a:pPr marL="0" lvl="0" indent="0">
              <a:buNone/>
            </a:pPr>
            <a:endParaRPr dirty="0"/>
          </a:p>
          <a:p>
            <a:pPr marL="0" lvl="0" indent="0">
              <a:buNone/>
            </a:pPr>
            <a:r>
              <a:rPr dirty="0"/>
              <a:t>Category: Prevention (fail-safe defaults), Harm reduction (least privilege).</a:t>
            </a:r>
          </a:p>
          <a:p>
            <a:pPr marL="0" lvl="0" indent="0">
              <a:buNone/>
            </a:pPr>
            <a:endParaRPr dirty="0"/>
          </a:p>
          <a:p>
            <a:pPr marL="0" lvl="0" indent="0">
              <a:buNone/>
            </a:pPr>
            <a:r>
              <a:rPr dirty="0"/>
              <a:t>The “when, not if” framing is important. Least privilege is not about preventing compromise – it’s about limiting the damage when compromise happens. If the notification service is compromised, the attacker can spam emails but can’t read grades or modify records. If the analytics pipeline is compromised, the attacker sees anonymized data, not bank account numbers.</a:t>
            </a:r>
          </a:p>
        </p:txBody>
      </p:sp>
      <p:sp>
        <p:nvSpPr>
          <p:cNvPr id="4" name="Slide Number Placeholder 3"/>
          <p:cNvSpPr>
            <a:spLocks noGrp="1"/>
          </p:cNvSpPr>
          <p:nvPr>
            <p:ph type="sldNum" sz="quarter" idx="10"/>
          </p:nvPr>
        </p:nvSpPr>
        <p:spPr/>
        <p:txBody>
          <a:bodyPr/>
          <a:lstStyle/>
          <a:p>
            <a:fld id="{18BDFEC3-8487-43E8-A154-7C12CBC1FFF2}" type="slidenum">
              <a:rPr lang="en-US"/>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Input validation is one of the most fundamental security practices. Every piece of data that crosses a trust boundary – from the user’s browser to the server, from the server to the database, from an external API to your service – must be validated.</a:t>
            </a:r>
          </a:p>
          <a:p>
            <a:pPr marL="0" lvl="0" indent="0">
              <a:buNone/>
            </a:pPr>
            <a:endParaRPr/>
          </a:p>
          <a:p>
            <a:pPr marL="0" lvl="0" indent="0">
              <a:buNone/>
            </a:pPr>
            <a:r>
              <a:t>The allowlist vs. denylist distinction is critical and maps directly to the fail-safe defaults principle. If you enumerate what’s forbidden, you will miss something. If you enumerate what’s permitted, anything you miss is denied by default.</a:t>
            </a:r>
          </a:p>
          <a:p>
            <a:pPr marL="0" lvl="0" indent="0">
              <a:buNone/>
            </a:pPr>
            <a:endParaRPr/>
          </a:p>
          <a:p>
            <a:pPr marL="0" lvl="0" indent="0">
              <a:buNone/>
            </a:pPr>
            <a:r>
              <a:t>CMS trust boundaries: student browser → web app (file uploads, form submissions), web app → database (queries), external integrations (plagiarism API, LTI plugins).</a:t>
            </a:r>
          </a:p>
          <a:p>
            <a:pPr marL="0" lvl="0" indent="0">
              <a:buNone/>
            </a:pPr>
            <a:endParaRPr/>
          </a:p>
          <a:p>
            <a:pPr marL="0" lvl="0" indent="0">
              <a:buNone/>
            </a:pPr>
            <a:r>
              <a:t>Payment app trust boundaries: user device → server (transfer requests), server → bank API (financial instructions).</a:t>
            </a:r>
          </a:p>
        </p:txBody>
      </p:sp>
      <p:sp>
        <p:nvSpPr>
          <p:cNvPr id="4" name="Slide Number Placeholder 3"/>
          <p:cNvSpPr>
            <a:spLocks noGrp="1"/>
          </p:cNvSpPr>
          <p:nvPr>
            <p:ph type="sldNum" sz="quarter" idx="10"/>
          </p:nvPr>
        </p:nvSpPr>
        <p:spPr/>
        <p:txBody>
          <a:bodyPr/>
          <a:lstStyle/>
          <a:p>
            <a:fld id="{18BDFEC3-8487-43E8-A154-7C12CBC1FFF2}" type="slidenum">
              <a:rPr lang="en-US"/>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Source: </a:t>
            </a:r>
            <a:r>
              <a:rPr dirty="0" err="1"/>
              <a:t>github.com</a:t>
            </a:r>
            <a:r>
              <a:rPr dirty="0"/>
              <a:t>/google/</a:t>
            </a:r>
            <a:r>
              <a:rPr dirty="0" err="1"/>
              <a:t>safevalues</a:t>
            </a:r>
            <a:r>
              <a:rPr dirty="0"/>
              <a:t> (TypeScript).</a:t>
            </a:r>
            <a:endParaRPr lang="en-US" dirty="0"/>
          </a:p>
          <a:p>
            <a:pPr marL="0" lvl="0" indent="0">
              <a:buNone/>
            </a:pPr>
            <a:r>
              <a:rPr lang="en-US" dirty="0"/>
              <a:t>https://</a:t>
            </a:r>
            <a:r>
              <a:rPr lang="en-US" dirty="0" err="1"/>
              <a:t>storage.googleapis.com</a:t>
            </a:r>
            <a:r>
              <a:rPr lang="en-US" dirty="0"/>
              <a:t>/gweb-research2023-media/</a:t>
            </a:r>
            <a:r>
              <a:rPr lang="en-US" dirty="0" err="1"/>
              <a:t>pubtools</a:t>
            </a:r>
            <a:r>
              <a:rPr lang="en-US" dirty="0"/>
              <a:t>/5955.pdf</a:t>
            </a:r>
            <a:endParaRPr dirty="0"/>
          </a:p>
        </p:txBody>
      </p:sp>
      <p:sp>
        <p:nvSpPr>
          <p:cNvPr id="4" name="Slide Number Placeholder 3"/>
          <p:cNvSpPr>
            <a:spLocks noGrp="1"/>
          </p:cNvSpPr>
          <p:nvPr>
            <p:ph type="sldNum" sz="quarter" idx="10"/>
          </p:nvPr>
        </p:nvSpPr>
        <p:spPr/>
        <p:txBody>
          <a:bodyPr/>
          <a:lstStyle/>
          <a:p>
            <a:fld id="{18BDFEC3-8487-43E8-A154-7C12CBC1FFF2}" type="slidenum">
              <a:rPr lang="en-US"/>
              <a:t>33</a:t>
            </a:fld>
            <a:endParaRPr lang="en-US"/>
          </a:p>
        </p:txBody>
      </p:sp>
    </p:spTree>
    <p:extLst>
      <p:ext uri="{BB962C8B-B14F-4D97-AF65-F5344CB8AC3E}">
        <p14:creationId xmlns:p14="http://schemas.microsoft.com/office/powerpoint/2010/main" val="211659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“Harm reduction” is what other frameworks sometimes call “mitigation at the design level.” We use a different word to avoid confusion with threat-level mitigation (the response to a specific threat in a threat model).</a:t>
            </a:r>
          </a:p>
          <a:p>
            <a:pPr marL="0" lvl="0" indent="0">
              <a:buNone/>
            </a:pPr>
            <a:endParaRPr dirty="0"/>
          </a:p>
          <a:p>
            <a:pPr marL="0" lvl="0" indent="0">
              <a:buNone/>
            </a:pPr>
            <a:r>
              <a:rPr dirty="0"/>
              <a:t>As we go through topics, we’ll tag each with its category so students can see how the categories work together.</a:t>
            </a:r>
          </a:p>
        </p:txBody>
      </p:sp>
      <p:sp>
        <p:nvSpPr>
          <p:cNvPr id="4" name="Slide Number Placeholder 3"/>
          <p:cNvSpPr>
            <a:spLocks noGrp="1"/>
          </p:cNvSpPr>
          <p:nvPr>
            <p:ph type="sldNum" sz="quarter" idx="10"/>
          </p:nvPr>
        </p:nvSpPr>
        <p:spPr/>
        <p:txBody>
          <a:bodyPr/>
          <a:lstStyle/>
          <a:p>
            <a:fld id="{18BDFEC3-8487-43E8-A154-7C12CBC1FFF2}" type="slidenum">
              <a:rPr lang="en-US"/>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Java PreparedStatement example is the standard OWASP recommendation. The </a:t>
            </a:r>
            <a:r>
              <a:rPr>
                <a:latin typeface="Courier"/>
              </a:rPr>
              <a:t>?</a:t>
            </a:r>
            <a:r>
              <a:t> placeholder ensures that </a:t>
            </a:r>
            <a:r>
              <a:rPr>
                <a:latin typeface="Courier"/>
              </a:rPr>
              <a:t>username</a:t>
            </a:r>
            <a:r>
              <a:t> is always treated as a data value, never as SQL code. Even if the username contains SQL metacharacters, they’re escaped by the database driver.</a:t>
            </a:r>
          </a:p>
          <a:p>
            <a:pPr marL="0" lvl="0" indent="0">
              <a:buNone/>
            </a:pPr>
            <a:endParaRPr/>
          </a:p>
          <a:p>
            <a:pPr marL="0" lvl="0" indent="0">
              <a:buNone/>
            </a:pPr>
            <a:r>
              <a:t>The problem: Java’s JDBC API still allows the unsafe version. Nothing prevents a developer from using string concatenation instead of parameterized queries. The “guidance” approach depends on developers remembering to use PreparedStatement every time.</a:t>
            </a:r>
          </a:p>
          <a:p>
            <a:pPr marL="0" lvl="0" indent="0">
              <a:buNone/>
            </a:pPr>
            <a:endParaRPr/>
          </a:p>
          <a:p>
            <a:pPr marL="0" lvl="0" indent="0">
              <a:buNone/>
            </a:pPr>
            <a:r>
              <a:t>Kern’s Safe Coding approach goes further: at Google, the Spanner database API accepts only </a:t>
            </a:r>
            <a:r>
              <a:rPr>
                <a:latin typeface="Courier"/>
              </a:rPr>
              <a:t>TrustedSqlString</a:t>
            </a:r>
            <a:r>
              <a:t> values, not plain </a:t>
            </a:r>
            <a:r>
              <a:rPr>
                <a:latin typeface="Courier"/>
              </a:rPr>
              <a:t>String</a:t>
            </a:r>
            <a:r>
              <a:t>. A </a:t>
            </a:r>
            <a:r>
              <a:rPr>
                <a:latin typeface="Courier"/>
              </a:rPr>
              <a:t>TrustedSqlString</a:t>
            </a:r>
            <a:r>
              <a:t> can only be constructed from trusted query fragments (string constants in the source code) and parameter binding. There is no </a:t>
            </a:r>
            <a:r>
              <a:rPr>
                <a:latin typeface="Courier"/>
              </a:rPr>
              <a:t>append(String)</a:t>
            </a:r>
            <a:r>
              <a:t> method – you literally cannot concatenate user input into a query.</a:t>
            </a:r>
          </a:p>
          <a:p>
            <a:pPr marL="0" lvl="0" indent="0">
              <a:buNone/>
            </a:pPr>
            <a:endParaRPr/>
          </a:p>
          <a:p>
            <a:pPr marL="0" lvl="0" indent="0">
              <a:buNone/>
            </a:pPr>
            <a:r>
              <a:t>This is the difference between “developers should use parameterized queries” and “the API makes non-parameterized queries impossible.” The former is guidance; the latter is ecosystem design.</a:t>
            </a:r>
          </a:p>
          <a:p>
            <a:pPr marL="0" lvl="0" indent="0">
              <a:buNone/>
            </a:pPr>
            <a:endParaRPr/>
          </a:p>
          <a:p>
            <a:pPr marL="0" lvl="0" indent="0">
              <a:buNone/>
            </a:pPr>
            <a:r>
              <a:t>Reference: OWASP Query Parameterization Cheat Sheet (cheatsheetseries.owasp.org).</a:t>
            </a:r>
          </a:p>
        </p:txBody>
      </p:sp>
      <p:sp>
        <p:nvSpPr>
          <p:cNvPr id="4" name="Slide Number Placeholder 3"/>
          <p:cNvSpPr>
            <a:spLocks noGrp="1"/>
          </p:cNvSpPr>
          <p:nvPr>
            <p:ph type="sldNum" sz="quarter" idx="10"/>
          </p:nvPr>
        </p:nvSpPr>
        <p:spPr/>
        <p:txBody>
          <a:bodyPr/>
          <a:lstStyle/>
          <a:p>
            <a:fld id="{18BDFEC3-8487-43E8-A154-7C12CBC1FFF2}" type="slidenum">
              <a:rPr lang="en-US"/>
              <a:t>34</a:t>
            </a:fld>
            <a:endParaRPr lang="en-US"/>
          </a:p>
        </p:txBody>
      </p:sp>
    </p:spTree>
    <p:extLst>
      <p:ext uri="{BB962C8B-B14F-4D97-AF65-F5344CB8AC3E}">
        <p14:creationId xmlns:p14="http://schemas.microsoft.com/office/powerpoint/2010/main" val="1270854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If you’re already using encryption, use authenticated encryption (AES-GCM) and you get integrity for free. HMAC is for situations where you need integrity without encryption, or as an additional layer.</a:t>
            </a:r>
          </a:p>
          <a:p>
            <a:pPr marL="0" lvl="0" indent="0">
              <a:buNone/>
            </a:pPr>
            <a:endParaRPr/>
          </a:p>
          <a:p>
            <a:pPr marL="0" lvl="0" indent="0">
              <a:buNone/>
            </a:pPr>
            <a:r>
              <a:t>The payment app example is critical: a transfer instruction from the server to the bank API must be authenticated so the bank can verify it wasn’t modified in transit. Without message authentication, an attacker who can intercept the communication (even if encrypted) might be able to modify it in ways that change the recipient or amount.</a:t>
            </a:r>
          </a:p>
          <a:p>
            <a:pPr marL="0" lvl="0" indent="0">
              <a:buNone/>
            </a:pPr>
            <a:endParaRPr/>
          </a:p>
          <a:p>
            <a:pPr marL="0" lvl="0" indent="0">
              <a:buNone/>
            </a:pPr>
            <a:r>
              <a:t>CMS: webhook callbacks from integrations (e.g., plagiarism detection service sends a callback when analysis is complete) should include an HMAC signature so the CMS can verify the callback is genuine and unmodified.</a:t>
            </a:r>
          </a:p>
        </p:txBody>
      </p:sp>
      <p:sp>
        <p:nvSpPr>
          <p:cNvPr id="4" name="Slide Number Placeholder 3"/>
          <p:cNvSpPr>
            <a:spLocks noGrp="1"/>
          </p:cNvSpPr>
          <p:nvPr>
            <p:ph type="sldNum" sz="quarter" idx="10"/>
          </p:nvPr>
        </p:nvSpPr>
        <p:spPr/>
        <p:txBody>
          <a:bodyPr/>
          <a:lstStyle/>
          <a:p>
            <a:fld id="{18BDFEC3-8487-43E8-A154-7C12CBC1FFF2}" type="slidenum">
              <a:rPr lang="en-US"/>
              <a:t>35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Audit logging serves three purposes: non-repudiation (proving who did what), security investigation (reconstructing what happened during an incident), and regulatory compliance (FERPA for the CMS, financial regulations for the payment app, HIPAA for health data).</a:t>
            </a:r>
          </a:p>
          <a:p>
            <a:pPr marL="0" lvl="0" indent="0">
              <a:buNone/>
            </a:pPr>
            <a:endParaRPr dirty="0"/>
          </a:p>
          <a:p>
            <a:pPr marL="0" lvl="0" indent="0">
              <a:buNone/>
            </a:pPr>
            <a:r>
              <a:rPr dirty="0"/>
              <a:t>CMS: every grade change (who, when, old value, new value), every file access, every role assignment.</a:t>
            </a:r>
          </a:p>
          <a:p>
            <a:pPr marL="0" lvl="0" indent="0">
              <a:buNone/>
            </a:pPr>
            <a:r>
              <a:rPr dirty="0"/>
              <a:t>Payment app: every transfer (initiator, amount, recipient, timestamp, IP, device fingerprint), every login, every linked-account change.</a:t>
            </a:r>
            <a:endParaRPr lang="en-US" dirty="0"/>
          </a:p>
          <a:p>
            <a:pPr marL="0" lvl="0" indent="0">
              <a:buNone/>
            </a:pPr>
            <a:endParaRPr lang="en-US" dirty="0"/>
          </a:p>
          <a:p>
            <a:pPr marL="0" lvl="0" indent="0">
              <a:buNone/>
            </a:pPr>
            <a:r>
              <a:rPr lang="en-US" dirty="0">
                <a:sym typeface="Wingdings" pitchFamily="2" charset="2"/>
              </a:rPr>
              <a:t> </a:t>
            </a:r>
            <a:r>
              <a:rPr lang="en-US" dirty="0"/>
              <a:t>Overlap with monitoring &amp; detection</a:t>
            </a:r>
            <a:endParaRPr dirty="0"/>
          </a:p>
        </p:txBody>
      </p:sp>
      <p:sp>
        <p:nvSpPr>
          <p:cNvPr id="4" name="Slide Number Placeholder 3"/>
          <p:cNvSpPr>
            <a:spLocks noGrp="1"/>
          </p:cNvSpPr>
          <p:nvPr>
            <p:ph type="sldNum" sz="quarter" idx="10"/>
          </p:nvPr>
        </p:nvSpPr>
        <p:spPr/>
        <p:txBody>
          <a:bodyPr/>
          <a:lstStyle/>
          <a:p>
            <a:fld id="{18BDFEC3-8487-43E8-A154-7C12CBC1FFF2}" type="slidenum">
              <a:rPr lang="en-US"/>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separation of log storage from the monitored system is crucial. If an attacker compromises the application server and the logs are stored on the same server, the attacker can delete evidence of their activity. Logs should be shipped to a separate, hardened logging infrastructure (e.g., a SIEM) in near-real-time.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Correlation IDs: in a distributed system, a single user action (e.g., "transfer $500") may touch the authentication service, the authorization service, the payment processor, the notification service, and the database. Without correlation IDs, reconstructing what happened during an incident requires manually matching timestamps and user IDs across multiple log sources.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"minimal sensitive data" point: audit logs themselves become a target. If the audit log contains bank account numbers, an attacker who compromises the logging infrastructure gets financial data. Log enough to reconstruct events, but not so much that the log itself becomes a sensitive data store.</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37</a:t>
            </a:fld>
            <a:endParaRPr lang="en-US"/>
          </a:p>
        </p:txBody>
      </p:sp>
    </p:spTree>
    <p:extLst>
      <p:ext uri="{BB962C8B-B14F-4D97-AF65-F5344CB8AC3E}">
        <p14:creationId xmlns:p14="http://schemas.microsoft.com/office/powerpoint/2010/main" val="3829874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“Trust with reluctance” is a family of related principles all pointing in the same direction: minimize what you depend on, minimize what you assume, and verify what you can.</a:t>
            </a:r>
            <a:endParaRPr lang="en-US" dirty="0"/>
          </a:p>
          <a:p>
            <a:pPr marL="0" lvl="0" indent="0">
              <a:buNone/>
            </a:pPr>
            <a:endParaRPr lang="en-US" dirty="0"/>
          </a:p>
          <a:p>
            <a:r>
              <a:rPr lang="en-US" dirty="0"/>
              <a:t>If you use third-party code, how do you know what it does?</a:t>
            </a:r>
          </a:p>
          <a:p>
            <a:r>
              <a:rPr lang="en-US" dirty="0"/>
              <a:t>If you are not a crypto expert, why do you think you can design your own crypto algorithm?</a:t>
            </a:r>
          </a:p>
        </p:txBody>
      </p:sp>
      <p:sp>
        <p:nvSpPr>
          <p:cNvPr id="4" name="Slide Number Placeholder 3"/>
          <p:cNvSpPr>
            <a:spLocks noGrp="1"/>
          </p:cNvSpPr>
          <p:nvPr>
            <p:ph type="sldNum" sz="quarter" idx="10"/>
          </p:nvPr>
        </p:nvSpPr>
        <p:spPr/>
        <p:txBody>
          <a:bodyPr/>
          <a:lstStyle/>
          <a:p>
            <a:fld id="{18BDFEC3-8487-43E8-A154-7C12CBC1FFF2}" type="slidenum">
              <a:rPr lang="en-US"/>
              <a:t>39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TCB concept is the formalization of the simplicity principle applied to security. It asks: what are the specific components that must be correct for the security guarantees to hold? Those components are the TCB, and everything else is outside it.</a:t>
            </a:r>
          </a:p>
          <a:p>
            <a:pPr marL="0" lvl="0" indent="0">
              <a:buNone/>
            </a:pPr>
            <a:endParaRPr dirty="0"/>
          </a:p>
          <a:p>
            <a:pPr marL="0" lvl="0" indent="0">
              <a:buNone/>
            </a:pPr>
            <a:r>
              <a:rPr dirty="0"/>
              <a:t>The smaller the TCB, the easier it is to verify, audit, and test. </a:t>
            </a:r>
          </a:p>
          <a:p>
            <a:pPr marL="0" lvl="0" indent="0">
              <a:buNone/>
            </a:pPr>
            <a:r>
              <a:rPr dirty="0"/>
              <a:t>This is the simplicity principle from Lecture 1 applied to the security-critical core.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security software paradox (documented by DARPA) is worth highlighting: we add security tools to improve security, but each tool adds code that must itself be secure. An exploit in a SIEM tool can give an attacker access to all the logs. An exploit in a firewall can give access to all network traffic. This is why the TCB should be as small as possible, even for security tools themselves.</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40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seL4 is a microkernel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 compromise in an OS device driver compromises security overall.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Microkernels (seL4, QNX) move drivers </a:t>
            </a:r>
            <a:r>
              <a:rPr lang="en-US" i="1" dirty="0"/>
              <a:t>outside</a:t>
            </a:r>
            <a:r>
              <a:rPr lang="en-US" dirty="0"/>
              <a:t> the kernel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that has been formally verified – mathematically proven correct.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Its entire kernel is about 10,000 lines of C. Compare that to the Linux kernel at 30+ million lines. The smaller codebase makes formal verification feasible.</a:t>
            </a:r>
          </a:p>
          <a:p>
            <a:endParaRPr lang="en-US" dirty="0"/>
          </a:p>
          <a:p>
            <a:r>
              <a:rPr lang="en-US" dirty="0"/>
              <a:t>Cedar benefits to TCB</a:t>
            </a:r>
          </a:p>
          <a:p>
            <a:pPr marL="171450" indent="-171450">
              <a:buFontTx/>
              <a:buChar char="-"/>
            </a:pPr>
            <a:r>
              <a:rPr lang="en-US" dirty="0"/>
              <a:t>Lean model</a:t>
            </a:r>
          </a:p>
          <a:p>
            <a:pPr marL="171450" indent="-171450">
              <a:buFontTx/>
              <a:buChar char="-"/>
            </a:pPr>
            <a:r>
              <a:rPr lang="en-US" dirty="0"/>
              <a:t>Simple design, small code</a:t>
            </a:r>
          </a:p>
          <a:p>
            <a:pPr marL="171450" indent="-171450">
              <a:buFontTx/>
              <a:buChar char="-"/>
            </a:pPr>
            <a:r>
              <a:rPr lang="en-US" dirty="0"/>
              <a:t>Policies centralized, easier to review – including by analysis</a:t>
            </a:r>
          </a:p>
        </p:txBody>
      </p:sp>
      <p:sp>
        <p:nvSpPr>
          <p:cNvPr id="4" name="Slide Number Placeholder 3"/>
          <p:cNvSpPr>
            <a:spLocks noGrp="1"/>
          </p:cNvSpPr>
          <p:nvPr>
            <p:ph type="sldNum" sz="quarter" idx="5"/>
          </p:nvPr>
        </p:nvSpPr>
        <p:spPr/>
        <p:txBody>
          <a:bodyPr/>
          <a:lstStyle/>
          <a:p>
            <a:fld id="{18BDFEC3-8487-43E8-A154-7C12CBC1FFF2}" type="slidenum">
              <a:rPr lang="en-US" smtClean="0"/>
              <a:t>41</a:t>
            </a:fld>
            <a:endParaRPr lang="en-US"/>
          </a:p>
        </p:txBody>
      </p:sp>
    </p:spTree>
    <p:extLst>
      <p:ext uri="{BB962C8B-B14F-4D97-AF65-F5344CB8AC3E}">
        <p14:creationId xmlns:p14="http://schemas.microsoft.com/office/powerpoint/2010/main" val="3894987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slide makes explicit the connection between the TCB concept and Kern’s ecosystem approach. The framework IS the trusted computing base for the security properties it provides. Just as a microkernel is a small, verifiable TCB for OS-level security, a security framework is a small, verifiable TCB for application-level security.</a:t>
            </a:r>
          </a:p>
          <a:p>
            <a:pPr marL="0" lvl="0" indent="0">
              <a:buNone/>
            </a:pPr>
            <a:endParaRPr/>
          </a:p>
          <a:p>
            <a:pPr marL="0" lvl="0" indent="0">
              <a:buNone/>
            </a:pPr>
            <a:r>
              <a:t>The “leverage” point is worth emphasizing: when Google’s security team finds and fixes a vulnerability in a framework component, the fix deploys to all applications using that framework, often automatically. Compare this to finding a vulnerability pattern and then hunting for every instance across thousands of independent applications.</a:t>
            </a:r>
          </a:p>
          <a:p>
            <a:pPr marL="0" lvl="0" indent="0">
              <a:buNone/>
            </a:pPr>
            <a:endParaRPr/>
          </a:p>
          <a:p>
            <a:pPr marL="0" lvl="0" indent="0">
              <a:buNone/>
            </a:pPr>
            <a:r>
              <a:t>Kern notes that “future security improvements and mitigations for novel attacks and defect classes can often be deployed swiftly, scalably, and efficiently, taking advantage of the well-defined structure of frameworks-based applications.”</a:t>
            </a:r>
          </a:p>
          <a:p>
            <a:pPr marL="0" lvl="0" indent="0">
              <a:buNone/>
            </a:pPr>
            <a:endParaRPr/>
          </a:p>
          <a:p>
            <a:pPr marL="0" lvl="0" indent="0">
              <a:buNone/>
            </a:pPr>
            <a:r>
              <a:t>This is the same argument for using identity providers (from Lecture 1): Auth0 maintaining your auth stack is better than you maintaining it yourself, because their TCB is smaller and more scrutinized than your ad-hoc implementation.</a:t>
            </a:r>
          </a:p>
        </p:txBody>
      </p:sp>
      <p:sp>
        <p:nvSpPr>
          <p:cNvPr id="4" name="Slide Number Placeholder 3"/>
          <p:cNvSpPr>
            <a:spLocks noGrp="1"/>
          </p:cNvSpPr>
          <p:nvPr>
            <p:ph type="sldNum" sz="quarter" idx="10"/>
          </p:nvPr>
        </p:nvSpPr>
        <p:spPr/>
        <p:txBody>
          <a:bodyPr/>
          <a:lstStyle/>
          <a:p>
            <a:fld id="{18BDFEC3-8487-43E8-A154-7C12CBC1FFF2}" type="slidenum">
              <a:rPr lang="en-US"/>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compartmentalization and separation of privilege applied to the deployment and operations environment, not just the application architecture.</a:t>
            </a:r>
          </a:p>
          <a:p>
            <a:pPr marL="0" lvl="0" indent="0">
              <a:buNone/>
            </a:pPr>
            <a:endParaRPr/>
          </a:p>
          <a:p>
            <a:pPr marL="0" lvl="0" indent="0">
              <a:buNone/>
            </a:pPr>
            <a:r>
              <a:t>Kern describes a common scenario: an SRE setting up a production environment with hundreds of devices, each with its own configuration surface. A typo in a command-line argument can expose an internal service to the public internet. The response: treat deployment environments as a developer ecosystem and apply the same Safe Coding principles.</a:t>
            </a:r>
          </a:p>
          <a:p>
            <a:pPr marL="0" lvl="0" indent="0">
              <a:buNone/>
            </a:pPr>
            <a:endParaRPr/>
          </a:p>
          <a:p>
            <a:pPr marL="0" lvl="0" indent="0">
              <a:buNone/>
            </a:pPr>
            <a:r>
              <a:t>Config-as-code: store the entire configuration in version-controlled files, apply changes through automation with conformance checks, require two-person review. This is analogous to our earlier discussion of code signing and authenticated updates.</a:t>
            </a:r>
          </a:p>
          <a:p>
            <a:pPr marL="0" lvl="0" indent="0">
              <a:buNone/>
            </a:pPr>
            <a:endParaRPr/>
          </a:p>
          <a:p>
            <a:pPr marL="0" lvl="0" indent="0">
              <a:buNone/>
            </a:pPr>
            <a:r>
              <a:t>Safe Proxies: mediate all interactions between humans and production. An engineer can’t directly SSH into a production server and run commands – they must go through a proxy that validates, logs, and potentially requires a second approver. This is separation of privilege at the operational level.</a:t>
            </a:r>
          </a:p>
          <a:p>
            <a:pPr marL="0" lvl="0" indent="0">
              <a:buNone/>
            </a:pPr>
            <a:endParaRPr/>
          </a:p>
          <a:p>
            <a:pPr marL="0" lvl="0" indent="0">
              <a:buNone/>
            </a:pPr>
            <a:r>
              <a:t>Connect to the “break glass” mechanisms from Lecture 1: Zero Touch Prod allows break-glass for emergencies, but the break-glass event is itself logged and audited after the fact.</a:t>
            </a:r>
          </a:p>
        </p:txBody>
      </p:sp>
      <p:sp>
        <p:nvSpPr>
          <p:cNvPr id="4" name="Slide Number Placeholder 3"/>
          <p:cNvSpPr>
            <a:spLocks noGrp="1"/>
          </p:cNvSpPr>
          <p:nvPr>
            <p:ph type="sldNum" sz="quarter" idx="10"/>
          </p:nvPr>
        </p:nvSpPr>
        <p:spPr/>
        <p:txBody>
          <a:bodyPr/>
          <a:lstStyle/>
          <a:p>
            <a:fld id="{18BDFEC3-8487-43E8-A154-7C12CBC1FFF2}" type="slidenum">
              <a:rPr lang="en-US"/>
              <a:t>43</a:t>
            </a:fld>
            <a:endParaRPr lang="en-US"/>
          </a:p>
        </p:txBody>
      </p:sp>
    </p:spTree>
    <p:extLst>
      <p:ext uri="{BB962C8B-B14F-4D97-AF65-F5344CB8AC3E}">
        <p14:creationId xmlns:p14="http://schemas.microsoft.com/office/powerpoint/2010/main" val="3162139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44</a:t>
            </a:fld>
            <a:endParaRPr lang="en-US"/>
          </a:p>
        </p:txBody>
      </p:sp>
    </p:spTree>
    <p:extLst>
      <p:ext uri="{BB962C8B-B14F-4D97-AF65-F5344CB8AC3E}">
        <p14:creationId xmlns:p14="http://schemas.microsoft.com/office/powerpoint/2010/main" val="380951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our reorganization of Saltzer &amp; Schroeder’s 1975 principles plus modern additions. Post this slide or hand it out – students will reference it throughout both lectures and when working on their threat models.</a:t>
            </a:r>
          </a:p>
          <a:p>
            <a:pPr marL="0" lvl="0" indent="0">
              <a:buNone/>
            </a:pPr>
            <a:endParaRPr dirty="0"/>
          </a:p>
          <a:p>
            <a:pPr marL="0" lvl="0" indent="0">
              <a:buNone/>
            </a:pPr>
            <a:r>
              <a:rPr dirty="0"/>
              <a:t>The table shows how the classical S&amp;S principles map to our three categories. Some principles span categories (e.g., “trust with reluctance” is both prevention and harm reduction).</a:t>
            </a:r>
          </a:p>
        </p:txBody>
      </p:sp>
      <p:sp>
        <p:nvSpPr>
          <p:cNvPr id="4" name="Slide Number Placeholder 3"/>
          <p:cNvSpPr>
            <a:spLocks noGrp="1"/>
          </p:cNvSpPr>
          <p:nvPr>
            <p:ph type="sldNum" sz="quarter" idx="10"/>
          </p:nvPr>
        </p:nvSpPr>
        <p:spPr/>
        <p:txBody>
          <a:bodyPr/>
          <a:lstStyle/>
          <a:p>
            <a:fld id="{18BDFEC3-8487-43E8-A154-7C12CBC1FFF2}" type="slidenum">
              <a:rPr lang="en-US"/>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1A0FF-5314-7CC8-A839-13180FE13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1703-4C60-D681-ACEB-10EE8B955D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756FD-A677-3FCA-A5F4-112E5E1028B5}"/>
              </a:ext>
            </a:extLst>
          </p:cNvPr>
          <p:cNvSpPr>
            <a:spLocks noGrp="1"/>
          </p:cNvSpPr>
          <p:nvPr>
            <p:ph type="body" idx="1"/>
          </p:nvPr>
        </p:nvSpPr>
        <p:spPr/>
        <p:txBody>
          <a:bodyPr/>
          <a:lstStyle/>
          <a:p>
            <a:pPr marL="0" lvl="0" indent="0">
              <a:buNone/>
            </a:pPr>
            <a:r>
              <a:rPr dirty="0"/>
              <a:t>This is a real Kubernetes </a:t>
            </a:r>
            <a:r>
              <a:rPr dirty="0" err="1"/>
              <a:t>NetworkPolicy</a:t>
            </a:r>
            <a:r>
              <a:rPr dirty="0"/>
              <a:t>. By default, Kubernetes pods have no network isolation – any pod can talk to any other pod. A </a:t>
            </a:r>
            <a:r>
              <a:rPr dirty="0" err="1"/>
              <a:t>NetworkPolicy</a:t>
            </a:r>
            <a:r>
              <a:rPr dirty="0"/>
              <a:t> declares allowed traffic; everything else is denied (fail-safe default).</a:t>
            </a:r>
          </a:p>
          <a:p>
            <a:pPr marL="0" lvl="0" indent="0">
              <a:buNone/>
            </a:pPr>
            <a:endParaRPr dirty="0"/>
          </a:p>
          <a:p>
            <a:pPr marL="0" lvl="0" indent="0">
              <a:buNone/>
            </a:pPr>
            <a:r>
              <a:rPr dirty="0"/>
              <a:t>This example says: only pods labeled </a:t>
            </a:r>
            <a:r>
              <a:rPr dirty="0">
                <a:latin typeface="Courier"/>
              </a:rPr>
              <a:t>app: frontend</a:t>
            </a:r>
            <a:r>
              <a:rPr dirty="0"/>
              <a:t> can send traffic to pods labeled </a:t>
            </a:r>
            <a:r>
              <a:rPr dirty="0">
                <a:latin typeface="Courier"/>
              </a:rPr>
              <a:t>app: payment-</a:t>
            </a:r>
            <a:r>
              <a:rPr dirty="0" err="1">
                <a:latin typeface="Courier"/>
              </a:rPr>
              <a:t>api</a:t>
            </a:r>
            <a:r>
              <a:rPr dirty="0"/>
              <a:t>, and only on port 443. All other ingress traffic is blocked by the platform.</a:t>
            </a:r>
          </a:p>
          <a:p>
            <a:pPr marL="0" lvl="0" indent="0">
              <a:buNone/>
            </a:pPr>
            <a:endParaRPr dirty="0"/>
          </a:p>
          <a:p>
            <a:pPr marL="0" lvl="0" indent="0">
              <a:buNone/>
            </a:pPr>
            <a:r>
              <a:rPr dirty="0"/>
              <a:t>The connection to Kern’s config-as-code principle: this YAML file lives in the same repository as the application code. Changes go through code review, CI checks, and version control – just like source code. An engineer can’t accidentally open up the payment API to the internet by typing the wrong command in a CLI, because the configuration is declarative and reviewed.</a:t>
            </a:r>
          </a:p>
          <a:p>
            <a:pPr marL="0" lvl="0" indent="0">
              <a:buNone/>
            </a:pPr>
            <a:endParaRPr dirty="0"/>
          </a:p>
          <a:p>
            <a:pPr marL="0" lvl="0" indent="0">
              <a:buNone/>
            </a:pPr>
            <a:r>
              <a:rPr dirty="0"/>
              <a:t>Kern describes the problem this solves: production environments with hundreds of devices, each with its own configuration UI and language. An SRE making changes through a CLI can make a typo that exposes an internal service. Config-as-code prevents this by requiring all changes to go through the same review pipeline as code.</a:t>
            </a:r>
          </a:p>
          <a:p>
            <a:pPr marL="0" lvl="0" indent="0">
              <a:buNone/>
            </a:pPr>
            <a:endParaRPr dirty="0"/>
          </a:p>
          <a:p>
            <a:pPr marL="0" lvl="0" indent="0">
              <a:buNone/>
            </a:pPr>
            <a:r>
              <a:rPr dirty="0"/>
              <a:t>Kubernetes also supports admission controllers (like OPA/Gatekeeper, or even Cedar – see </a:t>
            </a:r>
            <a:r>
              <a:rPr dirty="0" err="1"/>
              <a:t>cedarpolicy.com</a:t>
            </a:r>
            <a:r>
              <a:rPr dirty="0"/>
              <a:t>/blog/cedar-for-</a:t>
            </a:r>
            <a:r>
              <a:rPr dirty="0" err="1"/>
              <a:t>kubernetes</a:t>
            </a:r>
            <a:r>
              <a:rPr dirty="0"/>
              <a:t>) that can enforce conformance checks on configurations before they’re applied. For example: “No service in the </a:t>
            </a:r>
            <a:r>
              <a:rPr dirty="0">
                <a:latin typeface="Courier"/>
              </a:rPr>
              <a:t>production</a:t>
            </a:r>
            <a:r>
              <a:rPr dirty="0"/>
              <a:t> namespace may accept ingress from outside the cluster without a security review label.”</a:t>
            </a:r>
          </a:p>
          <a:p>
            <a:pPr marL="0" lvl="0" indent="0">
              <a:buNone/>
            </a:pPr>
            <a:endParaRPr dirty="0"/>
          </a:p>
          <a:p>
            <a:pPr marL="0" lvl="0" indent="0">
              <a:buNone/>
            </a:pPr>
            <a:r>
              <a:rPr dirty="0"/>
              <a:t>This is the same pattern as Safe Coding: instead of “engineers should be careful with configuration” (guidance), the platform structurally prevents unsafe configurations from being deployed (ecosystem).</a:t>
            </a:r>
          </a:p>
        </p:txBody>
      </p:sp>
      <p:sp>
        <p:nvSpPr>
          <p:cNvPr id="4" name="Slide Number Placeholder 3">
            <a:extLst>
              <a:ext uri="{FF2B5EF4-FFF2-40B4-BE49-F238E27FC236}">
                <a16:creationId xmlns:a16="http://schemas.microsoft.com/office/drawing/2014/main" id="{B6331BB1-3C4E-1269-DEFE-7F51A07C5CB6}"/>
              </a:ext>
            </a:extLst>
          </p:cNvPr>
          <p:cNvSpPr>
            <a:spLocks noGrp="1"/>
          </p:cNvSpPr>
          <p:nvPr>
            <p:ph type="sldNum" sz="quarter" idx="10"/>
          </p:nvPr>
        </p:nvSpPr>
        <p:spPr/>
        <p:txBody>
          <a:bodyPr/>
          <a:lstStyle/>
          <a:p>
            <a:fld id="{18BDFEC3-8487-43E8-A154-7C12CBC1FFF2}" type="slidenum">
              <a:rPr lang="en-US"/>
              <a:t>45</a:t>
            </a:fld>
            <a:endParaRPr lang="en-US"/>
          </a:p>
        </p:txBody>
      </p:sp>
    </p:spTree>
    <p:extLst>
      <p:ext uri="{BB962C8B-B14F-4D97-AF65-F5344CB8AC3E}">
        <p14:creationId xmlns:p14="http://schemas.microsoft.com/office/powerpoint/2010/main" val="2730987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Transitive trust is subtle and often overlooked. Every dependency in your system creates a trust chain. If your application trusts a library, and that library trusts another library, you implicitly trust the entire chain.</a:t>
            </a:r>
          </a:p>
          <a:p>
            <a:pPr marL="0" lvl="0" indent="0">
              <a:buNone/>
            </a:pPr>
            <a:endParaRPr lang="en-US" dirty="0"/>
          </a:p>
          <a:p>
            <a:pPr marL="0" lvl="0" indent="0">
              <a:buNone/>
            </a:pPr>
            <a:r>
              <a:rPr dirty="0"/>
              <a:t>Applied to our examples:</a:t>
            </a:r>
          </a:p>
          <a:p>
            <a:pPr marL="0" lvl="0" indent="0">
              <a:buNone/>
            </a:pPr>
            <a:endParaRPr dirty="0"/>
          </a:p>
          <a:p>
            <a:pPr marL="0" lvl="0" indent="0">
              <a:buNone/>
            </a:pPr>
            <a:r>
              <a:rPr dirty="0"/>
              <a:t>CMS: the CMS sends student submissions to a plagiarism detection service. If that service is compromised, the attacker gains access to every submitted document. Mitigation: send only text content (not the full file with metadata), use a scoped API key, audit what data the service receives.</a:t>
            </a:r>
          </a:p>
          <a:p>
            <a:pPr marL="0" lvl="0" indent="0">
              <a:buNone/>
            </a:pPr>
            <a:endParaRPr dirty="0"/>
          </a:p>
          <a:p>
            <a:pPr marL="0" lvl="0" indent="0">
              <a:buNone/>
            </a:pPr>
            <a:r>
              <a:rPr dirty="0"/>
              <a:t>Payment app: a third-party push notification SDK runs inside the app process with access to whatever the app has in memory. If the SDK is compromised or exfiltrating data, it can access authentication tokens. Mitigation: compartmentalize the SDK, minimize in-memory data.</a:t>
            </a:r>
          </a:p>
          <a:p>
            <a:pPr marL="0" lvl="0" indent="0">
              <a:buNone/>
            </a:pPr>
            <a:endParaRPr dirty="0"/>
          </a:p>
          <a:p>
            <a:pPr marL="0" lvl="0" indent="0">
              <a:buNone/>
            </a:pPr>
            <a:r>
              <a:rPr dirty="0"/>
              <a:t>General: for every third-party component in your DFD, ask: what am I trusting this with? What’s the blast radius if it’s compromised?</a:t>
            </a:r>
          </a:p>
        </p:txBody>
      </p:sp>
      <p:sp>
        <p:nvSpPr>
          <p:cNvPr id="4" name="Slide Number Placeholder 3"/>
          <p:cNvSpPr>
            <a:spLocks noGrp="1"/>
          </p:cNvSpPr>
          <p:nvPr>
            <p:ph type="sldNum" sz="quarter" idx="10"/>
          </p:nvPr>
        </p:nvSpPr>
        <p:spPr/>
        <p:txBody>
          <a:bodyPr/>
          <a:lstStyle/>
          <a:p>
            <a:fld id="{18BDFEC3-8487-43E8-A154-7C12CBC1FFF2}" type="slidenum">
              <a:rPr lang="en-US"/>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table is a useful exercise for students to apply to their own threat models. For each third-party component, explicitly enumerate what data and capabilities it has access to, and what happens if it's compromised.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Mitigations follow a pattern:</a:t>
            </a:r>
          </a:p>
          <a:p>
            <a:r>
              <a:rPr lang="en-US" sz="1200" kern="1200" dirty="0">
                <a:solidFill>
                  <a:schemeClr val="tx1"/>
                </a:solidFill>
                <a:effectLst/>
                <a:latin typeface="+mn-lt"/>
                <a:ea typeface="+mn-ea"/>
                <a:cs typeface="+mn-cs"/>
              </a:rPr>
              <a:t>- Send the minimum data necessary (data minimization)</a:t>
            </a:r>
          </a:p>
          <a:p>
            <a:r>
              <a:rPr lang="en-US" sz="1200" kern="1200" dirty="0">
                <a:solidFill>
                  <a:schemeClr val="tx1"/>
                </a:solidFill>
                <a:effectLst/>
                <a:latin typeface="+mn-lt"/>
                <a:ea typeface="+mn-ea"/>
                <a:cs typeface="+mn-cs"/>
              </a:rPr>
              <a:t>- Use scoped API keys (least privilege)</a:t>
            </a:r>
          </a:p>
          <a:p>
            <a:r>
              <a:rPr lang="en-US" sz="1200" kern="1200" dirty="0">
                <a:solidFill>
                  <a:schemeClr val="tx1"/>
                </a:solidFill>
                <a:effectLst/>
                <a:latin typeface="+mn-lt"/>
                <a:ea typeface="+mn-ea"/>
                <a:cs typeface="+mn-cs"/>
              </a:rPr>
              <a:t>- Audit what data the component receives (monitoring)</a:t>
            </a:r>
          </a:p>
          <a:p>
            <a:r>
              <a:rPr lang="en-US" sz="1200" kern="1200" dirty="0">
                <a:solidFill>
                  <a:schemeClr val="tx1"/>
                </a:solidFill>
                <a:effectLst/>
                <a:latin typeface="+mn-lt"/>
                <a:ea typeface="+mn-ea"/>
                <a:cs typeface="+mn-cs"/>
              </a:rPr>
              <a:t>- Compartmentalize the component so compromise doesn't spread (sandboxing)</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47</a:t>
            </a:fld>
            <a:endParaRPr lang="en-US"/>
          </a:p>
        </p:txBody>
      </p:sp>
    </p:spTree>
    <p:extLst>
      <p:ext uri="{BB962C8B-B14F-4D97-AF65-F5344CB8AC3E}">
        <p14:creationId xmlns:p14="http://schemas.microsoft.com/office/powerpoint/2010/main" val="2232108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generalizes: any system that accepts updates, plugins, or configuration from an external source needs a mechanism to verify authenticity and integrity before applying them.</a:t>
            </a:r>
          </a:p>
          <a:p>
            <a:pPr marL="0" lvl="0" indent="0">
              <a:buNone/>
            </a:pPr>
            <a:endParaRPr/>
          </a:p>
          <a:p>
            <a:pPr marL="0" lvl="0" indent="0">
              <a:buNone/>
            </a:pPr>
            <a:r>
              <a:t>For systems that receive firmware or software updates over a network (like the GlucoGuard pump), code signing is essential. An attacker who compromises the update channel can own every device if updates aren’t verified.</a:t>
            </a:r>
          </a:p>
          <a:p>
            <a:pPr marL="0" lvl="0" indent="0">
              <a:buNone/>
            </a:pPr>
            <a:endParaRPr/>
          </a:p>
          <a:p>
            <a:pPr marL="0" lvl="0" indent="0">
              <a:buNone/>
            </a:pPr>
            <a:r>
              <a:t>The key must be stored in an HSM (Hardware Security Module) to prevent extraction. If the signing key is compromised, the attacker can sign malicious updates that will pass verification.</a:t>
            </a:r>
          </a:p>
        </p:txBody>
      </p:sp>
      <p:sp>
        <p:nvSpPr>
          <p:cNvPr id="4" name="Slide Number Placeholder 3"/>
          <p:cNvSpPr>
            <a:spLocks noGrp="1"/>
          </p:cNvSpPr>
          <p:nvPr>
            <p:ph type="sldNum" sz="quarter" idx="10"/>
          </p:nvPr>
        </p:nvSpPr>
        <p:spPr/>
        <p:txBody>
          <a:bodyPr/>
          <a:lstStyle/>
          <a:p>
            <a:fld id="{18BDFEC3-8487-43E8-A154-7C12CBC1FFF2}" type="slidenum">
              <a:rPr lang="en-US"/>
              <a:t>48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Separation of privilege is related to but distinct from multi-factor authentication. MFA applies multiple factors to verify identity. Separation of privilege applies multiple conditions to authorize actions.</a:t>
            </a:r>
          </a:p>
          <a:p>
            <a:pPr marL="0" lvl="0" indent="0">
              <a:buNone/>
            </a:pPr>
            <a:endParaRPr/>
          </a:p>
          <a:p>
            <a:pPr marL="0" lvl="0" indent="0">
              <a:buNone/>
            </a:pPr>
            <a:r>
              <a:t>For example, in the payment app, even if the attacker has the user’s password AND their session token, they still need the transaction-specific PIN or biometric. This is separation of privilege at the transaction level.</a:t>
            </a:r>
          </a:p>
          <a:p>
            <a:pPr marL="0" lvl="0" indent="0">
              <a:buNone/>
            </a:pPr>
            <a:endParaRPr/>
          </a:p>
          <a:p>
            <a:pPr marL="0" lvl="0" indent="0">
              <a:buNone/>
            </a:pPr>
            <a:r>
              <a:t>For the CMS grade change example: requiring both the instructor and a department counter-signature means that a compromised instructor account alone cannot change final grades. This is separation of privilege at the authorization level.</a:t>
            </a:r>
          </a:p>
        </p:txBody>
      </p:sp>
      <p:sp>
        <p:nvSpPr>
          <p:cNvPr id="4" name="Slide Number Placeholder 3"/>
          <p:cNvSpPr>
            <a:spLocks noGrp="1"/>
          </p:cNvSpPr>
          <p:nvPr>
            <p:ph type="sldNum" sz="quarter" idx="10"/>
          </p:nvPr>
        </p:nvSpPr>
        <p:spPr/>
        <p:txBody>
          <a:bodyPr/>
          <a:lstStyle/>
          <a:p>
            <a:fld id="{18BDFEC3-8487-43E8-A154-7C12CBC1FFF2}" type="slidenum">
              <a:rPr lang="en-US"/>
              <a:t>49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49A6E-7093-D761-F109-FAE4C045D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B924E-6240-A7C9-60B3-9334AB36E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A329D-95F0-77D3-B5CA-389515F5971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Process isolation: Chrome runs each tab in a separate process. Exploiting a vulnerability in one tab's renderer doesn't give access to another tab's data or the browser's master process. This is one of the most impactful security decisions in modern browser architecture.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Seccomp-</a:t>
            </a:r>
            <a:r>
              <a:rPr lang="en-US" sz="1200" kern="1200" dirty="0" err="1">
                <a:solidFill>
                  <a:schemeClr val="tx1"/>
                </a:solidFill>
                <a:effectLst/>
                <a:latin typeface="+mn-lt"/>
                <a:ea typeface="+mn-ea"/>
                <a:cs typeface="+mn-cs"/>
              </a:rPr>
              <a:t>bpf</a:t>
            </a:r>
            <a:r>
              <a:rPr lang="en-US" sz="1200" kern="1200" dirty="0">
                <a:solidFill>
                  <a:schemeClr val="tx1"/>
                </a:solidFill>
                <a:effectLst/>
                <a:latin typeface="+mn-lt"/>
                <a:ea typeface="+mn-ea"/>
                <a:cs typeface="+mn-cs"/>
              </a:rPr>
              <a:t>: restrict a process to a policy-specific set of system calls. A compartmentalized process can read, write, and exit, but cannot open new files, make network connections, or execute programs. Used by Chrome, OpenSSH, and </a:t>
            </a:r>
            <a:r>
              <a:rPr lang="en-US" sz="1200" kern="1200" dirty="0" err="1">
                <a:solidFill>
                  <a:schemeClr val="tx1"/>
                </a:solidFill>
                <a:effectLst/>
                <a:latin typeface="+mn-lt"/>
                <a:ea typeface="+mn-ea"/>
                <a:cs typeface="+mn-cs"/>
              </a:rPr>
              <a:t>vsftpd</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Example: isolating a document renderer. Fork a new process, open the file, exec the renderer, then call seccomp-</a:t>
            </a:r>
            <a:r>
              <a:rPr lang="en-US" sz="1200" kern="1200" dirty="0" err="1">
                <a:solidFill>
                  <a:schemeClr val="tx1"/>
                </a:solidFill>
                <a:effectLst/>
                <a:latin typeface="+mn-lt"/>
                <a:ea typeface="+mn-ea"/>
                <a:cs typeface="+mn-cs"/>
              </a:rPr>
              <a:t>bpf</a:t>
            </a:r>
            <a:r>
              <a:rPr lang="en-US" sz="1200" kern="1200" dirty="0">
                <a:solidFill>
                  <a:schemeClr val="tx1"/>
                </a:solidFill>
                <a:effectLst/>
                <a:latin typeface="+mn-lt"/>
                <a:ea typeface="+mn-ea"/>
                <a:cs typeface="+mn-cs"/>
              </a:rPr>
              <a:t> to lock it down. The renderer can process the content but can't reach the network or filesystem.</a:t>
            </a:r>
          </a:p>
          <a:p>
            <a:endParaRPr lang="en-US" dirty="0"/>
          </a:p>
        </p:txBody>
      </p:sp>
      <p:sp>
        <p:nvSpPr>
          <p:cNvPr id="4" name="Slide Number Placeholder 3">
            <a:extLst>
              <a:ext uri="{FF2B5EF4-FFF2-40B4-BE49-F238E27FC236}">
                <a16:creationId xmlns:a16="http://schemas.microsoft.com/office/drawing/2014/main" id="{279A648C-164E-3F34-6E1C-A4A924F63434}"/>
              </a:ext>
            </a:extLst>
          </p:cNvPr>
          <p:cNvSpPr>
            <a:spLocks noGrp="1"/>
          </p:cNvSpPr>
          <p:nvPr>
            <p:ph type="sldNum" sz="quarter" idx="5"/>
          </p:nvPr>
        </p:nvSpPr>
        <p:spPr/>
        <p:txBody>
          <a:bodyPr/>
          <a:lstStyle/>
          <a:p>
            <a:fld id="{18BDFEC3-8487-43E8-A154-7C12CBC1FFF2}" type="slidenum">
              <a:rPr lang="en-US" smtClean="0"/>
              <a:t>50</a:t>
            </a:fld>
            <a:endParaRPr lang="en-US"/>
          </a:p>
        </p:txBody>
      </p:sp>
    </p:spTree>
    <p:extLst>
      <p:ext uri="{BB962C8B-B14F-4D97-AF65-F5344CB8AC3E}">
        <p14:creationId xmlns:p14="http://schemas.microsoft.com/office/powerpoint/2010/main" val="30229547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confused deputy problem from the SbD lecture: a program (the PDF renderer) acts on behalf of a user but with its own elevated privileges. If the user can trick the program into misusing those privileges (via a malicious PDF), the user gains access they shouldn’t have.</a:t>
            </a:r>
          </a:p>
          <a:p>
            <a:pPr marL="0" lvl="0" indent="0">
              <a:buNone/>
            </a:pPr>
            <a:endParaRPr/>
          </a:p>
          <a:p>
            <a:pPr marL="0" lvl="0" indent="0">
              <a:buNone/>
            </a:pPr>
            <a:r>
              <a:t>Sandboxing solves this by removing the elevated privileges. The renderer runs in a restricted environment where even if it’s exploited, the attacker can’t reach anything valuable.</a:t>
            </a:r>
          </a:p>
          <a:p>
            <a:pPr marL="0" lvl="0" indent="0">
              <a:buNone/>
            </a:pPr>
            <a:endParaRPr/>
          </a:p>
          <a:p>
            <a:pPr marL="0" lvl="0" indent="0">
              <a:buNone/>
            </a:pPr>
            <a:r>
              <a:t>For the payment app: the social feed is a lower-security component (it displays transaction descriptions and emojis). The payment processing service handles financial data. Compromising the social feed should not give access to bank credentials or transfer capabilities. Separate containers with separate database credentials enforce this boundary.</a:t>
            </a:r>
          </a:p>
        </p:txBody>
      </p:sp>
      <p:sp>
        <p:nvSpPr>
          <p:cNvPr id="4" name="Slide Number Placeholder 3"/>
          <p:cNvSpPr>
            <a:spLocks noGrp="1"/>
          </p:cNvSpPr>
          <p:nvPr>
            <p:ph type="sldNum" sz="quarter" idx="10"/>
          </p:nvPr>
        </p:nvSpPr>
        <p:spPr/>
        <p:txBody>
          <a:bodyPr/>
          <a:lstStyle/>
          <a:p>
            <a:fld id="{18BDFEC3-8487-43E8-A154-7C12CBC1FFF2}" type="slidenum">
              <a:rPr lang="en-US"/>
              <a:t>51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least privilege applied to data, not just to operations.</a:t>
            </a:r>
          </a:p>
          <a:p>
            <a:endParaRPr lang="en-US" dirty="0"/>
          </a:p>
          <a:p>
            <a:r>
              <a:rPr lang="en-US" dirty="0"/>
              <a:t>CMS: does the plagiarism detection service need the student's name, email, and student ID? Or just the text content with an opaque identifier? Send the minimum. If the plagiarism service is compromised, the attacker gets anonymized text, not PII.</a:t>
            </a:r>
          </a:p>
          <a:p>
            <a:endParaRPr lang="en-US" dirty="0"/>
          </a:p>
          <a:p>
            <a:r>
              <a:rPr lang="en-US" dirty="0"/>
              <a:t>Payment app: does the analytics pipeline need full transaction details? Or just aggregated statistics? The less data you share, the less damage a compromise can cause.</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52</a:t>
            </a:fld>
            <a:endParaRPr lang="en-US"/>
          </a:p>
        </p:txBody>
      </p:sp>
    </p:spTree>
    <p:extLst>
      <p:ext uri="{BB962C8B-B14F-4D97-AF65-F5344CB8AC3E}">
        <p14:creationId xmlns:p14="http://schemas.microsoft.com/office/powerpoint/2010/main" val="2613960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admission system example illustrates how data access patterns create risk. Even if the central system is well-secured, allowing downloads to reviewer laptops creates hundreds of copies on devices with varying security postures.</a:t>
            </a:r>
          </a:p>
          <a:p>
            <a:pPr marL="0" lvl="0" indent="0">
              <a:buNone/>
            </a:pPr>
            <a:endParaRPr/>
          </a:p>
          <a:p>
            <a:pPr marL="0" lvl="0" indent="0">
              <a:buNone/>
            </a:pPr>
            <a:r>
              <a:t>For the payment app, the question is: what’s the minimum information the support agent needs to resolve the dispute? Usually a masked account number and transaction details are sufficient. Full access (unmasked bank account numbers, SSN) should require a supervisor override, be logged, and be reviewed.</a:t>
            </a:r>
          </a:p>
          <a:p>
            <a:pPr marL="0" lvl="0" indent="0">
              <a:buNone/>
            </a:pPr>
            <a:endParaRPr/>
          </a:p>
          <a:p>
            <a:pPr marL="0" lvl="0" indent="0">
              <a:buNone/>
            </a:pPr>
            <a:r>
              <a:t>This connects to the principle of data minimization: even within your own organization, restrict who can see what to the minimum necessary.</a:t>
            </a:r>
          </a:p>
        </p:txBody>
      </p:sp>
      <p:sp>
        <p:nvSpPr>
          <p:cNvPr id="4" name="Slide Number Placeholder 3"/>
          <p:cNvSpPr>
            <a:spLocks noGrp="1"/>
          </p:cNvSpPr>
          <p:nvPr>
            <p:ph type="sldNum" sz="quarter" idx="10"/>
          </p:nvPr>
        </p:nvSpPr>
        <p:spPr/>
        <p:txBody>
          <a:bodyPr/>
          <a:lstStyle/>
          <a:p>
            <a:fld id="{18BDFEC3-8487-43E8-A154-7C12CBC1FFF2}" type="slidenum">
              <a:rPr lang="en-US"/>
              <a:t>53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Input validation ties together several concepts: - It’s the fail-safe defaults principle applied to data (define what IS valid, reject everything else) - It’s trust with reluctance (don’t trust input until validated) - It’s complete mediation (validate every input, every time)</a:t>
            </a:r>
          </a:p>
          <a:p>
            <a:pPr marL="0" lvl="0" indent="0">
              <a:buNone/>
            </a:pPr>
            <a:endParaRPr/>
          </a:p>
          <a:p>
            <a:pPr marL="0" lvl="0" indent="0">
              <a:buNone/>
            </a:pPr>
            <a:r>
              <a:t>The trust boundary language is important: students should be able to look at their DFD, identify every trust boundary, and ask “what validation happens when data crosses this boundary?”</a:t>
            </a:r>
          </a:p>
          <a:p>
            <a:pPr marL="0" lvl="0" indent="0">
              <a:buNone/>
            </a:pPr>
            <a:endParaRPr/>
          </a:p>
          <a:p>
            <a:pPr marL="0" lvl="0" indent="0">
              <a:buNone/>
            </a:pPr>
            <a:r>
              <a:t>For the GlucoGuard project: what happens when the cloud platform sends a configuration change to the pump via the app? What validation should the pump perform before applying a new insulin delivery rate? This is where input validation becomes a safety concern, not just a security concern.</a:t>
            </a:r>
          </a:p>
        </p:txBody>
      </p:sp>
      <p:sp>
        <p:nvSpPr>
          <p:cNvPr id="4" name="Slide Number Placeholder 3"/>
          <p:cNvSpPr>
            <a:spLocks noGrp="1"/>
          </p:cNvSpPr>
          <p:nvPr>
            <p:ph type="sldNum" sz="quarter" idx="10"/>
          </p:nvPr>
        </p:nvSpPr>
        <p:spPr/>
        <p:txBody>
          <a:bodyPr/>
          <a:lstStyle/>
          <a:p>
            <a:fld id="{18BDFEC3-8487-43E8-A154-7C12CBC1FFF2}" type="slidenum">
              <a:rPr lang="en-US"/>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7</a:t>
            </a:fld>
            <a:endParaRPr lang="en-US"/>
          </a:p>
        </p:txBody>
      </p:sp>
    </p:spTree>
    <p:extLst>
      <p:ext uri="{BB962C8B-B14F-4D97-AF65-F5344CB8AC3E}">
        <p14:creationId xmlns:p14="http://schemas.microsoft.com/office/powerpoint/2010/main" val="1015761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Many systems are designed with logging as an afterthought – developers add console.log statements during debugging and call it monitoring. Real monitoring requires intentional design: deciding what events to emit, what format to use, how to aggregate and correlate, and what patterns to alert on.</a:t>
            </a:r>
          </a:p>
          <a:p>
            <a:pPr marL="0" lvl="0" indent="0">
              <a:buNone/>
            </a:pPr>
            <a:endParaRPr/>
          </a:p>
          <a:p>
            <a:pPr marL="0" lvl="0" indent="0">
              <a:buNone/>
            </a:pPr>
            <a:r>
              <a:t>The shift from “we’ll add monitoring later” to “monitoring is a design requirement” is analogous to the shift from “we’ll add security later” to “security by design.” Both are much harder to retrofit than to build in from the start.</a:t>
            </a:r>
          </a:p>
        </p:txBody>
      </p:sp>
      <p:sp>
        <p:nvSpPr>
          <p:cNvPr id="4" name="Slide Number Placeholder 3"/>
          <p:cNvSpPr>
            <a:spLocks noGrp="1"/>
          </p:cNvSpPr>
          <p:nvPr>
            <p:ph type="sldNum" sz="quarter" idx="10"/>
          </p:nvPr>
        </p:nvSpPr>
        <p:spPr/>
        <p:txBody>
          <a:bodyPr/>
          <a:lstStyle/>
          <a:p>
            <a:fld id="{18BDFEC3-8487-43E8-A154-7C12CBC1FFF2}" type="slidenum">
              <a:rPr lang="en-US"/>
              <a:t>56</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key insight: individual events look normal. A single login from a new IP isn’t suspicious. A single transfer isn’t suspicious. A single authorization failure isn’t suspicious. But a login from a new IP at 3am, followed by adding a new bank account, followed by three transfers just under the reporting threshold – that pattern is highly suspicious.</a:t>
            </a:r>
          </a:p>
          <a:p>
            <a:pPr marL="0" lvl="0" indent="0">
              <a:buNone/>
            </a:pPr>
            <a:endParaRPr/>
          </a:p>
          <a:p>
            <a:pPr marL="0" lvl="0" indent="0">
              <a:buNone/>
            </a:pPr>
            <a:r>
              <a:t>This is why monitoring must be a design-level concern: the system needs to emit events in a format that enables correlation, with correlation IDs that link related events across services, and with enough context (IP, device, timestamp, geolocation) to detect patterns.</a:t>
            </a:r>
          </a:p>
        </p:txBody>
      </p:sp>
      <p:sp>
        <p:nvSpPr>
          <p:cNvPr id="4" name="Slide Number Placeholder 3"/>
          <p:cNvSpPr>
            <a:spLocks noGrp="1"/>
          </p:cNvSpPr>
          <p:nvPr>
            <p:ph type="sldNum" sz="quarter" idx="10"/>
          </p:nvPr>
        </p:nvSpPr>
        <p:spPr/>
        <p:txBody>
          <a:bodyPr/>
          <a:lstStyle/>
          <a:p>
            <a:fld id="{18BDFEC3-8487-43E8-A154-7C12CBC1FFF2}" type="slidenum">
              <a:rPr lang="en-US"/>
              <a:t>57</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Log aggregation tools (Splunk, ELK stack, cloud logging services) collect logs from all components into a single searchable store. But aggregation alone isn’t enough – you need correlation.</a:t>
            </a:r>
          </a:p>
          <a:p>
            <a:pPr marL="0" lvl="0" indent="0">
              <a:buNone/>
            </a:pPr>
            <a:endParaRPr/>
          </a:p>
          <a:p>
            <a:pPr marL="0" lvl="0" indent="0">
              <a:buNone/>
            </a:pPr>
            <a:r>
              <a:t>Correlation connects related events across services. The example shows a pattern that’s invisible if you look at any single service’s logs: the auth service sees a login, the payment service sees transfers, the notification service sees a configuration change. Only by correlating all three do you see the attack pattern.</a:t>
            </a:r>
          </a:p>
          <a:p>
            <a:pPr marL="0" lvl="0" indent="0">
              <a:buNone/>
            </a:pPr>
            <a:endParaRPr/>
          </a:p>
          <a:p>
            <a:pPr marL="0" lvl="0" indent="0">
              <a:buNone/>
            </a:pPr>
            <a:r>
              <a:t>Design implication: every log entry should include a correlation ID (request ID, trace ID) that connects events from different services for the same user action. This is a design decision that must be made early – retrofitting correlation IDs into an existing system is painful.</a:t>
            </a:r>
          </a:p>
        </p:txBody>
      </p:sp>
      <p:sp>
        <p:nvSpPr>
          <p:cNvPr id="4" name="Slide Number Placeholder 3"/>
          <p:cNvSpPr>
            <a:spLocks noGrp="1"/>
          </p:cNvSpPr>
          <p:nvPr>
            <p:ph type="sldNum" sz="quarter" idx="10"/>
          </p:nvPr>
        </p:nvSpPr>
        <p:spPr/>
        <p:txBody>
          <a:bodyPr/>
          <a:lstStyle/>
          <a:p>
            <a:fld id="{18BDFEC3-8487-43E8-A154-7C12CBC1FFF2}" type="slidenum">
              <a:rPr lang="en-US"/>
              <a:t>58</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**Kern's archetype insight:**</a:t>
            </a:r>
            <a:r>
              <a:rPr lang="en-US" sz="1200" b="0" kern="1200" dirty="0">
                <a:solidFill>
                  <a:schemeClr val="tx1"/>
                </a:solidFill>
                <a:effectLst/>
                <a:latin typeface="+mn-lt"/>
                <a:ea typeface="+mn-ea"/>
                <a:cs typeface="+mn-cs"/>
              </a:rPr>
              <a:t> Much of this convergence is </a:t>
            </a:r>
            <a:r>
              <a:rPr lang="en-US" sz="1200" b="0" i="1" kern="1200" dirty="0">
                <a:solidFill>
                  <a:schemeClr val="tx1"/>
                </a:solidFill>
                <a:effectLst/>
                <a:latin typeface="+mn-lt"/>
                <a:ea typeface="+mn-ea"/>
                <a:cs typeface="+mn-cs"/>
              </a:rPr>
              <a:t>*common across all applications of a given type*</a:t>
            </a:r>
            <a:r>
              <a:rPr lang="en-US" sz="1200" b="0" kern="1200" dirty="0">
                <a:solidFill>
                  <a:schemeClr val="tx1"/>
                </a:solidFill>
                <a:effectLst/>
                <a:latin typeface="+mn-lt"/>
                <a:ea typeface="+mn-ea"/>
                <a:cs typeface="+mn-cs"/>
              </a:rPr>
              <a:t>. The framework can encode the shared architecture; the team focuses on what's unique to their application.</a:t>
            </a:r>
            <a:endParaRPr lang="en-US" dirty="0"/>
          </a:p>
          <a:p>
            <a:pPr marL="0" lvl="0" indent="0">
              <a:buNone/>
            </a:pPr>
            <a:endParaRPr lang="en-US" dirty="0"/>
          </a:p>
          <a:p>
            <a:pPr marL="0" lvl="0" indent="0">
              <a:buNone/>
            </a:pPr>
            <a:r>
              <a:rPr dirty="0"/>
              <a:t>This is the synthesis step that students need for their </a:t>
            </a:r>
            <a:r>
              <a:rPr dirty="0" err="1"/>
              <a:t>GlucoGuard</a:t>
            </a:r>
            <a:r>
              <a:rPr dirty="0"/>
              <a:t> project. The threat model produces individual threats with individual mitigations. The security architecture summary consolidates overlapping mitigations into a coherent design.</a:t>
            </a:r>
          </a:p>
          <a:p>
            <a:pPr marL="0" lvl="0" indent="0">
              <a:buNone/>
            </a:pPr>
            <a:endParaRPr dirty="0"/>
          </a:p>
          <a:p>
            <a:pPr marL="0" lvl="0" indent="0">
              <a:buNone/>
            </a:pPr>
            <a:r>
              <a:rPr dirty="0"/>
              <a:t>The architecture summary tells the story of how the system works securely, not a laundry list of individual fixes. A reader should come away understanding the overall security posture, not just a list of threats and responses.</a:t>
            </a:r>
          </a:p>
        </p:txBody>
      </p:sp>
      <p:sp>
        <p:nvSpPr>
          <p:cNvPr id="4" name="Slide Number Placeholder 3"/>
          <p:cNvSpPr>
            <a:spLocks noGrp="1"/>
          </p:cNvSpPr>
          <p:nvPr>
            <p:ph type="sldNum" sz="quarter" idx="10"/>
          </p:nvPr>
        </p:nvSpPr>
        <p:spPr/>
        <p:txBody>
          <a:bodyPr/>
          <a:lstStyle/>
          <a:p>
            <a:fld id="{18BDFEC3-8487-43E8-A154-7C12CBC1FFF2}" type="slidenum">
              <a:rPr lang="en-US"/>
              <a:t>61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table (continued on the next slide) is a practical tool students can use when reviewing their security architectures. For each principle, ask the review question. If the answer reveals a gap, that’s a design issue to address.</a:t>
            </a:r>
          </a:p>
          <a:p>
            <a:pPr marL="0" lvl="0" indent="0">
              <a:buNone/>
            </a:pPr>
            <a:endParaRPr/>
          </a:p>
          <a:p>
            <a:pPr marL="0" lvl="0" indent="0">
              <a:buNone/>
            </a:pPr>
            <a:r>
              <a:t>This is also useful for the GlucoGuard project’s Security Architecture Summary section: after enumerating threats and mitigations, use this checklist to verify the architecture is complete.</a:t>
            </a:r>
          </a:p>
        </p:txBody>
      </p:sp>
      <p:sp>
        <p:nvSpPr>
          <p:cNvPr id="4" name="Slide Number Placeholder 3"/>
          <p:cNvSpPr>
            <a:spLocks noGrp="1"/>
          </p:cNvSpPr>
          <p:nvPr>
            <p:ph type="sldNum" sz="quarter" idx="10"/>
          </p:nvPr>
        </p:nvSpPr>
        <p:spPr/>
        <p:txBody>
          <a:bodyPr/>
          <a:lstStyle/>
          <a:p>
            <a:fld id="{18BDFEC3-8487-43E8-A154-7C12CBC1FFF2}" type="slidenum">
              <a:rPr lang="en-US"/>
              <a:t>62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defense in depth question is the meta-check: for every security mechanism, ask “what if this fails?” If the answer is “then the system is fully compromised,” you’re missing a layer.</a:t>
            </a:r>
          </a:p>
          <a:p>
            <a:pPr marL="0" lvl="0" indent="0">
              <a:buNone/>
            </a:pPr>
            <a:endParaRPr dirty="0"/>
          </a:p>
          <a:p>
            <a:pPr marL="0" lvl="0" indent="0">
              <a:buNone/>
            </a:pPr>
            <a:r>
              <a:rPr dirty="0"/>
              <a:t>Open design: this doesn’t mean publishing your source code (though it can). It means your security shouldn’t depend on attackers not knowing how your system works. If learning your architecture would break your security, your security is insufficient.</a:t>
            </a:r>
          </a:p>
        </p:txBody>
      </p:sp>
      <p:sp>
        <p:nvSpPr>
          <p:cNvPr id="4" name="Slide Number Placeholder 3"/>
          <p:cNvSpPr>
            <a:spLocks noGrp="1"/>
          </p:cNvSpPr>
          <p:nvPr>
            <p:ph type="sldNum" sz="quarter" idx="10"/>
          </p:nvPr>
        </p:nvSpPr>
        <p:spPr/>
        <p:txBody>
          <a:bodyPr/>
          <a:lstStyle/>
          <a:p>
            <a:fld id="{18BDFEC3-8487-43E8-A154-7C12CBC1FFF2}" type="slidenum">
              <a:rPr lang="en-US"/>
              <a:t>63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This is a simple but powerful completeness check. A common failure mode is an architecture that’s strong on prevention (good crypto, good input validation) but has no detection capability – so when prevention inevitably fails, the team doesn’t know about it until the breach is in the news.</a:t>
            </a:r>
          </a:p>
          <a:p>
            <a:pPr marL="0" lvl="0" indent="0">
              <a:buNone/>
            </a:pPr>
            <a:endParaRPr lang="en-US" dirty="0"/>
          </a:p>
          <a:p>
            <a:pPr marL="0" lvl="0" indent="0">
              <a:buNone/>
            </a:pPr>
            <a:r>
              <a:rPr lang="en-US" dirty="0"/>
              <a:t>Another common failure mode: strong prevention and detection, but no harm reduction. If a single compromised component gives access to everything, the detection just tells you how bad the damage is.</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64</a:t>
            </a:fld>
            <a:endParaRPr lang="en-US"/>
          </a:p>
        </p:txBody>
      </p:sp>
    </p:spTree>
    <p:extLst>
      <p:ext uri="{BB962C8B-B14F-4D97-AF65-F5344CB8AC3E}">
        <p14:creationId xmlns:p14="http://schemas.microsoft.com/office/powerpoint/2010/main" val="1604053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key takeaway across both lectures: secure design is not a list of techniques to apply mechanically. It’s a way of thinking about systems – asking “what can go wrong?” at every level, and applying principles to guide the design of mitigations.</a:t>
            </a:r>
          </a:p>
          <a:p>
            <a:pPr marL="0" lvl="0" indent="0">
              <a:buNone/>
            </a:pPr>
            <a:endParaRPr/>
          </a:p>
          <a:p>
            <a:pPr marL="0" lvl="0" indent="0">
              <a:buNone/>
            </a:pPr>
            <a:r>
              <a:t>For the GlucoGuard project: students should now be able to take their STRIDE threats and propose concrete mitigations grounded in these principles, then consolidate those mitigations into a coherent security architecture.</a:t>
            </a:r>
          </a:p>
          <a:p>
            <a:pPr marL="0" lvl="0" indent="0">
              <a:buNone/>
            </a:pPr>
            <a:endParaRPr/>
          </a:p>
          <a:p>
            <a:pPr marL="0" lvl="0" indent="0">
              <a:buNone/>
            </a:pPr>
            <a:r>
              <a:t>The design review checklist is a practical tool they can use to verify completeness.</a:t>
            </a:r>
          </a:p>
        </p:txBody>
      </p:sp>
      <p:sp>
        <p:nvSpPr>
          <p:cNvPr id="4" name="Slide Number Placeholder 3"/>
          <p:cNvSpPr>
            <a:spLocks noGrp="1"/>
          </p:cNvSpPr>
          <p:nvPr>
            <p:ph type="sldNum" sz="quarter" idx="10"/>
          </p:nvPr>
        </p:nvSpPr>
        <p:spPr/>
        <p:txBody>
          <a:bodyPr/>
          <a:lstStyle/>
          <a:p>
            <a:fld id="{18BDFEC3-8487-43E8-A154-7C12CBC1FFF2}" type="slidenum">
              <a:rPr lang="en-US"/>
              <a:t>65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a reference table for students to use when working on their threat models. For each technique, they can see which principle(s) it implements and how it applies to familiar examples.</a:t>
            </a:r>
          </a:p>
          <a:p>
            <a:pPr marL="0" lvl="0" indent="0">
              <a:buNone/>
            </a:pPr>
            <a:endParaRPr/>
          </a:p>
          <a:p>
            <a:pPr marL="0" lvl="0" indent="0">
              <a:buNone/>
            </a:pPr>
            <a:r>
              <a:t>Additional techniques not shown here for space (but covered in the lectures): BLE security, application-layer encryption, key management (KMS), password manager support, FIDO2/WebAuthn, code signing, input validation (allowlists), HMAC, data minimization, rate limiting, graceful degradation, correlation IDs, “break glass” mechanisms.</a:t>
            </a:r>
          </a:p>
        </p:txBody>
      </p:sp>
      <p:sp>
        <p:nvSpPr>
          <p:cNvPr id="4" name="Slide Number Placeholder 3"/>
          <p:cNvSpPr>
            <a:spLocks noGrp="1"/>
          </p:cNvSpPr>
          <p:nvPr>
            <p:ph type="sldNum" sz="quarter" idx="10"/>
          </p:nvPr>
        </p:nvSpPr>
        <p:spPr/>
        <p:txBody>
          <a:bodyPr/>
          <a:lstStyle/>
          <a:p>
            <a:fld id="{18BDFEC3-8487-43E8-A154-7C12CBC1FFF2}" type="slidenum">
              <a:rPr lang="en-US"/>
              <a:t>66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Additional references:</a:t>
            </a:r>
          </a:p>
          <a:p>
            <a:pPr marL="0" lvl="0" indent="0">
              <a:buNone/>
            </a:pPr>
            <a:endParaRPr dirty="0"/>
          </a:p>
          <a:p>
            <a:pPr lvl="0"/>
            <a:r>
              <a:rPr dirty="0"/>
              <a:t>Kern’s paper references several related works worth exploring:</a:t>
            </a:r>
          </a:p>
          <a:p>
            <a:pPr lvl="1"/>
            <a:r>
              <a:rPr dirty="0"/>
              <a:t>Adkins, H. et al. </a:t>
            </a:r>
            <a:r>
              <a:rPr i="1" dirty="0"/>
              <a:t>Building Secure and Reliable Systems</a:t>
            </a:r>
            <a:r>
              <a:rPr dirty="0"/>
              <a:t> (O’Reilly, 2020) – covers Safe Proxies, Zero Touch Prod, and other Google practices.</a:t>
            </a:r>
          </a:p>
          <a:p>
            <a:pPr lvl="1"/>
            <a:r>
              <a:rPr dirty="0"/>
              <a:t>Wang, P., Bangert, J., and Kern, C. “If it’s not secure, it should not compile” (ICSE 2021) – details on preventing DOM-based XSS through API hardening.</a:t>
            </a:r>
          </a:p>
          <a:p>
            <a:pPr lvl="1"/>
            <a:r>
              <a:rPr dirty="0"/>
              <a:t>Kern, C. “Securing the Tangled Web” (</a:t>
            </a:r>
            <a:r>
              <a:rPr i="1" dirty="0"/>
              <a:t>Commun. ACM</a:t>
            </a:r>
            <a:r>
              <a:rPr dirty="0"/>
              <a:t> 57, Sept. 2014) – earlier paper on Safe Coding for web security.</a:t>
            </a:r>
          </a:p>
          <a:p>
            <a:pPr marL="0" lvl="0" indent="0">
              <a:buNone/>
            </a:pPr>
            <a:endParaRPr dirty="0"/>
          </a:p>
          <a:p>
            <a:pPr lvl="0"/>
            <a:r>
              <a:rPr dirty="0"/>
              <a:t>Open-source Safe Coding implementations: </a:t>
            </a:r>
            <a:r>
              <a:rPr dirty="0" err="1"/>
              <a:t>github.com</a:t>
            </a:r>
            <a:r>
              <a:rPr dirty="0"/>
              <a:t>/google/</a:t>
            </a:r>
            <a:r>
              <a:rPr dirty="0" err="1"/>
              <a:t>safevalues</a:t>
            </a:r>
            <a:r>
              <a:rPr dirty="0"/>
              <a:t> (TypeScript), </a:t>
            </a:r>
            <a:r>
              <a:rPr dirty="0" err="1"/>
              <a:t>github.com</a:t>
            </a:r>
            <a:r>
              <a:rPr dirty="0"/>
              <a:t>/google/</a:t>
            </a:r>
            <a:r>
              <a:rPr dirty="0" err="1"/>
              <a:t>safehtml</a:t>
            </a:r>
            <a:r>
              <a:rPr dirty="0"/>
              <a:t> (Go).</a:t>
            </a:r>
          </a:p>
          <a:p>
            <a:pPr marL="0" lvl="0" indent="0">
              <a:buNone/>
            </a:pPr>
            <a:endParaRPr dirty="0"/>
          </a:p>
          <a:p>
            <a:pPr lvl="0"/>
            <a:r>
              <a:rPr dirty="0"/>
              <a:t>For Cedar specifically: “Cedar: A New Language for Expressive, Fast, Safe, and Analyzable Authorization” (OOPSLA 2024).</a:t>
            </a:r>
          </a:p>
          <a:p>
            <a:pPr marL="0" lvl="0" indent="0">
              <a:buNone/>
            </a:pPr>
            <a:endParaRPr dirty="0"/>
          </a:p>
          <a:p>
            <a:pPr lvl="0"/>
            <a:r>
              <a:rPr dirty="0"/>
              <a:t>For compartmentalization: Provos, N. “Improving Host Security with System Call Policies” (USENIX Security ’03) – the original seccomp paper.</a:t>
            </a:r>
          </a:p>
          <a:p>
            <a:pPr marL="0" lvl="0" indent="0">
              <a:buNone/>
            </a:pPr>
            <a:endParaRPr dirty="0"/>
          </a:p>
          <a:p>
            <a:pPr lvl="0"/>
            <a:r>
              <a:rPr dirty="0"/>
              <a:t>For the TCB concept: Department of Defense “Trusted Computer System Evaluation Criteria” (Orange Book, 1985) – where TCB was formally defined.</a:t>
            </a:r>
          </a:p>
          <a:p>
            <a:pPr marL="0" lvl="0" indent="0">
              <a:buNone/>
            </a:pPr>
            <a:endParaRPr dirty="0"/>
          </a:p>
          <a:p>
            <a:pPr lvl="0"/>
            <a:r>
              <a:rPr dirty="0"/>
              <a:t>For input validation: OWASP Testing Guide, Chapter on Input Validation Testing.</a:t>
            </a:r>
          </a:p>
        </p:txBody>
      </p:sp>
      <p:sp>
        <p:nvSpPr>
          <p:cNvPr id="4" name="Slide Number Placeholder 3"/>
          <p:cNvSpPr>
            <a:spLocks noGrp="1"/>
          </p:cNvSpPr>
          <p:nvPr>
            <p:ph type="sldNum" sz="quarter" idx="10"/>
          </p:nvPr>
        </p:nvSpPr>
        <p:spPr/>
        <p:txBody>
          <a:bodyPr/>
          <a:lstStyle/>
          <a:p>
            <a:fld id="{18BDFEC3-8487-43E8-A154-7C12CBC1FFF2}" type="slidenum">
              <a:rPr lang="en-US"/>
              <a:t>67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connects directly to the “Don’t expect expert users” principle from Lecture 1 – but applied to </a:t>
            </a:r>
            <a:r>
              <a:rPr i="1" dirty="0"/>
              <a:t>developers</a:t>
            </a:r>
            <a:r>
              <a:rPr dirty="0"/>
              <a:t>. Developers are also users of the security ecosystem. Expecting them to consistently apply complex, context-dependent rules across a large codebase doesn’t work, even when they understand the rules.</a:t>
            </a:r>
          </a:p>
          <a:p>
            <a:pPr marL="0" lvl="0" indent="0">
              <a:buNone/>
            </a:pPr>
            <a:endParaRPr lang="en-US" dirty="0"/>
          </a:p>
          <a:p>
            <a:pPr marL="0" lvl="0" indent="0">
              <a:buNone/>
            </a:pPr>
            <a:r>
              <a:rPr lang="en-US" dirty="0"/>
              <a:t>When a codebase has hundreds of places where an untrusted string could reach a SQL query, expecting developers to get it right </a:t>
            </a:r>
            <a:r>
              <a:rPr lang="en-US" i="1" dirty="0"/>
              <a:t>every single time</a:t>
            </a:r>
            <a:r>
              <a:rPr lang="en-US" dirty="0"/>
              <a:t> is unreasonable. </a:t>
            </a:r>
          </a:p>
          <a:p>
            <a:pPr marL="0" lvl="0" indent="0">
              <a:buNone/>
            </a:pPr>
            <a:endParaRPr dirty="0"/>
          </a:p>
          <a:p>
            <a:pPr marL="0" lvl="0" indent="0">
              <a:buNone/>
            </a:pPr>
            <a:r>
              <a:rPr dirty="0"/>
              <a:t>Kern gives a vivid example: a developer fixing a memory leak in C++ adds a deallocation statement, not realizing that code </a:t>
            </a:r>
            <a:r>
              <a:rPr i="1" dirty="0"/>
              <a:t>elsewhere</a:t>
            </a:r>
            <a:r>
              <a:rPr dirty="0"/>
              <a:t> in the program still holds a pointer to the object. The developer followed the rule (“free memory when done”) correctly in their local context, but introduced a use-after-free vulnerability because of implicit assumptions connecting distant parts of the codebase.</a:t>
            </a:r>
          </a:p>
          <a:p>
            <a:pPr marL="0" lvl="0" indent="0">
              <a:buNone/>
            </a:pPr>
            <a:endParaRPr lang="en-US" dirty="0"/>
          </a:p>
          <a:p>
            <a:pPr marL="0" lvl="0" indent="0">
              <a:buNone/>
            </a:pPr>
            <a:r>
              <a:rPr lang="en-US" dirty="0"/>
              <a:t>Static analysis, fuzzing, and code review find only a fraction of defects. They can’t reduce the </a:t>
            </a:r>
            <a:r>
              <a:rPr lang="en-US" i="1" dirty="0"/>
              <a:t>rate</a:t>
            </a:r>
            <a:r>
              <a:rPr lang="en-US" dirty="0"/>
              <a:t> at which new defects are introduced.</a:t>
            </a:r>
          </a:p>
          <a:p>
            <a:pPr marL="0" lvl="0" indent="0">
              <a:buNone/>
            </a:pPr>
            <a:endParaRPr dirty="0"/>
          </a:p>
          <a:p>
            <a:pPr marL="0" lvl="0" indent="0">
              <a:buNone/>
            </a:pPr>
            <a:r>
              <a:rPr dirty="0"/>
              <a:t>The after-the-fact tools point is important: SAST and DAST can help, but they are “computationally intensive and too slow to apply after a code change is written but before it is committed.” They can catch some bugs, but they cannot change the rate at which bugs are created.</a:t>
            </a:r>
          </a:p>
        </p:txBody>
      </p:sp>
      <p:sp>
        <p:nvSpPr>
          <p:cNvPr id="4" name="Slide Number Placeholder 3"/>
          <p:cNvSpPr>
            <a:spLocks noGrp="1"/>
          </p:cNvSpPr>
          <p:nvPr>
            <p:ph type="sldNum" sz="quarter" idx="10"/>
          </p:nvPr>
        </p:nvSpPr>
        <p:spPr/>
        <p:txBody>
          <a:bodyPr/>
          <a:lstStyle/>
          <a:p>
            <a:fld id="{18BDFEC3-8487-43E8-A154-7C12CBC1FFF2}" type="slidenum">
              <a:rPr lang="en-US"/>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paper’s central thesis. The rate of defects isn’t a property of individual developers or individual applications – it’s a property of the ecosystem those developers work in. If the ecosystem makes it easy to introduce XSS, you will get XSS, no matter how many training courses you run.</a:t>
            </a:r>
          </a:p>
          <a:p>
            <a:pPr marL="0" lvl="0" indent="0">
              <a:buNone/>
            </a:pPr>
            <a:endParaRPr/>
          </a:p>
          <a:p>
            <a:pPr marL="0" lvl="0" indent="0">
              <a:buNone/>
            </a:pPr>
            <a:r>
              <a:t>This reframing has a powerful practical consequence: instead of trying to educate thousands of developers to avoid each vulnerability class, you can invest in the ecosystem once and benefit all applications built within it.</a:t>
            </a:r>
          </a:p>
          <a:p>
            <a:pPr marL="0" lvl="0" indent="0">
              <a:buNone/>
            </a:pPr>
            <a:endParaRPr/>
          </a:p>
          <a:p>
            <a:pPr marL="0" lvl="0" indent="0">
              <a:buNone/>
            </a:pPr>
            <a:r>
              <a:t>This is the “shift left” idea taken to its logical conclusion: shift security responsibility from individual application developers to the ecosystem designers.</a:t>
            </a:r>
          </a:p>
        </p:txBody>
      </p:sp>
      <p:sp>
        <p:nvSpPr>
          <p:cNvPr id="4" name="Slide Number Placeholder 3"/>
          <p:cNvSpPr>
            <a:spLocks noGrp="1"/>
          </p:cNvSpPr>
          <p:nvPr>
            <p:ph type="sldNum" sz="quarter" idx="10"/>
          </p:nvPr>
        </p:nvSpPr>
        <p:spPr/>
        <p:txBody>
          <a:bodyPr/>
          <a:lstStyle/>
          <a:p>
            <a:fld id="{18BDFEC3-8487-43E8-A154-7C12CBC1FFF2}" type="slidenum">
              <a:rPr lang="en-US"/>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Walk through each row:</a:t>
            </a:r>
          </a:p>
          <a:p>
            <a:pPr marL="0" lvl="0" indent="0">
              <a:buNone/>
            </a:pPr>
            <a:endParaRPr lang="en-US" dirty="0"/>
          </a:p>
          <a:p>
            <a:pPr marL="0" lvl="0" indent="0">
              <a:buNone/>
            </a:pPr>
            <a:r>
              <a:rPr lang="en-US" dirty="0"/>
              <a:t>Memory safety: C/C++ places the onus on developers to ensure every pointer dereference is valid and in-bounds. When millions of lines of code are written in such a language, there will be defects. Memory-safe languages remove this burden entirely – Java and Go use garbage collection; Rust uses ownership and lifetime types checked at compile time.</a:t>
            </a:r>
          </a:p>
          <a:p>
            <a:pPr marL="0" lvl="0" indent="0">
              <a:buNone/>
            </a:pPr>
            <a:endParaRPr lang="en-US" dirty="0"/>
          </a:p>
          <a:p>
            <a:pPr marL="0" lvl="0" indent="0">
              <a:buNone/>
            </a:pPr>
            <a:r>
              <a:rPr lang="en-US" dirty="0"/>
              <a:t>SQL injection: The traditional advice is “use parameterized queries.” But an API that accepts a plain </a:t>
            </a:r>
            <a:r>
              <a:rPr lang="en-US" dirty="0">
                <a:latin typeface="Courier"/>
              </a:rPr>
              <a:t>String</a:t>
            </a:r>
            <a:r>
              <a:rPr lang="en-US" dirty="0"/>
              <a:t> for SQL allows the developer to concatenate user input directly. Kern’s approach: the API for Google’s Spanner database accepts only values of type </a:t>
            </a:r>
            <a:r>
              <a:rPr lang="en-US" dirty="0" err="1">
                <a:latin typeface="Courier"/>
              </a:rPr>
              <a:t>TrustedSqlString</a:t>
            </a:r>
            <a:r>
              <a:rPr lang="en-US" dirty="0"/>
              <a:t>, which can only be constructed from trusted query fragments and parameter binding. Arbitrary strings cannot be passed – “the </a:t>
            </a:r>
            <a:r>
              <a:rPr lang="en-US" dirty="0" err="1"/>
              <a:t>TrustedSqlString</a:t>
            </a:r>
            <a:r>
              <a:rPr lang="en-US" dirty="0"/>
              <a:t> builder API simply has no append method that accepts arbitrary String-typed values.”</a:t>
            </a:r>
          </a:p>
          <a:p>
            <a:pPr marL="0" lvl="0" indent="0">
              <a:buNone/>
            </a:pPr>
            <a:endParaRPr lang="en-US" dirty="0"/>
          </a:p>
          <a:p>
            <a:pPr marL="0" lvl="0" indent="0">
              <a:buNone/>
            </a:pPr>
            <a:r>
              <a:rPr lang="en-US" dirty="0"/>
              <a:t>XSS: Instead of teaching developers to escape untrusted input in every context (HTML, JavaScript, CSS, URL – each with different rules), use a template system that auto-escapes by default, and a </a:t>
            </a:r>
            <a:r>
              <a:rPr lang="en-US" dirty="0" err="1">
                <a:latin typeface="Courier"/>
              </a:rPr>
              <a:t>SafeHtml</a:t>
            </a:r>
            <a:r>
              <a:rPr lang="en-US" dirty="0"/>
              <a:t> type that can only be created through safe builder APIs.</a:t>
            </a:r>
          </a:p>
          <a:p>
            <a:pPr marL="0" lvl="0" indent="0">
              <a:buNone/>
            </a:pPr>
            <a:endParaRPr lang="en-US" dirty="0"/>
          </a:p>
          <a:p>
            <a:pPr marL="0" lvl="0" indent="0">
              <a:buNone/>
            </a:pPr>
            <a:r>
              <a:rPr lang="en-US" dirty="0"/>
              <a:t>The pattern: replace a rule developers must follow with a mechanism that makes violation impossible (or at least detectable at compile/build time).</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10</a:t>
            </a:fld>
            <a:endParaRPr lang="en-US"/>
          </a:p>
        </p:txBody>
      </p:sp>
    </p:spTree>
    <p:extLst>
      <p:ext uri="{BB962C8B-B14F-4D97-AF65-F5344CB8AC3E}">
        <p14:creationId xmlns:p14="http://schemas.microsoft.com/office/powerpoint/2010/main" val="1324278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7C31D-B2EF-71B1-AE84-4FE62C216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F5617-CC93-CAB8-C03A-A1146C4FD9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5D54F8-65B9-5F77-7046-E076CF759FF2}"/>
              </a:ext>
            </a:extLst>
          </p:cNvPr>
          <p:cNvSpPr>
            <a:spLocks noGrp="1"/>
          </p:cNvSpPr>
          <p:nvPr>
            <p:ph type="body" idx="1"/>
          </p:nvPr>
        </p:nvSpPr>
        <p:spPr/>
        <p:txBody>
          <a:bodyPr/>
          <a:lstStyle/>
          <a:p>
            <a:pPr marL="0" lvl="0" indent="0">
              <a:buNone/>
            </a:pPr>
            <a:r>
              <a:rPr lang="en-US" dirty="0"/>
              <a:t>Walk through each row:</a:t>
            </a:r>
          </a:p>
          <a:p>
            <a:pPr marL="0" lvl="0" indent="0">
              <a:buNone/>
            </a:pPr>
            <a:endParaRPr lang="en-US" dirty="0"/>
          </a:p>
          <a:p>
            <a:pPr marL="0" lvl="0" indent="0">
              <a:buNone/>
            </a:pPr>
            <a:r>
              <a:rPr lang="en-US" dirty="0"/>
              <a:t>Memory safety: C/C++ places the onus on developers to ensure every pointer dereference is valid and in-bounds. When millions of lines of code are written in such a language, there will be defects. Memory-safe languages remove this burden entirely – Java and Go use garbage collection; Rust uses ownership and lifetime types checked at compile time.</a:t>
            </a:r>
          </a:p>
          <a:p>
            <a:pPr marL="0" lvl="0" indent="0">
              <a:buNone/>
            </a:pPr>
            <a:endParaRPr lang="en-US" dirty="0"/>
          </a:p>
          <a:p>
            <a:pPr marL="0" lvl="0" indent="0">
              <a:buNone/>
            </a:pPr>
            <a:r>
              <a:rPr lang="en-US" dirty="0"/>
              <a:t>SQL injection: The traditional advice is “use parameterized queries.” But an API that accepts a plain </a:t>
            </a:r>
            <a:r>
              <a:rPr lang="en-US" dirty="0">
                <a:latin typeface="Courier"/>
              </a:rPr>
              <a:t>String</a:t>
            </a:r>
            <a:r>
              <a:rPr lang="en-US" dirty="0"/>
              <a:t> for SQL allows the developer to concatenate user input directly. Kern’s approach: the API for Google’s Spanner database accepts only values of type </a:t>
            </a:r>
            <a:r>
              <a:rPr lang="en-US" dirty="0" err="1">
                <a:latin typeface="Courier"/>
              </a:rPr>
              <a:t>TrustedSqlString</a:t>
            </a:r>
            <a:r>
              <a:rPr lang="en-US" dirty="0"/>
              <a:t>, which can only be constructed from trusted query fragments and parameter binding. Arbitrary strings cannot be passed – “the </a:t>
            </a:r>
            <a:r>
              <a:rPr lang="en-US" dirty="0" err="1"/>
              <a:t>TrustedSqlString</a:t>
            </a:r>
            <a:r>
              <a:rPr lang="en-US" dirty="0"/>
              <a:t> builder API simply has no append method that accepts arbitrary String-typed values.”</a:t>
            </a:r>
          </a:p>
          <a:p>
            <a:pPr marL="0" lvl="0" indent="0">
              <a:buNone/>
            </a:pPr>
            <a:endParaRPr lang="en-US" dirty="0"/>
          </a:p>
          <a:p>
            <a:pPr marL="0" lvl="0" indent="0">
              <a:buNone/>
            </a:pPr>
            <a:r>
              <a:rPr lang="en-US" dirty="0"/>
              <a:t>XSS: Instead of teaching developers to escape untrusted input in every context (HTML, JavaScript, CSS, URL – each with different rules), use a template system that auto-escapes by default, and a </a:t>
            </a:r>
            <a:r>
              <a:rPr lang="en-US" dirty="0" err="1">
                <a:latin typeface="Courier"/>
              </a:rPr>
              <a:t>SafeHtml</a:t>
            </a:r>
            <a:r>
              <a:rPr lang="en-US" dirty="0"/>
              <a:t> type that can only be created through safe builder APIs.</a:t>
            </a:r>
          </a:p>
          <a:p>
            <a:pPr marL="0" lvl="0" indent="0">
              <a:buNone/>
            </a:pPr>
            <a:endParaRPr lang="en-US" dirty="0"/>
          </a:p>
          <a:p>
            <a:pPr marL="0" lvl="0" indent="0">
              <a:buNone/>
            </a:pPr>
            <a:r>
              <a:rPr lang="en-US" dirty="0"/>
              <a:t>The pattern: replace a rule developers must follow with a mechanism that makes violation impossible (or at least detectable at compile/build time).</a:t>
            </a:r>
          </a:p>
          <a:p>
            <a:endParaRPr lang="en-US" dirty="0"/>
          </a:p>
        </p:txBody>
      </p:sp>
      <p:sp>
        <p:nvSpPr>
          <p:cNvPr id="4" name="Slide Number Placeholder 3">
            <a:extLst>
              <a:ext uri="{FF2B5EF4-FFF2-40B4-BE49-F238E27FC236}">
                <a16:creationId xmlns:a16="http://schemas.microsoft.com/office/drawing/2014/main" id="{472D8AB8-AA68-7CE3-0CDD-0A4F842E13F0}"/>
              </a:ext>
            </a:extLst>
          </p:cNvPr>
          <p:cNvSpPr>
            <a:spLocks noGrp="1"/>
          </p:cNvSpPr>
          <p:nvPr>
            <p:ph type="sldNum" sz="quarter" idx="5"/>
          </p:nvPr>
        </p:nvSpPr>
        <p:spPr/>
        <p:txBody>
          <a:bodyPr/>
          <a:lstStyle/>
          <a:p>
            <a:fld id="{18BDFEC3-8487-43E8-A154-7C12CBC1FFF2}" type="slidenum">
              <a:rPr lang="en-US" smtClean="0"/>
              <a:t>11</a:t>
            </a:fld>
            <a:endParaRPr lang="en-US"/>
          </a:p>
        </p:txBody>
      </p:sp>
    </p:spTree>
    <p:extLst>
      <p:ext uri="{BB962C8B-B14F-4D97-AF65-F5344CB8AC3E}">
        <p14:creationId xmlns:p14="http://schemas.microsoft.com/office/powerpoint/2010/main" val="735636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020856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380008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16980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148059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711103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1EB5C9-1307-BA42-ABA2-0BC069CD8E7F}" type="datetimeFigureOut">
              <a:rPr lang="en-US" smtClean="0"/>
              <a:t>3/17/26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365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1EB5C9-1307-BA42-ABA2-0BC069CD8E7F}" type="datetimeFigureOut">
              <a:rPr lang="en-US" smtClean="0"/>
              <a:t>3/17/26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791407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3/17/26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240982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3/17/26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82454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3/17/26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8103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3/17/26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52997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1EB5C9-1307-BA42-ABA2-0BC069CD8E7F}" type="datetimeFigureOut">
              <a:rPr lang="en-US" smtClean="0"/>
              <a:t>3/17/26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2412192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tif"/><Relationship Id="rId7"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tif"/><Relationship Id="rId7"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143000" y="423318"/>
            <a:ext cx="6858000" cy="1790700"/>
          </a:xfrm>
        </p:spPr>
        <p:txBody>
          <a:bodyPr/>
          <a:lstStyle/>
          <a:p>
            <a:r>
              <a:rPr lang="en-US" dirty="0"/>
              <a:t>Secure Systems Engineering and Management</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143000" y="2214018"/>
            <a:ext cx="6858000" cy="2715671"/>
          </a:xfrm>
        </p:spPr>
        <p:txBody>
          <a:bodyPr>
            <a:normAutofit/>
          </a:bodyPr>
          <a:lstStyle/>
          <a:p>
            <a:r>
              <a:rPr lang="en-US" sz="2850" dirty="0"/>
              <a:t>A Data-driven Approach</a:t>
            </a:r>
          </a:p>
          <a:p>
            <a:r>
              <a:rPr lang="en-US" sz="24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847" y="1642566"/>
            <a:ext cx="3113194" cy="2076104"/>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143000" y="3440967"/>
            <a:ext cx="6858000" cy="1241822"/>
          </a:xfrm>
          <a:prstGeom prst="rect">
            <a:avLst/>
          </a:prstGeom>
        </p:spPr>
        <p:txBody>
          <a:bodyPr vert="horz" lIns="68580" tIns="34290" rIns="68580" bIns="3429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750" dirty="0"/>
              <a:t>Secure Design: </a:t>
            </a:r>
            <a:br>
              <a:rPr lang="en-US" sz="3750" dirty="0"/>
            </a:br>
            <a:r>
              <a:rPr lang="en-US" sz="3750" dirty="0"/>
              <a:t>Principles and Controls (part 2)</a:t>
            </a:r>
            <a:br>
              <a:rPr lang="en-US" sz="3750" dirty="0"/>
            </a:br>
            <a:r>
              <a:rPr lang="en-US" sz="2100" dirty="0"/>
              <a:t>Controlling Access, Limiting Damage, Detecting Attacks</a:t>
            </a:r>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65866" y="1433060"/>
            <a:ext cx="3417376" cy="2277381"/>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7432377" y="4470322"/>
            <a:ext cx="1647664" cy="507831"/>
          </a:xfrm>
          <a:prstGeom prst="rect">
            <a:avLst/>
          </a:prstGeom>
          <a:noFill/>
        </p:spPr>
        <p:txBody>
          <a:bodyPr wrap="square">
            <a:spAutoFit/>
          </a:bodyPr>
          <a:lstStyle/>
          <a:p>
            <a:r>
              <a:rPr lang="en-US" sz="1350" dirty="0"/>
              <a:t>UPenn CIS 7000-003</a:t>
            </a:r>
          </a:p>
          <a:p>
            <a:r>
              <a:rPr lang="en-US" sz="1350" dirty="0"/>
              <a:t>Spring 2026</a:t>
            </a:r>
          </a:p>
        </p:txBody>
      </p:sp>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Strategy 1: Safe Coding</a:t>
            </a:r>
          </a:p>
        </p:txBody>
      </p:sp>
      <p:pic>
        <p:nvPicPr>
          <p:cNvPr id="13" name="Picture 12">
            <a:extLst>
              <a:ext uri="{FF2B5EF4-FFF2-40B4-BE49-F238E27FC236}">
                <a16:creationId xmlns:a16="http://schemas.microsoft.com/office/drawing/2014/main" id="{BF98CBF4-AD9E-349A-8580-60F96AC41581}"/>
              </a:ext>
            </a:extLst>
          </p:cNvPr>
          <p:cNvPicPr>
            <a:picLocks noChangeAspect="1"/>
          </p:cNvPicPr>
          <p:nvPr/>
        </p:nvPicPr>
        <p:blipFill>
          <a:blip r:embed="rId3"/>
          <a:stretch>
            <a:fillRect/>
          </a:stretch>
        </p:blipFill>
        <p:spPr>
          <a:xfrm>
            <a:off x="5000377" y="0"/>
            <a:ext cx="3932959" cy="5143500"/>
          </a:xfrm>
          <a:prstGeom prst="rect">
            <a:avLst/>
          </a:prstGeom>
        </p:spPr>
      </p:pic>
      <p:sp>
        <p:nvSpPr>
          <p:cNvPr id="14" name="Text Placeholder 3">
            <a:extLst>
              <a:ext uri="{FF2B5EF4-FFF2-40B4-BE49-F238E27FC236}">
                <a16:creationId xmlns:a16="http://schemas.microsoft.com/office/drawing/2014/main" id="{4B91CE96-D0EA-10F1-BB4B-7F9FBA10B4EA}"/>
              </a:ext>
            </a:extLst>
          </p:cNvPr>
          <p:cNvSpPr txBox="1">
            <a:spLocks/>
          </p:cNvSpPr>
          <p:nvPr/>
        </p:nvSpPr>
        <p:spPr>
          <a:xfrm>
            <a:off x="628650" y="1369218"/>
            <a:ext cx="4171950" cy="326350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t>Make the ecosystem </a:t>
            </a:r>
            <a:r>
              <a:rPr lang="en-US" b="1"/>
              <a:t>prevent entire classes of bugs</a:t>
            </a:r>
            <a:r>
              <a:rPr lang="en-US"/>
              <a:t> through language design, type systems, and safe abstractions.</a:t>
            </a:r>
            <a:endParaRPr lang="en-US" dirty="0"/>
          </a:p>
        </p:txBody>
      </p:sp>
    </p:spTree>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49CE2-C228-854D-662A-1B3486C48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C8893-D959-37CE-0A32-207584E9A9E5}"/>
              </a:ext>
            </a:extLst>
          </p:cNvPr>
          <p:cNvSpPr>
            <a:spLocks noGrp="1"/>
          </p:cNvSpPr>
          <p:nvPr>
            <p:ph type="title"/>
          </p:nvPr>
        </p:nvSpPr>
        <p:spPr/>
        <p:txBody>
          <a:bodyPr/>
          <a:lstStyle/>
          <a:p>
            <a:pPr marL="0" lvl="0" indent="0">
              <a:buNone/>
            </a:pPr>
            <a:r>
              <a:t>Strategy 1: Safe Coding</a:t>
            </a:r>
          </a:p>
        </p:txBody>
      </p:sp>
      <p:graphicFrame>
        <p:nvGraphicFramePr>
          <p:cNvPr id="7" name="Content Placeholder 5">
            <a:extLst>
              <a:ext uri="{FF2B5EF4-FFF2-40B4-BE49-F238E27FC236}">
                <a16:creationId xmlns:a16="http://schemas.microsoft.com/office/drawing/2014/main" id="{D8C4D32C-0B49-25E3-7BBF-EBD920553F88}"/>
              </a:ext>
            </a:extLst>
          </p:cNvPr>
          <p:cNvGraphicFramePr>
            <a:graphicFrameLocks/>
          </p:cNvGraphicFramePr>
          <p:nvPr>
            <p:extLst>
              <p:ext uri="{D42A27DB-BD31-4B8C-83A1-F6EECF244321}">
                <p14:modId xmlns:p14="http://schemas.microsoft.com/office/powerpoint/2010/main" val="2364787965"/>
              </p:ext>
            </p:extLst>
          </p:nvPr>
        </p:nvGraphicFramePr>
        <p:xfrm>
          <a:off x="628650" y="1553749"/>
          <a:ext cx="6108700" cy="2834640"/>
        </p:xfrm>
        <a:graphic>
          <a:graphicData uri="http://schemas.openxmlformats.org/drawingml/2006/table">
            <a:tbl>
              <a:tblPr firstRow="1" bandRow="1">
                <a:tableStyleId>{5C22544A-7EE6-4342-B048-85BDC9FD1C3A}</a:tableStyleId>
              </a:tblPr>
              <a:tblGrid>
                <a:gridCol w="1449615">
                  <a:extLst>
                    <a:ext uri="{9D8B030D-6E8A-4147-A177-3AD203B41FA5}">
                      <a16:colId xmlns:a16="http://schemas.microsoft.com/office/drawing/2014/main" val="20000"/>
                    </a:ext>
                  </a:extLst>
                </a:gridCol>
                <a:gridCol w="2122714">
                  <a:extLst>
                    <a:ext uri="{9D8B030D-6E8A-4147-A177-3AD203B41FA5}">
                      <a16:colId xmlns:a16="http://schemas.microsoft.com/office/drawing/2014/main" val="20001"/>
                    </a:ext>
                  </a:extLst>
                </a:gridCol>
                <a:gridCol w="2536371">
                  <a:extLst>
                    <a:ext uri="{9D8B030D-6E8A-4147-A177-3AD203B41FA5}">
                      <a16:colId xmlns:a16="http://schemas.microsoft.com/office/drawing/2014/main" val="20002"/>
                    </a:ext>
                  </a:extLst>
                </a:gridCol>
              </a:tblGrid>
              <a:tr h="0">
                <a:tc>
                  <a:txBody>
                    <a:bodyPr/>
                    <a:lstStyle/>
                    <a:p>
                      <a:pPr marL="0" lvl="0" indent="0">
                        <a:buNone/>
                      </a:pPr>
                      <a:r>
                        <a:rPr sz="1800" dirty="0"/>
                        <a:t>Defect Class</a:t>
                      </a:r>
                    </a:p>
                  </a:txBody>
                  <a:tcPr/>
                </a:tc>
                <a:tc>
                  <a:txBody>
                    <a:bodyPr/>
                    <a:lstStyle/>
                    <a:p>
                      <a:pPr marL="0" lvl="0" indent="0">
                        <a:buNone/>
                      </a:pPr>
                      <a:r>
                        <a:rPr sz="1800" dirty="0"/>
                        <a:t>Guidance Approach</a:t>
                      </a:r>
                    </a:p>
                  </a:txBody>
                  <a:tcPr/>
                </a:tc>
                <a:tc>
                  <a:txBody>
                    <a:bodyPr/>
                    <a:lstStyle/>
                    <a:p>
                      <a:pPr marL="0" lvl="0" indent="0">
                        <a:buNone/>
                      </a:pPr>
                      <a:r>
                        <a:rPr sz="1800" dirty="0"/>
                        <a:t>Safe Coding Approach</a:t>
                      </a:r>
                    </a:p>
                  </a:txBody>
                  <a:tcPr/>
                </a:tc>
                <a:extLst>
                  <a:ext uri="{0D108BD9-81ED-4DB2-BD59-A6C34878D82A}">
                    <a16:rowId xmlns:a16="http://schemas.microsoft.com/office/drawing/2014/main" val="10000"/>
                  </a:ext>
                </a:extLst>
              </a:tr>
              <a:tr h="0">
                <a:tc>
                  <a:txBody>
                    <a:bodyPr/>
                    <a:lstStyle/>
                    <a:p>
                      <a:pPr marL="0" lvl="0" indent="0">
                        <a:buNone/>
                      </a:pPr>
                      <a:r>
                        <a:rPr sz="1800"/>
                        <a:t>Memory corruption</a:t>
                      </a:r>
                    </a:p>
                  </a:txBody>
                  <a:tcPr/>
                </a:tc>
                <a:tc>
                  <a:txBody>
                    <a:bodyPr/>
                    <a:lstStyle/>
                    <a:p>
                      <a:pPr marL="0" lvl="0" indent="0">
                        <a:buNone/>
                      </a:pPr>
                      <a:r>
                        <a:rPr sz="1800" dirty="0"/>
                        <a:t>“Don’t access freed memory” (SEI CERT)</a:t>
                      </a:r>
                    </a:p>
                  </a:txBody>
                  <a:tcPr/>
                </a:tc>
                <a:tc>
                  <a:txBody>
                    <a:bodyPr/>
                    <a:lstStyle/>
                    <a:p>
                      <a:pPr marL="0" lvl="0" indent="0">
                        <a:buNone/>
                      </a:pPr>
                      <a:r>
                        <a:rPr sz="1800" dirty="0"/>
                        <a:t>Use a memory-safe language (Rust, Go, Java)</a:t>
                      </a:r>
                    </a:p>
                  </a:txBody>
                  <a:tcPr/>
                </a:tc>
                <a:extLst>
                  <a:ext uri="{0D108BD9-81ED-4DB2-BD59-A6C34878D82A}">
                    <a16:rowId xmlns:a16="http://schemas.microsoft.com/office/drawing/2014/main" val="10001"/>
                  </a:ext>
                </a:extLst>
              </a:tr>
              <a:tr h="0">
                <a:tc>
                  <a:txBody>
                    <a:bodyPr/>
                    <a:lstStyle/>
                    <a:p>
                      <a:pPr marL="0" lvl="0" indent="0">
                        <a:buNone/>
                      </a:pPr>
                      <a:r>
                        <a:rPr sz="1800"/>
                        <a:t>SQL injection</a:t>
                      </a:r>
                    </a:p>
                  </a:txBody>
                  <a:tcPr/>
                </a:tc>
                <a:tc>
                  <a:txBody>
                    <a:bodyPr/>
                    <a:lstStyle/>
                    <a:p>
                      <a:pPr marL="0" lvl="0" indent="0">
                        <a:buNone/>
                      </a:pPr>
                      <a:r>
                        <a:rPr sz="1800" dirty="0"/>
                        <a:t>“Always use parameterized queries” (OWASP)</a:t>
                      </a:r>
                    </a:p>
                  </a:txBody>
                  <a:tcPr/>
                </a:tc>
                <a:tc>
                  <a:txBody>
                    <a:bodyPr/>
                    <a:lstStyle/>
                    <a:p>
                      <a:pPr marL="0" lvl="0" indent="0">
                        <a:buNone/>
                      </a:pPr>
                      <a:r>
                        <a:rPr sz="1800" dirty="0"/>
                        <a:t>API accepts only </a:t>
                      </a:r>
                      <a:r>
                        <a:rPr sz="1800" dirty="0" err="1">
                          <a:latin typeface="Courier"/>
                        </a:rPr>
                        <a:t>TrustedSqlString</a:t>
                      </a:r>
                      <a:r>
                        <a:rPr sz="1800" dirty="0"/>
                        <a:t>, not </a:t>
                      </a:r>
                      <a:r>
                        <a:rPr sz="1800" dirty="0">
                          <a:latin typeface="Courier"/>
                        </a:rPr>
                        <a:t>String</a:t>
                      </a:r>
                    </a:p>
                  </a:txBody>
                  <a:tcPr/>
                </a:tc>
                <a:extLst>
                  <a:ext uri="{0D108BD9-81ED-4DB2-BD59-A6C34878D82A}">
                    <a16:rowId xmlns:a16="http://schemas.microsoft.com/office/drawing/2014/main" val="10002"/>
                  </a:ext>
                </a:extLst>
              </a:tr>
              <a:tr h="0">
                <a:tc>
                  <a:txBody>
                    <a:bodyPr/>
                    <a:lstStyle/>
                    <a:p>
                      <a:pPr marL="0" lvl="0" indent="0">
                        <a:buNone/>
                      </a:pPr>
                      <a:r>
                        <a:rPr sz="1800"/>
                        <a:t>XSS</a:t>
                      </a:r>
                    </a:p>
                  </a:txBody>
                  <a:tcPr/>
                </a:tc>
                <a:tc>
                  <a:txBody>
                    <a:bodyPr/>
                    <a:lstStyle/>
                    <a:p>
                      <a:pPr marL="0" lvl="0" indent="0">
                        <a:buNone/>
                      </a:pPr>
                      <a:r>
                        <a:rPr sz="1800" dirty="0"/>
                        <a:t>“Always escape untrusted input” (OWASP)</a:t>
                      </a:r>
                    </a:p>
                  </a:txBody>
                  <a:tcPr/>
                </a:tc>
                <a:tc>
                  <a:txBody>
                    <a:bodyPr/>
                    <a:lstStyle/>
                    <a:p>
                      <a:pPr marL="0" lvl="0" indent="0">
                        <a:buNone/>
                      </a:pPr>
                      <a:r>
                        <a:rPr sz="1800" dirty="0"/>
                        <a:t>Template system auto-escapes; </a:t>
                      </a:r>
                      <a:r>
                        <a:rPr sz="1800" dirty="0" err="1">
                          <a:latin typeface="Courier"/>
                        </a:rPr>
                        <a:t>SafeHtml</a:t>
                      </a:r>
                      <a:r>
                        <a:rPr sz="1800" dirty="0"/>
                        <a:t> type enforced</a:t>
                      </a:r>
                    </a:p>
                  </a:txBody>
                  <a:tcP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66B84370-9FCA-E9C0-24A8-C939BC7A0268}"/>
              </a:ext>
            </a:extLst>
          </p:cNvPr>
          <p:cNvSpPr txBox="1"/>
          <p:nvPr/>
        </p:nvSpPr>
        <p:spPr>
          <a:xfrm>
            <a:off x="6906985" y="1771531"/>
            <a:ext cx="1904094" cy="1600438"/>
          </a:xfrm>
          <a:prstGeom prst="rect">
            <a:avLst/>
          </a:prstGeom>
          <a:solidFill>
            <a:schemeClr val="accent2">
              <a:lumMod val="60000"/>
              <a:lumOff val="40000"/>
            </a:schemeClr>
          </a:solidFill>
        </p:spPr>
        <p:txBody>
          <a:bodyPr wrap="square">
            <a:spAutoFit/>
          </a:bodyPr>
          <a:lstStyle/>
          <a:p>
            <a:pPr lvl="0" indent="0">
              <a:buNone/>
            </a:pPr>
            <a:r>
              <a:rPr lang="en-US" dirty="0">
                <a:solidFill>
                  <a:schemeClr val="bg1"/>
                </a:solidFill>
              </a:rPr>
              <a:t>From “developers must remember” </a:t>
            </a:r>
            <a:br>
              <a:rPr lang="en-US" dirty="0">
                <a:solidFill>
                  <a:schemeClr val="bg1"/>
                </a:solidFill>
              </a:rPr>
            </a:br>
            <a:br>
              <a:rPr lang="en-US" sz="800" dirty="0">
                <a:solidFill>
                  <a:schemeClr val="bg1"/>
                </a:solidFill>
              </a:rPr>
            </a:br>
            <a:r>
              <a:rPr lang="en-US" dirty="0">
                <a:solidFill>
                  <a:schemeClr val="bg1"/>
                </a:solidFill>
              </a:rPr>
              <a:t>to “the compiler/ framework enforces.”</a:t>
            </a:r>
          </a:p>
        </p:txBody>
      </p:sp>
    </p:spTree>
    <p:extLst>
      <p:ext uri="{BB962C8B-B14F-4D97-AF65-F5344CB8AC3E}">
        <p14:creationId xmlns:p14="http://schemas.microsoft.com/office/powerpoint/2010/main" val="3164604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Results: Near-Zero Defect Rates</a:t>
            </a:r>
          </a:p>
        </p:txBody>
      </p:sp>
      <p:sp>
        <p:nvSpPr>
          <p:cNvPr id="3" name="Content Placeholder 2"/>
          <p:cNvSpPr>
            <a:spLocks noGrp="1"/>
          </p:cNvSpPr>
          <p:nvPr>
            <p:ph idx="1"/>
          </p:nvPr>
        </p:nvSpPr>
        <p:spPr/>
        <p:txBody>
          <a:bodyPr>
            <a:normAutofit/>
          </a:bodyPr>
          <a:lstStyle/>
          <a:p>
            <a:pPr marL="0" lvl="0" indent="0">
              <a:buNone/>
            </a:pPr>
            <a:r>
              <a:rPr dirty="0"/>
              <a:t>At Google, Safe Coding eliminated XSS and SQL injection as practical concerns:</a:t>
            </a:r>
          </a:p>
          <a:p>
            <a:pPr lvl="0"/>
            <a:r>
              <a:rPr b="1" dirty="0"/>
              <a:t>Before:</a:t>
            </a:r>
            <a:r>
              <a:rPr dirty="0"/>
              <a:t> Tens of XSS vulnerabilities per year in each large web </a:t>
            </a:r>
            <a:r>
              <a:rPr lang="en-US" dirty="0"/>
              <a:t>app. </a:t>
            </a:r>
            <a:r>
              <a:rPr b="1" dirty="0"/>
              <a:t>After:</a:t>
            </a:r>
            <a:r>
              <a:rPr dirty="0"/>
              <a:t> Residual XSS across </a:t>
            </a:r>
            <a:r>
              <a:rPr i="1" dirty="0"/>
              <a:t>all</a:t>
            </a:r>
            <a:r>
              <a:rPr dirty="0"/>
              <a:t> framework-based applications in the “low single digits”</a:t>
            </a:r>
          </a:p>
          <a:p>
            <a:pPr lvl="0"/>
            <a:r>
              <a:rPr b="1" dirty="0"/>
              <a:t>SQL injection:</a:t>
            </a:r>
            <a:r>
              <a:rPr dirty="0"/>
              <a:t> “essentially a nonissue” in the Google internal codebase</a:t>
            </a:r>
          </a:p>
        </p:txBody>
      </p:sp>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dirty="0"/>
              <a:t>Strategy 2: Secur</a:t>
            </a:r>
            <a:r>
              <a:rPr lang="en-US" dirty="0"/>
              <a:t>ing</a:t>
            </a:r>
            <a:r>
              <a:rPr dirty="0"/>
              <a:t> Application Archetypes</a:t>
            </a:r>
          </a:p>
        </p:txBody>
      </p:sp>
      <p:sp>
        <p:nvSpPr>
          <p:cNvPr id="3" name="Content Placeholder 2"/>
          <p:cNvSpPr>
            <a:spLocks noGrp="1"/>
          </p:cNvSpPr>
          <p:nvPr>
            <p:ph idx="1"/>
          </p:nvPr>
        </p:nvSpPr>
        <p:spPr>
          <a:xfrm>
            <a:off x="628649" y="1369218"/>
            <a:ext cx="8160203" cy="3263504"/>
          </a:xfrm>
        </p:spPr>
        <p:txBody>
          <a:bodyPr>
            <a:normAutofit/>
          </a:bodyPr>
          <a:lstStyle/>
          <a:p>
            <a:pPr marL="0" lvl="0" indent="0">
              <a:buNone/>
            </a:pPr>
            <a:r>
              <a:rPr dirty="0"/>
              <a:t>Many applications share a common architecture – a </a:t>
            </a:r>
            <a:r>
              <a:rPr b="1" dirty="0"/>
              <a:t>software archetype</a:t>
            </a:r>
            <a:r>
              <a:rPr dirty="0"/>
              <a:t>:</a:t>
            </a:r>
          </a:p>
          <a:p>
            <a:pPr lvl="0"/>
            <a:r>
              <a:rPr dirty="0"/>
              <a:t>“Web frontend + microservices + SQL database”</a:t>
            </a:r>
          </a:p>
          <a:p>
            <a:pPr lvl="0"/>
            <a:r>
              <a:rPr dirty="0"/>
              <a:t>“Mobile app + API server + backend services”</a:t>
            </a:r>
            <a:endParaRPr lang="en-US" dirty="0"/>
          </a:p>
          <a:p>
            <a:pPr lvl="0"/>
            <a:endParaRPr sz="800" dirty="0"/>
          </a:p>
          <a:p>
            <a:pPr marL="0" lvl="0" indent="0">
              <a:buNone/>
            </a:pPr>
            <a:r>
              <a:rPr dirty="0"/>
              <a:t>The threat model</a:t>
            </a:r>
            <a:r>
              <a:rPr lang="en-US" dirty="0"/>
              <a:t>s</a:t>
            </a:r>
            <a:r>
              <a:rPr dirty="0"/>
              <a:t> </a:t>
            </a:r>
            <a:r>
              <a:rPr lang="en-US" dirty="0"/>
              <a:t>for each</a:t>
            </a:r>
            <a:r>
              <a:rPr dirty="0"/>
              <a:t> archetype substantial</a:t>
            </a:r>
            <a:r>
              <a:rPr lang="en-US" dirty="0"/>
              <a:t>ly</a:t>
            </a:r>
            <a:r>
              <a:rPr dirty="0"/>
              <a:t> overlap. </a:t>
            </a:r>
            <a:br>
              <a:rPr lang="en-US" dirty="0"/>
            </a:br>
            <a:r>
              <a:rPr lang="en-US" dirty="0"/>
              <a:t>Develop controls in</a:t>
            </a:r>
            <a:r>
              <a:rPr dirty="0"/>
              <a:t> the </a:t>
            </a:r>
            <a:r>
              <a:rPr i="1" dirty="0"/>
              <a:t>framework</a:t>
            </a:r>
            <a:r>
              <a:rPr dirty="0"/>
              <a:t>.</a:t>
            </a:r>
          </a:p>
        </p:txBody>
      </p:sp>
      <p:sp>
        <p:nvSpPr>
          <p:cNvPr id="6" name="Oval Callout 5">
            <a:extLst>
              <a:ext uri="{FF2B5EF4-FFF2-40B4-BE49-F238E27FC236}">
                <a16:creationId xmlns:a16="http://schemas.microsoft.com/office/drawing/2014/main" id="{CE71B508-9D96-CE43-0D00-1FD6913A66D9}"/>
              </a:ext>
            </a:extLst>
          </p:cNvPr>
          <p:cNvSpPr/>
          <p:nvPr/>
        </p:nvSpPr>
        <p:spPr>
          <a:xfrm>
            <a:off x="355147" y="3718618"/>
            <a:ext cx="1839686" cy="1077685"/>
          </a:xfrm>
          <a:prstGeom prst="wedgeEllipseCallout">
            <a:avLst>
              <a:gd name="adj1" fmla="val 31830"/>
              <a:gd name="adj2" fmla="val -667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Which transport protocol?</a:t>
            </a:r>
          </a:p>
        </p:txBody>
      </p:sp>
      <p:sp>
        <p:nvSpPr>
          <p:cNvPr id="7" name="Oval Callout 6">
            <a:extLst>
              <a:ext uri="{FF2B5EF4-FFF2-40B4-BE49-F238E27FC236}">
                <a16:creationId xmlns:a16="http://schemas.microsoft.com/office/drawing/2014/main" id="{360ECA43-8229-A2B5-889E-DE832E6F7F05}"/>
              </a:ext>
            </a:extLst>
          </p:cNvPr>
          <p:cNvSpPr/>
          <p:nvPr/>
        </p:nvSpPr>
        <p:spPr>
          <a:xfrm>
            <a:off x="2002974" y="3637268"/>
            <a:ext cx="3317424" cy="1167067"/>
          </a:xfrm>
          <a:prstGeom prst="wedgeEllipseCallout">
            <a:avLst>
              <a:gd name="adj1" fmla="val -1096"/>
              <a:gd name="adj2" fmla="val -6585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How to authenticate/authorize requests?</a:t>
            </a:r>
          </a:p>
        </p:txBody>
      </p:sp>
      <p:sp>
        <p:nvSpPr>
          <p:cNvPr id="8" name="Oval Callout 7">
            <a:extLst>
              <a:ext uri="{FF2B5EF4-FFF2-40B4-BE49-F238E27FC236}">
                <a16:creationId xmlns:a16="http://schemas.microsoft.com/office/drawing/2014/main" id="{87195046-0F74-EFC6-022B-ACDDE20D8026}"/>
              </a:ext>
            </a:extLst>
          </p:cNvPr>
          <p:cNvSpPr/>
          <p:nvPr/>
        </p:nvSpPr>
        <p:spPr>
          <a:xfrm>
            <a:off x="5101314" y="3718617"/>
            <a:ext cx="2117271" cy="1077685"/>
          </a:xfrm>
          <a:prstGeom prst="wedgeEllipseCallout">
            <a:avLst>
              <a:gd name="adj1" fmla="val -49110"/>
              <a:gd name="adj2" fmla="val -698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How to encrypt data at rest? </a:t>
            </a:r>
          </a:p>
        </p:txBody>
      </p:sp>
      <p:sp>
        <p:nvSpPr>
          <p:cNvPr id="9" name="Oval Callout 8">
            <a:extLst>
              <a:ext uri="{FF2B5EF4-FFF2-40B4-BE49-F238E27FC236}">
                <a16:creationId xmlns:a16="http://schemas.microsoft.com/office/drawing/2014/main" id="{7D0FEFEF-C50D-A00B-3FAB-9B2E44AAC314}"/>
              </a:ext>
            </a:extLst>
          </p:cNvPr>
          <p:cNvSpPr/>
          <p:nvPr/>
        </p:nvSpPr>
        <p:spPr>
          <a:xfrm>
            <a:off x="7017882" y="3726650"/>
            <a:ext cx="1839686" cy="1077685"/>
          </a:xfrm>
          <a:prstGeom prst="wedgeEllipseCallout">
            <a:avLst>
              <a:gd name="adj1" fmla="val -65211"/>
              <a:gd name="adj2" fmla="val -5972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How to handle sessions?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Scaling Security Through Frameworks: Evidence</a:t>
            </a:r>
          </a:p>
        </p:txBody>
      </p:sp>
      <p:sp>
        <p:nvSpPr>
          <p:cNvPr id="4" name="Text Placeholder 3"/>
          <p:cNvSpPr>
            <a:spLocks noGrp="1"/>
          </p:cNvSpPr>
          <p:nvPr>
            <p:ph idx="1"/>
          </p:nvPr>
        </p:nvSpPr>
        <p:spPr>
          <a:xfrm>
            <a:off x="628649" y="1369218"/>
            <a:ext cx="8025493" cy="3263504"/>
          </a:xfrm>
        </p:spPr>
        <p:txBody>
          <a:bodyPr/>
          <a:lstStyle/>
          <a:p>
            <a:pPr marL="0" indent="0">
              <a:buNone/>
            </a:pPr>
            <a:r>
              <a:rPr lang="en-US" dirty="0"/>
              <a:t>The </a:t>
            </a:r>
            <a:r>
              <a:rPr dirty="0"/>
              <a:t>result</a:t>
            </a:r>
            <a:r>
              <a:rPr lang="en-US" dirty="0"/>
              <a:t>: </a:t>
            </a:r>
            <a:r>
              <a:rPr lang="en-US" b="1" dirty="0"/>
              <a:t>Thousands of applications. Near-zero residual XSS.</a:t>
            </a:r>
          </a:p>
          <a:p>
            <a:pPr marL="0" lvl="0" indent="0">
              <a:buNone/>
            </a:pPr>
            <a:endParaRPr dirty="0"/>
          </a:p>
        </p:txBody>
      </p:sp>
      <p:graphicFrame>
        <p:nvGraphicFramePr>
          <p:cNvPr id="7" name="Content Placeholder 5">
            <a:extLst>
              <a:ext uri="{FF2B5EF4-FFF2-40B4-BE49-F238E27FC236}">
                <a16:creationId xmlns:a16="http://schemas.microsoft.com/office/drawing/2014/main" id="{276CBEEC-EB3A-2F13-2252-421DDCAF1A0D}"/>
              </a:ext>
            </a:extLst>
          </p:cNvPr>
          <p:cNvGraphicFramePr>
            <a:graphicFrameLocks/>
          </p:cNvGraphicFramePr>
          <p:nvPr>
            <p:extLst>
              <p:ext uri="{D42A27DB-BD31-4B8C-83A1-F6EECF244321}">
                <p14:modId xmlns:p14="http://schemas.microsoft.com/office/powerpoint/2010/main" val="3863652392"/>
              </p:ext>
            </p:extLst>
          </p:nvPr>
        </p:nvGraphicFramePr>
        <p:xfrm>
          <a:off x="628649" y="1852136"/>
          <a:ext cx="5489122" cy="3017520"/>
        </p:xfrm>
        <a:graphic>
          <a:graphicData uri="http://schemas.openxmlformats.org/drawingml/2006/table">
            <a:tbl>
              <a:tblPr firstRow="1" bandRow="1">
                <a:tableStyleId>{5C22544A-7EE6-4342-B048-85BDC9FD1C3A}</a:tableStyleId>
              </a:tblPr>
              <a:tblGrid>
                <a:gridCol w="4661808">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tblGrid>
              <a:tr h="0">
                <a:tc>
                  <a:txBody>
                    <a:bodyPr/>
                    <a:lstStyle/>
                    <a:p>
                      <a:pPr marL="0" lvl="0" indent="0">
                        <a:buNone/>
                      </a:pPr>
                      <a:r>
                        <a:rPr sz="1800" dirty="0"/>
                        <a:t>Framework-Level Action</a:t>
                      </a:r>
                    </a:p>
                  </a:txBody>
                  <a:tcPr/>
                </a:tc>
                <a:tc>
                  <a:txBody>
                    <a:bodyPr/>
                    <a:lstStyle/>
                    <a:p>
                      <a:pPr marL="0" lvl="0" indent="0">
                        <a:buNone/>
                      </a:pPr>
                      <a:r>
                        <a:rPr sz="1800"/>
                        <a:t>Scale</a:t>
                      </a:r>
                    </a:p>
                  </a:txBody>
                  <a:tcPr/>
                </a:tc>
                <a:extLst>
                  <a:ext uri="{0D108BD9-81ED-4DB2-BD59-A6C34878D82A}">
                    <a16:rowId xmlns:a16="http://schemas.microsoft.com/office/drawing/2014/main" val="10000"/>
                  </a:ext>
                </a:extLst>
              </a:tr>
              <a:tr h="0">
                <a:tc>
                  <a:txBody>
                    <a:bodyPr/>
                    <a:lstStyle/>
                    <a:p>
                      <a:pPr marL="0" lvl="0" indent="0">
                        <a:buNone/>
                      </a:pPr>
                      <a:r>
                        <a:rPr sz="1800" dirty="0"/>
                        <a:t>Services newly enforcing </a:t>
                      </a:r>
                      <a:r>
                        <a:rPr sz="1800" b="1" dirty="0"/>
                        <a:t>Trusted Types</a:t>
                      </a:r>
                      <a:r>
                        <a:rPr sz="1800" dirty="0"/>
                        <a:t> </a:t>
                      </a:r>
                      <a:br>
                        <a:rPr lang="en-US" sz="1800" dirty="0"/>
                      </a:br>
                      <a:r>
                        <a:rPr sz="1800" dirty="0"/>
                        <a:t>(XSS prevention)</a:t>
                      </a:r>
                    </a:p>
                  </a:txBody>
                  <a:tcPr/>
                </a:tc>
                <a:tc>
                  <a:txBody>
                    <a:bodyPr/>
                    <a:lstStyle/>
                    <a:p>
                      <a:pPr marL="0" lvl="0" indent="0">
                        <a:buNone/>
                      </a:pPr>
                      <a:r>
                        <a:rPr sz="1800"/>
                        <a:t>176</a:t>
                      </a:r>
                    </a:p>
                  </a:txBody>
                  <a:tcPr/>
                </a:tc>
                <a:extLst>
                  <a:ext uri="{0D108BD9-81ED-4DB2-BD59-A6C34878D82A}">
                    <a16:rowId xmlns:a16="http://schemas.microsoft.com/office/drawing/2014/main" val="10001"/>
                  </a:ext>
                </a:extLst>
              </a:tr>
              <a:tr h="0">
                <a:tc>
                  <a:txBody>
                    <a:bodyPr/>
                    <a:lstStyle/>
                    <a:p>
                      <a:pPr marL="0" lvl="0" indent="0">
                        <a:buNone/>
                      </a:pPr>
                      <a:r>
                        <a:rPr sz="1800" dirty="0"/>
                        <a:t>JS builds with safe-coding conformance checks on </a:t>
                      </a:r>
                      <a:r>
                        <a:rPr sz="1800" i="1" dirty="0"/>
                        <a:t>all</a:t>
                      </a:r>
                      <a:r>
                        <a:rPr sz="1800" dirty="0"/>
                        <a:t> transitive dependencies</a:t>
                      </a:r>
                    </a:p>
                  </a:txBody>
                  <a:tcPr/>
                </a:tc>
                <a:tc>
                  <a:txBody>
                    <a:bodyPr/>
                    <a:lstStyle/>
                    <a:p>
                      <a:pPr marL="0" lvl="0" indent="0">
                        <a:buNone/>
                      </a:pPr>
                      <a:r>
                        <a:rPr sz="1800"/>
                        <a:t>1,079</a:t>
                      </a:r>
                    </a:p>
                  </a:txBody>
                  <a:tcPr/>
                </a:tc>
                <a:extLst>
                  <a:ext uri="{0D108BD9-81ED-4DB2-BD59-A6C34878D82A}">
                    <a16:rowId xmlns:a16="http://schemas.microsoft.com/office/drawing/2014/main" val="10002"/>
                  </a:ext>
                </a:extLst>
              </a:tr>
              <a:tr h="0">
                <a:tc>
                  <a:txBody>
                    <a:bodyPr/>
                    <a:lstStyle/>
                    <a:p>
                      <a:pPr marL="0" lvl="0" indent="0">
                        <a:buNone/>
                      </a:pPr>
                      <a:r>
                        <a:rPr sz="1800"/>
                        <a:t>Legacy DOM XSS sink assignments removed</a:t>
                      </a:r>
                    </a:p>
                  </a:txBody>
                  <a:tcPr/>
                </a:tc>
                <a:tc>
                  <a:txBody>
                    <a:bodyPr/>
                    <a:lstStyle/>
                    <a:p>
                      <a:pPr marL="0" lvl="0" indent="0">
                        <a:buNone/>
                      </a:pPr>
                      <a:r>
                        <a:rPr sz="1800"/>
                        <a:t>438</a:t>
                      </a:r>
                    </a:p>
                  </a:txBody>
                  <a:tcPr/>
                </a:tc>
                <a:extLst>
                  <a:ext uri="{0D108BD9-81ED-4DB2-BD59-A6C34878D82A}">
                    <a16:rowId xmlns:a16="http://schemas.microsoft.com/office/drawing/2014/main" val="10003"/>
                  </a:ext>
                </a:extLst>
              </a:tr>
              <a:tr h="0">
                <a:tc>
                  <a:txBody>
                    <a:bodyPr/>
                    <a:lstStyle/>
                    <a:p>
                      <a:pPr marL="0" lvl="0" indent="0">
                        <a:buNone/>
                      </a:pPr>
                      <a:r>
                        <a:rPr sz="1800" dirty="0"/>
                        <a:t>Services enforcing </a:t>
                      </a:r>
                      <a:r>
                        <a:rPr sz="1800" b="1" dirty="0"/>
                        <a:t>strict Content Security Policy</a:t>
                      </a:r>
                    </a:p>
                  </a:txBody>
                  <a:tcPr/>
                </a:tc>
                <a:tc>
                  <a:txBody>
                    <a:bodyPr/>
                    <a:lstStyle/>
                    <a:p>
                      <a:pPr marL="0" lvl="0" indent="0">
                        <a:buNone/>
                      </a:pPr>
                      <a:r>
                        <a:rPr sz="1800"/>
                        <a:t>900+</a:t>
                      </a:r>
                    </a:p>
                  </a:txBody>
                  <a:tcPr/>
                </a:tc>
                <a:extLst>
                  <a:ext uri="{0D108BD9-81ED-4DB2-BD59-A6C34878D82A}">
                    <a16:rowId xmlns:a16="http://schemas.microsoft.com/office/drawing/2014/main" val="10004"/>
                  </a:ext>
                </a:extLst>
              </a:tr>
              <a:tr h="0">
                <a:tc>
                  <a:txBody>
                    <a:bodyPr/>
                    <a:lstStyle/>
                    <a:p>
                      <a:pPr marL="0" lvl="0" indent="0">
                        <a:buNone/>
                      </a:pPr>
                      <a:r>
                        <a:rPr sz="1800" dirty="0"/>
                        <a:t>Adoption on tier-0 services </a:t>
                      </a:r>
                      <a:br>
                        <a:rPr lang="en-US" sz="1800" dirty="0"/>
                      </a:br>
                      <a:r>
                        <a:rPr sz="1800" dirty="0"/>
                        <a:t>(Gmail, Docs, Meet, Photos, …)</a:t>
                      </a:r>
                    </a:p>
                  </a:txBody>
                  <a:tcPr/>
                </a:tc>
                <a:tc>
                  <a:txBody>
                    <a:bodyPr/>
                    <a:lstStyle/>
                    <a:p>
                      <a:pPr marL="0" lvl="0" indent="0">
                        <a:buNone/>
                      </a:pPr>
                      <a:r>
                        <a:rPr sz="1800" dirty="0"/>
                        <a:t>&gt;75%</a:t>
                      </a:r>
                    </a:p>
                  </a:txBody>
                  <a:tcPr/>
                </a:tc>
                <a:extLst>
                  <a:ext uri="{0D108BD9-81ED-4DB2-BD59-A6C34878D82A}">
                    <a16:rowId xmlns:a16="http://schemas.microsoft.com/office/drawing/2014/main" val="10005"/>
                  </a:ext>
                </a:extLst>
              </a:tr>
            </a:tbl>
          </a:graphicData>
        </a:graphic>
      </p:graphicFrame>
      <p:pic>
        <p:nvPicPr>
          <p:cNvPr id="9" name="Picture 8">
            <a:extLst>
              <a:ext uri="{FF2B5EF4-FFF2-40B4-BE49-F238E27FC236}">
                <a16:creationId xmlns:a16="http://schemas.microsoft.com/office/drawing/2014/main" id="{40EE250C-E7D0-F4A2-4559-A88AFA686387}"/>
              </a:ext>
            </a:extLst>
          </p:cNvPr>
          <p:cNvPicPr>
            <a:picLocks noChangeAspect="1"/>
          </p:cNvPicPr>
          <p:nvPr/>
        </p:nvPicPr>
        <p:blipFill>
          <a:blip r:embed="rId3"/>
          <a:stretch>
            <a:fillRect/>
          </a:stretch>
        </p:blipFill>
        <p:spPr>
          <a:xfrm>
            <a:off x="6352122" y="1905850"/>
            <a:ext cx="2216851" cy="2726872"/>
          </a:xfrm>
          <a:prstGeom prst="rect">
            <a:avLst/>
          </a:prstGeom>
        </p:spPr>
      </p:pic>
      <p:pic>
        <p:nvPicPr>
          <p:cNvPr id="8" name="Picture 7">
            <a:extLst>
              <a:ext uri="{FF2B5EF4-FFF2-40B4-BE49-F238E27FC236}">
                <a16:creationId xmlns:a16="http://schemas.microsoft.com/office/drawing/2014/main" id="{D22976F3-EBE0-82AB-4220-236D79FB3DE4}"/>
              </a:ext>
            </a:extLst>
          </p:cNvPr>
          <p:cNvPicPr>
            <a:picLocks noChangeAspect="1"/>
          </p:cNvPicPr>
          <p:nvPr/>
        </p:nvPicPr>
        <p:blipFill>
          <a:blip r:embed="rId4"/>
          <a:stretch>
            <a:fillRect/>
          </a:stretch>
        </p:blipFill>
        <p:spPr>
          <a:xfrm>
            <a:off x="6815055" y="2179695"/>
            <a:ext cx="2243776" cy="2726871"/>
          </a:xfrm>
          <a:prstGeom prst="rect">
            <a:avLst/>
          </a:prstGeom>
          <a:effectLst>
            <a:outerShdw blurRad="50800" dist="38100" dir="13500000" algn="b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80160-5BDC-A918-7071-B06225F0A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7A896F-39C7-E0C9-138D-E5DCAFE27D34}"/>
              </a:ext>
            </a:extLst>
          </p:cNvPr>
          <p:cNvSpPr>
            <a:spLocks noGrp="1"/>
          </p:cNvSpPr>
          <p:nvPr>
            <p:ph type="title"/>
          </p:nvPr>
        </p:nvSpPr>
        <p:spPr/>
        <p:txBody>
          <a:bodyPr/>
          <a:lstStyle/>
          <a:p>
            <a:r>
              <a:rPr lang="en-US" dirty="0"/>
              <a:t>Outline</a:t>
            </a:r>
          </a:p>
        </p:txBody>
      </p:sp>
      <p:sp>
        <p:nvSpPr>
          <p:cNvPr id="7" name="Content Placeholder 6">
            <a:extLst>
              <a:ext uri="{FF2B5EF4-FFF2-40B4-BE49-F238E27FC236}">
                <a16:creationId xmlns:a16="http://schemas.microsoft.com/office/drawing/2014/main" id="{C8A3EB51-978E-07FE-E587-59EC40BDA19F}"/>
              </a:ext>
            </a:extLst>
          </p:cNvPr>
          <p:cNvSpPr>
            <a:spLocks noGrp="1"/>
          </p:cNvSpPr>
          <p:nvPr>
            <p:ph sz="half" idx="1"/>
          </p:nvPr>
        </p:nvSpPr>
        <p:spPr/>
        <p:txBody>
          <a:bodyPr>
            <a:normAutofit/>
          </a:bodyPr>
          <a:lstStyle/>
          <a:p>
            <a:pPr marL="0" indent="0">
              <a:buNone/>
            </a:pPr>
            <a:r>
              <a:rPr lang="en-US" sz="2400" u="sng" dirty="0"/>
              <a:t>Today (part 2)</a:t>
            </a:r>
          </a:p>
          <a:p>
            <a:r>
              <a:rPr lang="en-US" sz="2400" b="1" dirty="0"/>
              <a:t>Authorization</a:t>
            </a:r>
          </a:p>
          <a:p>
            <a:r>
              <a:rPr lang="en-US" sz="2400" b="1" dirty="0"/>
              <a:t>Integrity</a:t>
            </a:r>
            <a:r>
              <a:rPr lang="en-US" sz="2400" dirty="0"/>
              <a:t> and </a:t>
            </a:r>
            <a:r>
              <a:rPr lang="en-US" sz="2400" b="1" dirty="0"/>
              <a:t>Accountability</a:t>
            </a:r>
          </a:p>
          <a:p>
            <a:r>
              <a:rPr lang="en-US" sz="2400" dirty="0"/>
              <a:t>Remaining principles:</a:t>
            </a:r>
          </a:p>
          <a:p>
            <a:pPr lvl="1"/>
            <a:r>
              <a:rPr lang="en-US" sz="2000" b="1" dirty="0"/>
              <a:t>Trust with Reluctance</a:t>
            </a:r>
            <a:endParaRPr lang="en-US" sz="2000" dirty="0"/>
          </a:p>
          <a:p>
            <a:pPr lvl="1"/>
            <a:r>
              <a:rPr lang="en-US" sz="2000" b="1" dirty="0"/>
              <a:t>Monitoring and Traceability</a:t>
            </a:r>
          </a:p>
          <a:p>
            <a:pPr lvl="1"/>
            <a:r>
              <a:rPr lang="en-US" sz="2000" b="1" dirty="0"/>
              <a:t>Putting it all together</a:t>
            </a:r>
          </a:p>
          <a:p>
            <a:pPr lvl="1"/>
            <a:r>
              <a:rPr lang="en-US" sz="2000" b="1" dirty="0"/>
              <a:t>Use community resources</a:t>
            </a:r>
          </a:p>
        </p:txBody>
      </p:sp>
      <p:sp>
        <p:nvSpPr>
          <p:cNvPr id="8" name="TextBox 7">
            <a:extLst>
              <a:ext uri="{FF2B5EF4-FFF2-40B4-BE49-F238E27FC236}">
                <a16:creationId xmlns:a16="http://schemas.microsoft.com/office/drawing/2014/main" id="{E5BA2DE1-3771-E154-3584-03BBBBC9E141}"/>
              </a:ext>
            </a:extLst>
          </p:cNvPr>
          <p:cNvSpPr txBox="1"/>
          <p:nvPr/>
        </p:nvSpPr>
        <p:spPr>
          <a:xfrm>
            <a:off x="5448299" y="1551892"/>
            <a:ext cx="2846615" cy="2354491"/>
          </a:xfrm>
          <a:prstGeom prst="rect">
            <a:avLst/>
          </a:prstGeom>
          <a:solidFill>
            <a:schemeClr val="accent2">
              <a:lumMod val="60000"/>
              <a:lumOff val="40000"/>
            </a:schemeClr>
          </a:solidFill>
          <a:ln>
            <a:solidFill>
              <a:schemeClr val="accent2"/>
            </a:solidFill>
          </a:ln>
        </p:spPr>
        <p:txBody>
          <a:bodyPr wrap="square">
            <a:spAutoFit/>
          </a:bodyPr>
          <a:lstStyle/>
          <a:p>
            <a:pPr lvl="0" indent="0">
              <a:buNone/>
            </a:pPr>
            <a:r>
              <a:rPr lang="en-US" sz="2100" dirty="0">
                <a:solidFill>
                  <a:schemeClr val="bg1"/>
                </a:solidFill>
              </a:rPr>
              <a:t>As we go, consider:</a:t>
            </a:r>
          </a:p>
          <a:p>
            <a:pPr lvl="0" indent="0">
              <a:buNone/>
            </a:pPr>
            <a:r>
              <a:rPr lang="en-US" sz="2100" dirty="0">
                <a:solidFill>
                  <a:schemeClr val="bg1"/>
                </a:solidFill>
              </a:rPr>
              <a:t>Rather than expecting every developer to get this right, how would you build an ecosystem that makes the wrong thing impossible?</a:t>
            </a:r>
          </a:p>
        </p:txBody>
      </p:sp>
      <p:sp>
        <p:nvSpPr>
          <p:cNvPr id="9" name="Right Brace 8">
            <a:extLst>
              <a:ext uri="{FF2B5EF4-FFF2-40B4-BE49-F238E27FC236}">
                <a16:creationId xmlns:a16="http://schemas.microsoft.com/office/drawing/2014/main" id="{EB135F82-BF2C-1841-6101-9EA5C93FA687}"/>
              </a:ext>
            </a:extLst>
          </p:cNvPr>
          <p:cNvSpPr/>
          <p:nvPr/>
        </p:nvSpPr>
        <p:spPr>
          <a:xfrm>
            <a:off x="4740729" y="1815531"/>
            <a:ext cx="386443" cy="1850572"/>
          </a:xfrm>
          <a:prstGeom prst="righ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23408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6" y="1282304"/>
            <a:ext cx="8032433" cy="2139553"/>
          </a:xfrm>
        </p:spPr>
        <p:txBody>
          <a:bodyPr/>
          <a:lstStyle/>
          <a:p>
            <a:pPr marL="0" lvl="0" indent="0">
              <a:buNone/>
            </a:pPr>
            <a:r>
              <a:rPr dirty="0"/>
              <a:t>Authorization – Controlling Access</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From Authentication to Authorization</a:t>
            </a:r>
          </a:p>
        </p:txBody>
      </p:sp>
      <p:sp>
        <p:nvSpPr>
          <p:cNvPr id="3" name="Content Placeholder 2"/>
          <p:cNvSpPr>
            <a:spLocks noGrp="1"/>
          </p:cNvSpPr>
          <p:nvPr>
            <p:ph idx="1"/>
          </p:nvPr>
        </p:nvSpPr>
        <p:spPr/>
        <p:txBody>
          <a:bodyPr/>
          <a:lstStyle/>
          <a:p>
            <a:pPr marL="0" lvl="0" indent="0">
              <a:buNone/>
            </a:pPr>
            <a:r>
              <a:rPr dirty="0"/>
              <a:t>Last time: </a:t>
            </a:r>
            <a:r>
              <a:rPr lang="en-US" b="1" dirty="0"/>
              <a:t>Authentication – </a:t>
            </a:r>
            <a:r>
              <a:rPr dirty="0"/>
              <a:t>protecting data and proving identity.</a:t>
            </a:r>
          </a:p>
          <a:p>
            <a:pPr marL="0" lvl="0" indent="0">
              <a:buNone/>
            </a:pPr>
            <a:endParaRPr lang="en-US" sz="1200" dirty="0"/>
          </a:p>
          <a:p>
            <a:pPr marL="0" lvl="0" indent="0">
              <a:buNone/>
            </a:pPr>
            <a:r>
              <a:rPr dirty="0"/>
              <a:t>Today: </a:t>
            </a:r>
            <a:r>
              <a:rPr lang="en-US" b="1" dirty="0"/>
              <a:t>Authorization – </a:t>
            </a:r>
            <a:r>
              <a:rPr dirty="0"/>
              <a:t>once you know </a:t>
            </a:r>
            <a:r>
              <a:rPr i="1" dirty="0"/>
              <a:t>who</a:t>
            </a:r>
            <a:r>
              <a:rPr dirty="0"/>
              <a:t> someone is, what should they be allowed to </a:t>
            </a:r>
            <a:r>
              <a:rPr i="1" dirty="0"/>
              <a:t>do</a:t>
            </a:r>
            <a:r>
              <a:rPr dirty="0"/>
              <a:t>? </a:t>
            </a:r>
            <a:endParaRPr lang="en-US" dirty="0"/>
          </a:p>
          <a:p>
            <a:pPr marL="0" lvl="0" indent="0">
              <a:buNone/>
            </a:pPr>
            <a:br>
              <a:rPr lang="en-US" sz="1200" b="1" dirty="0"/>
            </a:br>
            <a:endParaRPr b="1" dirty="0"/>
          </a:p>
        </p:txBody>
      </p:sp>
      <p:sp>
        <p:nvSpPr>
          <p:cNvPr id="5" name="TextBox 4">
            <a:extLst>
              <a:ext uri="{FF2B5EF4-FFF2-40B4-BE49-F238E27FC236}">
                <a16:creationId xmlns:a16="http://schemas.microsoft.com/office/drawing/2014/main" id="{06C73E9F-8057-B860-39BD-2585D2280E05}"/>
              </a:ext>
            </a:extLst>
          </p:cNvPr>
          <p:cNvSpPr txBox="1"/>
          <p:nvPr/>
        </p:nvSpPr>
        <p:spPr>
          <a:xfrm>
            <a:off x="628650" y="4549258"/>
            <a:ext cx="4572000" cy="369332"/>
          </a:xfrm>
          <a:prstGeom prst="rect">
            <a:avLst/>
          </a:prstGeom>
          <a:noFill/>
        </p:spPr>
        <p:txBody>
          <a:bodyPr wrap="square">
            <a:spAutoFit/>
          </a:bodyPr>
          <a:lstStyle/>
          <a:p>
            <a:r>
              <a:rPr lang="en-US" dirty="0"/>
              <a:t>Primary STRIDE threat:</a:t>
            </a:r>
            <a:r>
              <a:rPr lang="en-US" b="1" dirty="0"/>
              <a:t> Elevation of Privilege</a:t>
            </a:r>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56DA64A-7D59-C6DA-91D0-67D6B80125E2}"/>
              </a:ext>
            </a:extLst>
          </p:cNvPr>
          <p:cNvGrpSpPr>
            <a:grpSpLocks noChangeAspect="1"/>
          </p:cNvGrpSpPr>
          <p:nvPr/>
        </p:nvGrpSpPr>
        <p:grpSpPr>
          <a:xfrm>
            <a:off x="285750" y="1548372"/>
            <a:ext cx="1471613" cy="1506571"/>
            <a:chOff x="5112047" y="4496524"/>
            <a:chExt cx="1255770" cy="1285602"/>
          </a:xfrm>
        </p:grpSpPr>
        <p:sp>
          <p:nvSpPr>
            <p:cNvPr id="20" name="Circle">
              <a:extLst>
                <a:ext uri="{FF2B5EF4-FFF2-40B4-BE49-F238E27FC236}">
                  <a16:creationId xmlns:a16="http://schemas.microsoft.com/office/drawing/2014/main" id="{35FDACC6-983E-EB3F-0177-301F8483C4AF}"/>
                </a:ext>
              </a:extLst>
            </p:cNvPr>
            <p:cNvSpPr/>
            <p:nvPr/>
          </p:nvSpPr>
          <p:spPr>
            <a:xfrm>
              <a:off x="5112047" y="4496524"/>
              <a:ext cx="1255770" cy="1285602"/>
            </a:xfrm>
            <a:prstGeom prst="roundRect">
              <a:avLst>
                <a:gd name="adj" fmla="val 50000"/>
              </a:avLst>
            </a:prstGeom>
            <a:gradFill>
              <a:gsLst>
                <a:gs pos="0">
                  <a:srgbClr val="0070C0"/>
                </a:gs>
                <a:gs pos="41568">
                  <a:srgbClr val="B6DDDC"/>
                </a:gs>
                <a:gs pos="64540">
                  <a:srgbClr val="D3FFBC"/>
                </a:gs>
                <a:gs pos="100000">
                  <a:schemeClr val="accent1">
                    <a:lumMod val="20000"/>
                    <a:lumOff val="80000"/>
                  </a:schemeClr>
                </a:gs>
              </a:gsLst>
              <a:lin ang="16200000"/>
            </a:gradFill>
            <a:ln w="12700">
              <a:miter lim="400000"/>
            </a:ln>
          </p:spPr>
          <p:txBody>
            <a:bodyPr lIns="41148" tIns="41148" rIns="41148" bIns="41148" anchor="ctr"/>
            <a:lstStyle/>
            <a:p>
              <a:pPr>
                <a:defRPr>
                  <a:solidFill>
                    <a:schemeClr val="accent3">
                      <a:hueOff val="815354"/>
                      <a:satOff val="6932"/>
                      <a:lumOff val="42983"/>
                    </a:schemeClr>
                  </a:solidFill>
                </a:defRPr>
              </a:pPr>
              <a:endParaRPr sz="675" dirty="0"/>
            </a:p>
          </p:txBody>
        </p:sp>
        <p:pic>
          <p:nvPicPr>
            <p:cNvPr id="21" name="Cedar 1 - black tree.png" descr="Cedar 1 - black tree.png">
              <a:extLst>
                <a:ext uri="{FF2B5EF4-FFF2-40B4-BE49-F238E27FC236}">
                  <a16:creationId xmlns:a16="http://schemas.microsoft.com/office/drawing/2014/main" id="{0E697A0B-6A02-83B6-BB74-E97485CA7EC6}"/>
                </a:ext>
              </a:extLst>
            </p:cNvPr>
            <p:cNvPicPr>
              <a:picLocks noChangeAspect="1"/>
            </p:cNvPicPr>
            <p:nvPr/>
          </p:nvPicPr>
          <p:blipFill>
            <a:blip r:embed="rId3">
              <a:alphaModFix amt="50048"/>
            </a:blip>
            <a:stretch>
              <a:fillRect/>
            </a:stretch>
          </p:blipFill>
          <p:spPr>
            <a:xfrm>
              <a:off x="5365661" y="4599208"/>
              <a:ext cx="737604" cy="1080234"/>
            </a:xfrm>
            <a:prstGeom prst="rect">
              <a:avLst/>
            </a:prstGeom>
            <a:ln w="12700">
              <a:miter lim="400000"/>
            </a:ln>
          </p:spPr>
        </p:pic>
      </p:grpSp>
      <p:sp>
        <p:nvSpPr>
          <p:cNvPr id="7" name="TextBox 6">
            <a:extLst>
              <a:ext uri="{FF2B5EF4-FFF2-40B4-BE49-F238E27FC236}">
                <a16:creationId xmlns:a16="http://schemas.microsoft.com/office/drawing/2014/main" id="{97C08BE6-78E8-8CBA-70B5-3EF92E1015E1}"/>
              </a:ext>
            </a:extLst>
          </p:cNvPr>
          <p:cNvSpPr txBox="1"/>
          <p:nvPr/>
        </p:nvSpPr>
        <p:spPr>
          <a:xfrm>
            <a:off x="252303" y="3200486"/>
            <a:ext cx="5333580" cy="369332"/>
          </a:xfrm>
          <a:prstGeom prst="rect">
            <a:avLst/>
          </a:prstGeom>
          <a:noFill/>
        </p:spPr>
        <p:txBody>
          <a:bodyPr wrap="square">
            <a:spAutoFit/>
          </a:bodyPr>
          <a:lstStyle/>
          <a:p>
            <a:r>
              <a:rPr lang="en-US" dirty="0"/>
              <a:t>Open source at</a:t>
            </a:r>
            <a:r>
              <a:rPr lang="en-US" dirty="0">
                <a:solidFill>
                  <a:schemeClr val="accent4">
                    <a:lumMod val="60000"/>
                    <a:lumOff val="40000"/>
                  </a:schemeClr>
                </a:solidFill>
              </a:rPr>
              <a:t> </a:t>
            </a:r>
            <a:r>
              <a:rPr lang="en-US" b="1" dirty="0">
                <a:solidFill>
                  <a:schemeClr val="accent4">
                    <a:lumMod val="40000"/>
                    <a:lumOff val="60000"/>
                  </a:schemeClr>
                </a:solidFill>
              </a:rPr>
              <a:t>https://</a:t>
            </a:r>
            <a:r>
              <a:rPr lang="en-US" b="1" dirty="0" err="1">
                <a:solidFill>
                  <a:schemeClr val="accent4">
                    <a:lumMod val="40000"/>
                    <a:lumOff val="60000"/>
                  </a:schemeClr>
                </a:solidFill>
              </a:rPr>
              <a:t>github.com</a:t>
            </a:r>
            <a:r>
              <a:rPr lang="en-US" b="1" dirty="0">
                <a:solidFill>
                  <a:schemeClr val="accent4">
                    <a:lumMod val="40000"/>
                    <a:lumOff val="60000"/>
                  </a:schemeClr>
                </a:solidFill>
              </a:rPr>
              <a:t>/cedar-policy</a:t>
            </a:r>
          </a:p>
        </p:txBody>
      </p:sp>
      <p:grpSp>
        <p:nvGrpSpPr>
          <p:cNvPr id="14" name="Group 13">
            <a:extLst>
              <a:ext uri="{FF2B5EF4-FFF2-40B4-BE49-F238E27FC236}">
                <a16:creationId xmlns:a16="http://schemas.microsoft.com/office/drawing/2014/main" id="{09BDA005-86B2-80F3-C60B-AEDECFE94D4A}"/>
              </a:ext>
            </a:extLst>
          </p:cNvPr>
          <p:cNvGrpSpPr/>
          <p:nvPr/>
        </p:nvGrpSpPr>
        <p:grpSpPr>
          <a:xfrm>
            <a:off x="1970981" y="3548101"/>
            <a:ext cx="1735782" cy="1360097"/>
            <a:chOff x="2627974" y="4730800"/>
            <a:chExt cx="2314376" cy="1813462"/>
          </a:xfrm>
        </p:grpSpPr>
        <p:pic>
          <p:nvPicPr>
            <p:cNvPr id="3" name="Graphic 2" descr="Download with solid fill">
              <a:extLst>
                <a:ext uri="{FF2B5EF4-FFF2-40B4-BE49-F238E27FC236}">
                  <a16:creationId xmlns:a16="http://schemas.microsoft.com/office/drawing/2014/main" id="{9024646C-E571-5C25-6ECE-FA4CD1B5609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627975" y="4730800"/>
              <a:ext cx="914400" cy="914400"/>
            </a:xfrm>
            <a:prstGeom prst="rect">
              <a:avLst/>
            </a:prstGeom>
          </p:spPr>
        </p:pic>
        <p:sp>
          <p:nvSpPr>
            <p:cNvPr id="4" name="TextBox 3">
              <a:extLst>
                <a:ext uri="{FF2B5EF4-FFF2-40B4-BE49-F238E27FC236}">
                  <a16:creationId xmlns:a16="http://schemas.microsoft.com/office/drawing/2014/main" id="{5909AC3B-6D69-E70B-25B0-B68555A251E4}"/>
                </a:ext>
              </a:extLst>
            </p:cNvPr>
            <p:cNvSpPr txBox="1"/>
            <p:nvPr/>
          </p:nvSpPr>
          <p:spPr>
            <a:xfrm flipH="1">
              <a:off x="2627974" y="5651710"/>
              <a:ext cx="1290349" cy="892552"/>
            </a:xfrm>
            <a:prstGeom prst="rect">
              <a:avLst/>
            </a:prstGeom>
            <a:noFill/>
          </p:spPr>
          <p:txBody>
            <a:bodyPr wrap="square" lIns="0" rIns="0" rtlCol="0">
              <a:spAutoFit/>
            </a:bodyPr>
            <a:lstStyle/>
            <a:p>
              <a:r>
                <a:rPr lang="en-US" sz="1350" b="1" dirty="0"/>
                <a:t>4M</a:t>
              </a:r>
              <a:br>
                <a:rPr lang="en-US" sz="1350" b="1" dirty="0"/>
              </a:br>
              <a:r>
                <a:rPr lang="en-US" sz="1050" b="1" dirty="0"/>
                <a:t>D</a:t>
              </a:r>
              <a:r>
                <a:rPr lang="en-US" sz="1050" dirty="0"/>
                <a:t>ownloads</a:t>
              </a:r>
            </a:p>
            <a:p>
              <a:pPr algn="l"/>
              <a:endParaRPr lang="en-US" sz="1350" dirty="0" err="1"/>
            </a:p>
          </p:txBody>
        </p:sp>
        <p:pic>
          <p:nvPicPr>
            <p:cNvPr id="8" name="Graphic 7" descr="Star with solid fill">
              <a:extLst>
                <a:ext uri="{FF2B5EF4-FFF2-40B4-BE49-F238E27FC236}">
                  <a16:creationId xmlns:a16="http://schemas.microsoft.com/office/drawing/2014/main" id="{18F5AAC6-DDBD-7BE8-18E1-C488FA0732F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027952" y="4767699"/>
              <a:ext cx="790981" cy="790981"/>
            </a:xfrm>
            <a:prstGeom prst="rect">
              <a:avLst/>
            </a:prstGeom>
          </p:spPr>
        </p:pic>
        <p:sp>
          <p:nvSpPr>
            <p:cNvPr id="9" name="TextBox 8">
              <a:extLst>
                <a:ext uri="{FF2B5EF4-FFF2-40B4-BE49-F238E27FC236}">
                  <a16:creationId xmlns:a16="http://schemas.microsoft.com/office/drawing/2014/main" id="{6EAE8D74-E0CF-1FB4-AA6E-ACCC7884103D}"/>
                </a:ext>
              </a:extLst>
            </p:cNvPr>
            <p:cNvSpPr txBox="1"/>
            <p:nvPr/>
          </p:nvSpPr>
          <p:spPr>
            <a:xfrm flipH="1">
              <a:off x="4027951" y="5637138"/>
              <a:ext cx="914399" cy="677108"/>
            </a:xfrm>
            <a:prstGeom prst="rect">
              <a:avLst/>
            </a:prstGeom>
            <a:noFill/>
          </p:spPr>
          <p:txBody>
            <a:bodyPr wrap="square" lIns="0" rIns="0" rtlCol="0">
              <a:spAutoFit/>
            </a:bodyPr>
            <a:lstStyle/>
            <a:p>
              <a:r>
                <a:rPr lang="en-US" sz="1350" b="1" dirty="0"/>
                <a:t>1,400+</a:t>
              </a:r>
              <a:br>
                <a:rPr lang="en-US" sz="1350" b="1" dirty="0"/>
              </a:br>
              <a:r>
                <a:rPr lang="en-US" sz="1050" dirty="0"/>
                <a:t>Stars</a:t>
              </a:r>
              <a:r>
                <a:rPr lang="en-US" sz="1350" dirty="0"/>
                <a:t> </a:t>
              </a:r>
              <a:endParaRPr lang="en-US" sz="825" i="1" dirty="0"/>
            </a:p>
          </p:txBody>
        </p:sp>
      </p:grpSp>
      <p:sp>
        <p:nvSpPr>
          <p:cNvPr id="35" name="TextBox 34">
            <a:extLst>
              <a:ext uri="{FF2B5EF4-FFF2-40B4-BE49-F238E27FC236}">
                <a16:creationId xmlns:a16="http://schemas.microsoft.com/office/drawing/2014/main" id="{5E23DC97-29AE-B5C3-A38E-B6F933FCD7F5}"/>
              </a:ext>
            </a:extLst>
          </p:cNvPr>
          <p:cNvSpPr txBox="1"/>
          <p:nvPr/>
        </p:nvSpPr>
        <p:spPr>
          <a:xfrm>
            <a:off x="1970981" y="1548371"/>
            <a:ext cx="5333580" cy="369332"/>
          </a:xfrm>
          <a:prstGeom prst="rect">
            <a:avLst/>
          </a:prstGeom>
          <a:noFill/>
        </p:spPr>
        <p:txBody>
          <a:bodyPr wrap="square">
            <a:spAutoFit/>
          </a:bodyPr>
          <a:lstStyle/>
          <a:p>
            <a:r>
              <a:rPr lang="en-US" dirty="0"/>
              <a:t>Used in </a:t>
            </a:r>
            <a:r>
              <a:rPr lang="en-US" b="1" dirty="0">
                <a:solidFill>
                  <a:schemeClr val="accent4">
                    <a:lumMod val="40000"/>
                    <a:lumOff val="60000"/>
                  </a:schemeClr>
                </a:solidFill>
              </a:rPr>
              <a:t>30+</a:t>
            </a:r>
            <a:r>
              <a:rPr lang="en-US" dirty="0"/>
              <a:t> Amazon services and applications</a:t>
            </a:r>
            <a:endParaRPr lang="en-US" b="1" dirty="0">
              <a:solidFill>
                <a:schemeClr val="accent4">
                  <a:lumMod val="60000"/>
                  <a:lumOff val="40000"/>
                </a:schemeClr>
              </a:solidFill>
            </a:endParaRPr>
          </a:p>
        </p:txBody>
      </p:sp>
      <p:sp>
        <p:nvSpPr>
          <p:cNvPr id="36" name="TextBox 35">
            <a:extLst>
              <a:ext uri="{FF2B5EF4-FFF2-40B4-BE49-F238E27FC236}">
                <a16:creationId xmlns:a16="http://schemas.microsoft.com/office/drawing/2014/main" id="{71460A57-B6AD-DCA9-0362-A428EE64847E}"/>
              </a:ext>
            </a:extLst>
          </p:cNvPr>
          <p:cNvSpPr txBox="1"/>
          <p:nvPr/>
        </p:nvSpPr>
        <p:spPr>
          <a:xfrm>
            <a:off x="1970982" y="1851091"/>
            <a:ext cx="6887268" cy="369332"/>
          </a:xfrm>
          <a:prstGeom prst="rect">
            <a:avLst/>
          </a:prstGeom>
          <a:noFill/>
        </p:spPr>
        <p:txBody>
          <a:bodyPr wrap="square">
            <a:spAutoFit/>
          </a:bodyPr>
          <a:lstStyle/>
          <a:p>
            <a:r>
              <a:rPr lang="en-US" dirty="0"/>
              <a:t>and by Cloudflare, </a:t>
            </a:r>
            <a:r>
              <a:rPr lang="en-US" dirty="0" err="1"/>
              <a:t>Cloudinary</a:t>
            </a:r>
            <a:r>
              <a:rPr lang="en-US" dirty="0"/>
              <a:t>, MongoDB, Salesforce, </a:t>
            </a:r>
            <a:r>
              <a:rPr lang="en-US" dirty="0" err="1"/>
              <a:t>StrongDM</a:t>
            </a:r>
            <a:r>
              <a:rPr lang="en-US" dirty="0"/>
              <a:t> </a:t>
            </a:r>
            <a:endParaRPr lang="en-US" b="1" dirty="0">
              <a:solidFill>
                <a:schemeClr val="accent4">
                  <a:lumMod val="60000"/>
                  <a:lumOff val="40000"/>
                </a:schemeClr>
              </a:solidFill>
            </a:endParaRPr>
          </a:p>
        </p:txBody>
      </p:sp>
      <p:grpSp>
        <p:nvGrpSpPr>
          <p:cNvPr id="12" name="Group 11">
            <a:extLst>
              <a:ext uri="{FF2B5EF4-FFF2-40B4-BE49-F238E27FC236}">
                <a16:creationId xmlns:a16="http://schemas.microsoft.com/office/drawing/2014/main" id="{05558C5D-3BA2-F053-C703-CCC5AE3D4ACB}"/>
              </a:ext>
            </a:extLst>
          </p:cNvPr>
          <p:cNvGrpSpPr/>
          <p:nvPr/>
        </p:nvGrpSpPr>
        <p:grpSpPr>
          <a:xfrm>
            <a:off x="1970981" y="2271960"/>
            <a:ext cx="5777535" cy="410355"/>
            <a:chOff x="2627975" y="3701991"/>
            <a:chExt cx="7703380" cy="547140"/>
          </a:xfrm>
        </p:grpSpPr>
        <p:pic>
          <p:nvPicPr>
            <p:cNvPr id="10" name="Picture 9">
              <a:extLst>
                <a:ext uri="{FF2B5EF4-FFF2-40B4-BE49-F238E27FC236}">
                  <a16:creationId xmlns:a16="http://schemas.microsoft.com/office/drawing/2014/main" id="{096E3DDA-20B7-1177-002F-11D1B68EE29D}"/>
                </a:ext>
              </a:extLst>
            </p:cNvPr>
            <p:cNvPicPr>
              <a:picLocks noChangeAspect="1"/>
            </p:cNvPicPr>
            <p:nvPr/>
          </p:nvPicPr>
          <p:blipFill>
            <a:blip r:embed="rId6"/>
            <a:stretch>
              <a:fillRect/>
            </a:stretch>
          </p:blipFill>
          <p:spPr>
            <a:xfrm>
              <a:off x="4512539" y="3701991"/>
              <a:ext cx="2656114" cy="547140"/>
            </a:xfrm>
            <a:prstGeom prst="rect">
              <a:avLst/>
            </a:prstGeom>
          </p:spPr>
        </p:pic>
        <p:sp>
          <p:nvSpPr>
            <p:cNvPr id="11" name="TextBox 10">
              <a:extLst>
                <a:ext uri="{FF2B5EF4-FFF2-40B4-BE49-F238E27FC236}">
                  <a16:creationId xmlns:a16="http://schemas.microsoft.com/office/drawing/2014/main" id="{D5DDFF22-7339-D0C4-FD0D-64DDD0449BEE}"/>
                </a:ext>
              </a:extLst>
            </p:cNvPr>
            <p:cNvSpPr txBox="1"/>
            <p:nvPr/>
          </p:nvSpPr>
          <p:spPr>
            <a:xfrm>
              <a:off x="2627975" y="3710955"/>
              <a:ext cx="7703380" cy="492443"/>
            </a:xfrm>
            <a:prstGeom prst="rect">
              <a:avLst/>
            </a:prstGeom>
            <a:noFill/>
          </p:spPr>
          <p:txBody>
            <a:bodyPr wrap="square">
              <a:spAutoFit/>
            </a:bodyPr>
            <a:lstStyle/>
            <a:p>
              <a:r>
                <a:rPr lang="en-US" dirty="0"/>
                <a:t>Part of the	</a:t>
              </a:r>
              <a:endParaRPr lang="en-US" b="1" dirty="0">
                <a:solidFill>
                  <a:schemeClr val="accent4">
                    <a:lumMod val="40000"/>
                    <a:lumOff val="60000"/>
                  </a:schemeClr>
                </a:solidFill>
              </a:endParaRPr>
            </a:p>
          </p:txBody>
        </p:sp>
      </p:grpSp>
      <p:sp>
        <p:nvSpPr>
          <p:cNvPr id="16" name="Title 15">
            <a:extLst>
              <a:ext uri="{FF2B5EF4-FFF2-40B4-BE49-F238E27FC236}">
                <a16:creationId xmlns:a16="http://schemas.microsoft.com/office/drawing/2014/main" id="{46C02578-784D-5000-9467-0A30ABAF0069}"/>
              </a:ext>
            </a:extLst>
          </p:cNvPr>
          <p:cNvSpPr>
            <a:spLocks noGrp="1"/>
          </p:cNvSpPr>
          <p:nvPr>
            <p:ph type="title"/>
          </p:nvPr>
        </p:nvSpPr>
        <p:spPr/>
        <p:txBody>
          <a:bodyPr>
            <a:normAutofit fontScale="90000"/>
          </a:bodyPr>
          <a:lstStyle/>
          <a:p>
            <a:r>
              <a:rPr lang="en-US" dirty="0"/>
              <a:t>Cedar: A Modern Authorization Policy Language</a:t>
            </a:r>
          </a:p>
        </p:txBody>
      </p:sp>
      <p:pic>
        <p:nvPicPr>
          <p:cNvPr id="17" name="Picture 16">
            <a:extLst>
              <a:ext uri="{FF2B5EF4-FFF2-40B4-BE49-F238E27FC236}">
                <a16:creationId xmlns:a16="http://schemas.microsoft.com/office/drawing/2014/main" id="{9F35CD28-8591-185B-AFEB-9572FAF19849}"/>
              </a:ext>
            </a:extLst>
          </p:cNvPr>
          <p:cNvPicPr>
            <a:picLocks noChangeAspect="1"/>
          </p:cNvPicPr>
          <p:nvPr/>
        </p:nvPicPr>
        <p:blipFill>
          <a:blip r:embed="rId7"/>
          <a:stretch>
            <a:fillRect/>
          </a:stretch>
        </p:blipFill>
        <p:spPr>
          <a:xfrm>
            <a:off x="6121395" y="2318895"/>
            <a:ext cx="2736855" cy="3472666"/>
          </a:xfrm>
          <a:prstGeom prst="rect">
            <a:avLst/>
          </a:prstGeom>
        </p:spPr>
      </p:pic>
    </p:spTree>
    <p:extLst>
      <p:ext uri="{BB962C8B-B14F-4D97-AF65-F5344CB8AC3E}">
        <p14:creationId xmlns:p14="http://schemas.microsoft.com/office/powerpoint/2010/main" val="2977813510"/>
      </p:ext>
    </p:extLst>
  </p:cSld>
  <p:clrMapOvr>
    <a:masterClrMapping/>
  </p:clrMapOvr>
  <p:transition spd="med" advTm="2081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6B89A-4DEF-3892-FDFB-055DD935EBF9}"/>
            </a:ext>
          </a:extLst>
        </p:cNvPr>
        <p:cNvGrpSpPr/>
        <p:nvPr/>
      </p:nvGrpSpPr>
      <p:grpSpPr>
        <a:xfrm>
          <a:off x="0" y="0"/>
          <a:ext cx="0" cy="0"/>
          <a:chOff x="0" y="0"/>
          <a:chExt cx="0" cy="0"/>
        </a:xfrm>
      </p:grpSpPr>
      <p:sp>
        <p:nvSpPr>
          <p:cNvPr id="60" name="TextBox 59">
            <a:extLst>
              <a:ext uri="{FF2B5EF4-FFF2-40B4-BE49-F238E27FC236}">
                <a16:creationId xmlns:a16="http://schemas.microsoft.com/office/drawing/2014/main" id="{12A69BDA-6CCC-CC22-D490-E3A9CC2A83EC}"/>
              </a:ext>
            </a:extLst>
          </p:cNvPr>
          <p:cNvSpPr txBox="1"/>
          <p:nvPr/>
        </p:nvSpPr>
        <p:spPr>
          <a:xfrm>
            <a:off x="646486" y="1391316"/>
            <a:ext cx="4629150" cy="1754326"/>
          </a:xfrm>
          <a:prstGeom prst="rect">
            <a:avLst/>
          </a:prstGeom>
          <a:noFill/>
        </p:spPr>
        <p:txBody>
          <a:bodyPr wrap="square">
            <a:spAutoFit/>
          </a:bodyPr>
          <a:lstStyle/>
          <a:p>
            <a:pPr algn="l"/>
            <a:r>
              <a:rPr lang="en-US" sz="1200" dirty="0">
                <a:solidFill>
                  <a:srgbClr val="FF7CCB"/>
                </a:solidFill>
                <a:latin typeface="Consolas" panose="020B0609020204030204" pitchFamily="49" charset="0"/>
                <a:cs typeface="Consolas" panose="020B0609020204030204" pitchFamily="49" charset="0"/>
              </a:rPr>
              <a:t>permit</a:t>
            </a:r>
            <a:r>
              <a:rPr lang="en-US" sz="1200" dirty="0">
                <a:latin typeface="Consolas" panose="020B0609020204030204" pitchFamily="49" charset="0"/>
                <a:cs typeface="Consolas" panose="020B0609020204030204" pitchFamily="49" charset="0"/>
              </a:rPr>
              <a:t> (</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principal</a:t>
            </a:r>
            <a:r>
              <a:rPr lang="en-US" sz="1200" dirty="0">
                <a:latin typeface="Consolas" panose="020B0609020204030204" pitchFamily="49" charset="0"/>
                <a:cs typeface="Consolas" panose="020B0609020204030204" pitchFamily="49" charset="0"/>
              </a:rPr>
              <a:t> </a:t>
            </a:r>
            <a:r>
              <a:rPr lang="en-US" sz="1200" dirty="0">
                <a:solidFill>
                  <a:srgbClr val="FF7CCB"/>
                </a:solidFill>
                <a:latin typeface="Consolas" panose="020B0609020204030204" pitchFamily="49" charset="0"/>
                <a:cs typeface="Consolas" panose="020B0609020204030204" pitchFamily="49" charset="0"/>
              </a:rPr>
              <a:t>in</a:t>
            </a:r>
            <a:r>
              <a:rPr lang="en-US" sz="1200" dirty="0">
                <a:latin typeface="Consolas" panose="020B0609020204030204" pitchFamily="49" charset="0"/>
                <a:cs typeface="Consolas" panose="020B0609020204030204" pitchFamily="49" charset="0"/>
              </a:rPr>
              <a:t> Role::</a:t>
            </a:r>
            <a:r>
              <a:rPr lang="en-US" sz="1200" dirty="0">
                <a:solidFill>
                  <a:srgbClr val="EDF78A"/>
                </a:solidFill>
                <a:latin typeface="Consolas" panose="020B0609020204030204" pitchFamily="49" charset="0"/>
                <a:cs typeface="Consolas" panose="020B0609020204030204" pitchFamily="49" charset="0"/>
              </a:rPr>
              <a:t>"admin"</a:t>
            </a:r>
            <a:r>
              <a:rPr lang="en-US" sz="1200" dirty="0">
                <a:latin typeface="Consolas" panose="020B0609020204030204" pitchFamily="49" charset="0"/>
                <a:cs typeface="Consolas" panose="020B0609020204030204" pitchFamily="49" charset="0"/>
              </a:rPr>
              <a:t>,</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action</a:t>
            </a:r>
            <a:r>
              <a:rPr lang="en-US" sz="1200" dirty="0">
                <a:latin typeface="Consolas" panose="020B0609020204030204" pitchFamily="49" charset="0"/>
                <a:cs typeface="Consolas" panose="020B0609020204030204" pitchFamily="49" charset="0"/>
              </a:rPr>
              <a:t>, </a:t>
            </a:r>
            <a:r>
              <a:rPr lang="en-US" sz="1200" dirty="0">
                <a:solidFill>
                  <a:schemeClr val="accent4">
                    <a:lumMod val="60000"/>
                    <a:lumOff val="40000"/>
                  </a:schemeClr>
                </a:solidFill>
                <a:latin typeface="Consolas" panose="020B0609020204030204" pitchFamily="49" charset="0"/>
                <a:cs typeface="Consolas" panose="020B0609020204030204" pitchFamily="49" charset="0"/>
              </a:rPr>
              <a:t>// all actions</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resource</a:t>
            </a:r>
            <a:r>
              <a:rPr lang="en-US" sz="1200" dirty="0">
                <a:latin typeface="Consolas" panose="020B0609020204030204" pitchFamily="49" charset="0"/>
                <a:cs typeface="Consolas" panose="020B0609020204030204" pitchFamily="49" charset="0"/>
              </a:rPr>
              <a:t>);</a:t>
            </a:r>
          </a:p>
          <a:p>
            <a:pPr algn="l"/>
            <a:endParaRPr lang="en-US" sz="1200" dirty="0">
              <a:latin typeface="Consolas" panose="020B0609020204030204" pitchFamily="49" charset="0"/>
              <a:cs typeface="Consolas" panose="020B0609020204030204" pitchFamily="49" charset="0"/>
            </a:endParaRPr>
          </a:p>
          <a:p>
            <a:pPr algn="l"/>
            <a:r>
              <a:rPr lang="en-US" sz="1200" dirty="0">
                <a:solidFill>
                  <a:srgbClr val="FF7CCB"/>
                </a:solidFill>
                <a:latin typeface="Consolas" panose="020B0609020204030204" pitchFamily="49" charset="0"/>
                <a:cs typeface="Consolas" panose="020B0609020204030204" pitchFamily="49" charset="0"/>
              </a:rPr>
              <a:t>permit</a:t>
            </a:r>
            <a:r>
              <a:rPr lang="en-US" sz="1200" dirty="0">
                <a:latin typeface="Consolas" panose="020B0609020204030204" pitchFamily="49" charset="0"/>
                <a:cs typeface="Consolas" panose="020B0609020204030204" pitchFamily="49" charset="0"/>
              </a:rPr>
              <a:t> (</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principal</a:t>
            </a:r>
            <a:r>
              <a:rPr lang="en-US" sz="1200" dirty="0">
                <a:latin typeface="Consolas" panose="020B0609020204030204" pitchFamily="49" charset="0"/>
                <a:cs typeface="Consolas" panose="020B0609020204030204" pitchFamily="49" charset="0"/>
              </a:rPr>
              <a:t> </a:t>
            </a:r>
            <a:r>
              <a:rPr lang="en-US" sz="1200" dirty="0">
                <a:solidFill>
                  <a:srgbClr val="FF7CCB"/>
                </a:solidFill>
                <a:latin typeface="Consolas" panose="020B0609020204030204" pitchFamily="49" charset="0"/>
                <a:cs typeface="Consolas" panose="020B0609020204030204" pitchFamily="49" charset="0"/>
              </a:rPr>
              <a:t>in</a:t>
            </a:r>
            <a:r>
              <a:rPr lang="en-US" sz="1200" dirty="0">
                <a:latin typeface="Consolas" panose="020B0609020204030204" pitchFamily="49" charset="0"/>
                <a:cs typeface="Consolas" panose="020B0609020204030204" pitchFamily="49" charset="0"/>
              </a:rPr>
              <a:t> Role::</a:t>
            </a:r>
            <a:r>
              <a:rPr lang="en-US" sz="1200" dirty="0">
                <a:solidFill>
                  <a:srgbClr val="EDF78A"/>
                </a:solidFill>
                <a:latin typeface="Consolas" panose="020B0609020204030204" pitchFamily="49" charset="0"/>
                <a:cs typeface="Consolas" panose="020B0609020204030204" pitchFamily="49" charset="0"/>
              </a:rPr>
              <a:t>"TA"</a:t>
            </a:r>
            <a:r>
              <a:rPr lang="en-US" sz="1200" dirty="0">
                <a:latin typeface="Consolas" panose="020B0609020204030204" pitchFamily="49" charset="0"/>
                <a:cs typeface="Consolas" panose="020B0609020204030204" pitchFamily="49" charset="0"/>
              </a:rPr>
              <a:t>,</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action</a:t>
            </a:r>
            <a:r>
              <a:rPr lang="en-US" sz="1200" dirty="0">
                <a:latin typeface="Consolas" panose="020B0609020204030204" pitchFamily="49" charset="0"/>
                <a:cs typeface="Consolas" panose="020B0609020204030204" pitchFamily="49" charset="0"/>
              </a:rPr>
              <a:t> == Action::</a:t>
            </a:r>
            <a:r>
              <a:rPr lang="en-US" sz="1200" dirty="0">
                <a:solidFill>
                  <a:srgbClr val="EDF78A"/>
                </a:solidFill>
                <a:latin typeface="Consolas" panose="020B0609020204030204" pitchFamily="49" charset="0"/>
                <a:cs typeface="Consolas" panose="020B0609020204030204" pitchFamily="49" charset="0"/>
              </a:rPr>
              <a:t>"</a:t>
            </a:r>
            <a:r>
              <a:rPr lang="en-US" sz="1200" dirty="0" err="1">
                <a:solidFill>
                  <a:srgbClr val="EDF78A"/>
                </a:solidFill>
                <a:latin typeface="Consolas" panose="020B0609020204030204" pitchFamily="49" charset="0"/>
                <a:cs typeface="Consolas" panose="020B0609020204030204" pitchFamily="49" charset="0"/>
              </a:rPr>
              <a:t>SetGrade</a:t>
            </a:r>
            <a:r>
              <a:rPr lang="en-US" sz="1200" dirty="0">
                <a:solidFill>
                  <a:srgbClr val="EDF78A"/>
                </a:solidFill>
                <a:latin typeface="Consolas" panose="020B0609020204030204" pitchFamily="49" charset="0"/>
                <a:cs typeface="Consolas" panose="020B0609020204030204" pitchFamily="49" charset="0"/>
              </a:rPr>
              <a:t>"</a:t>
            </a:r>
            <a:r>
              <a:rPr lang="en-US" sz="1200" dirty="0">
                <a:latin typeface="Consolas" panose="020B0609020204030204" pitchFamily="49" charset="0"/>
                <a:cs typeface="Consolas" panose="020B0609020204030204" pitchFamily="49" charset="0"/>
              </a:rPr>
              <a:t>,</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resource</a:t>
            </a:r>
            <a:r>
              <a:rPr lang="en-US" sz="1200" dirty="0">
                <a:latin typeface="Consolas" panose="020B0609020204030204" pitchFamily="49" charset="0"/>
                <a:cs typeface="Consolas" panose="020B0609020204030204" pitchFamily="49" charset="0"/>
              </a:rPr>
              <a:t>);</a:t>
            </a:r>
          </a:p>
        </p:txBody>
      </p:sp>
      <p:sp>
        <p:nvSpPr>
          <p:cNvPr id="2" name="Title 1">
            <a:extLst>
              <a:ext uri="{FF2B5EF4-FFF2-40B4-BE49-F238E27FC236}">
                <a16:creationId xmlns:a16="http://schemas.microsoft.com/office/drawing/2014/main" id="{D79E8042-2972-85B3-0305-71F9C06B4AB0}"/>
              </a:ext>
            </a:extLst>
          </p:cNvPr>
          <p:cNvSpPr>
            <a:spLocks noGrp="1"/>
          </p:cNvSpPr>
          <p:nvPr>
            <p:ph type="title"/>
          </p:nvPr>
        </p:nvSpPr>
        <p:spPr/>
        <p:txBody>
          <a:bodyPr/>
          <a:lstStyle/>
          <a:p>
            <a:r>
              <a:rPr lang="en-US" dirty="0"/>
              <a:t>Role-Based Access Control (RBAC)</a:t>
            </a:r>
            <a:endParaRPr lang="en-US" dirty="0">
              <a:solidFill>
                <a:schemeClr val="accent4">
                  <a:lumMod val="60000"/>
                  <a:lumOff val="40000"/>
                </a:schemeClr>
              </a:solidFill>
            </a:endParaRPr>
          </a:p>
        </p:txBody>
      </p:sp>
      <p:sp>
        <p:nvSpPr>
          <p:cNvPr id="10" name="Rounded Rectangle 9">
            <a:extLst>
              <a:ext uri="{FF2B5EF4-FFF2-40B4-BE49-F238E27FC236}">
                <a16:creationId xmlns:a16="http://schemas.microsoft.com/office/drawing/2014/main" id="{E413A0B6-5D4A-AC20-F089-2D2C48B009BE}"/>
              </a:ext>
            </a:extLst>
          </p:cNvPr>
          <p:cNvSpPr/>
          <p:nvPr/>
        </p:nvSpPr>
        <p:spPr>
          <a:xfrm>
            <a:off x="799382" y="1566716"/>
            <a:ext cx="2412737" cy="274568"/>
          </a:xfrm>
          <a:prstGeom prst="roundRect">
            <a:avLst/>
          </a:prstGeom>
          <a:noFill/>
          <a:ln w="635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sp>
        <p:nvSpPr>
          <p:cNvPr id="11" name="Rounded Rectangle 10">
            <a:extLst>
              <a:ext uri="{FF2B5EF4-FFF2-40B4-BE49-F238E27FC236}">
                <a16:creationId xmlns:a16="http://schemas.microsoft.com/office/drawing/2014/main" id="{B9C8A614-73EE-8911-4033-E5C79E999EF1}"/>
              </a:ext>
            </a:extLst>
          </p:cNvPr>
          <p:cNvSpPr/>
          <p:nvPr/>
        </p:nvSpPr>
        <p:spPr>
          <a:xfrm>
            <a:off x="799382" y="2497732"/>
            <a:ext cx="2345525" cy="274568"/>
          </a:xfrm>
          <a:prstGeom prst="roundRect">
            <a:avLst/>
          </a:prstGeom>
          <a:noFill/>
          <a:ln w="635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grpSp>
        <p:nvGrpSpPr>
          <p:cNvPr id="3" name="Group 2">
            <a:extLst>
              <a:ext uri="{FF2B5EF4-FFF2-40B4-BE49-F238E27FC236}">
                <a16:creationId xmlns:a16="http://schemas.microsoft.com/office/drawing/2014/main" id="{1163836F-1855-B336-3B03-77EE467940EC}"/>
              </a:ext>
            </a:extLst>
          </p:cNvPr>
          <p:cNvGrpSpPr/>
          <p:nvPr/>
        </p:nvGrpSpPr>
        <p:grpSpPr>
          <a:xfrm>
            <a:off x="5487075" y="1399429"/>
            <a:ext cx="2872968" cy="1805973"/>
            <a:chOff x="4328771" y="4624436"/>
            <a:chExt cx="3830624" cy="2407964"/>
          </a:xfrm>
        </p:grpSpPr>
        <p:sp>
          <p:nvSpPr>
            <p:cNvPr id="34" name="👱🏼♀️">
              <a:extLst>
                <a:ext uri="{FF2B5EF4-FFF2-40B4-BE49-F238E27FC236}">
                  <a16:creationId xmlns:a16="http://schemas.microsoft.com/office/drawing/2014/main" id="{59A45DAF-8600-1904-D1D6-38051D8039A2}"/>
                </a:ext>
              </a:extLst>
            </p:cNvPr>
            <p:cNvSpPr txBox="1"/>
            <p:nvPr/>
          </p:nvSpPr>
          <p:spPr>
            <a:xfrm>
              <a:off x="4522841" y="6049455"/>
              <a:ext cx="688019" cy="502920"/>
            </a:xfrm>
            <a:prstGeom prst="rect">
              <a:avLst/>
            </a:prstGeom>
            <a:gradFill flip="none" rotWithShape="1">
              <a:gsLst>
                <a:gs pos="0">
                  <a:schemeClr val="accent3">
                    <a:hueOff val="815354"/>
                    <a:satOff val="6932"/>
                    <a:lumOff val="42983"/>
                  </a:schemeClr>
                </a:gs>
                <a:gs pos="35000">
                  <a:srgbClr val="B8CEFB"/>
                </a:gs>
                <a:gs pos="100000">
                  <a:schemeClr val="accent3">
                    <a:hueOff val="877648"/>
                    <a:satOff val="12071"/>
                    <a:lumOff val="57987"/>
                  </a:schemeClr>
                </a:gs>
              </a:gsLst>
              <a:lin ang="16200000" scaled="0"/>
            </a:grad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b">
              <a:noAutofit/>
            </a:bodyPr>
            <a:lstStyle>
              <a:lvl1pPr algn="ctr" defTabSz="825500">
                <a:defRPr sz="5200">
                  <a:solidFill>
                    <a:srgbClr val="929292"/>
                  </a:solidFill>
                </a:defRPr>
              </a:lvl1pPr>
            </a:lstStyle>
            <a:p>
              <a:r>
                <a:rPr sz="1950" kern="0" dirty="0"/>
                <a:t>👱🏼‍♀️</a:t>
              </a:r>
            </a:p>
          </p:txBody>
        </p:sp>
        <p:sp>
          <p:nvSpPr>
            <p:cNvPr id="35" name="👩🏽🦳">
              <a:extLst>
                <a:ext uri="{FF2B5EF4-FFF2-40B4-BE49-F238E27FC236}">
                  <a16:creationId xmlns:a16="http://schemas.microsoft.com/office/drawing/2014/main" id="{6E2472A8-FC89-5A5A-CD09-2A2D5C658B99}"/>
                </a:ext>
              </a:extLst>
            </p:cNvPr>
            <p:cNvSpPr txBox="1"/>
            <p:nvPr/>
          </p:nvSpPr>
          <p:spPr>
            <a:xfrm>
              <a:off x="6367669" y="6049455"/>
              <a:ext cx="688019" cy="502920"/>
            </a:xfrm>
            <a:prstGeom prst="rect">
              <a:avLst/>
            </a:prstGeom>
            <a:gradFill flip="none" rotWithShape="1">
              <a:gsLst>
                <a:gs pos="0">
                  <a:schemeClr val="accent3">
                    <a:hueOff val="815354"/>
                    <a:satOff val="6932"/>
                    <a:lumOff val="42983"/>
                  </a:schemeClr>
                </a:gs>
                <a:gs pos="35000">
                  <a:srgbClr val="B8CEFB"/>
                </a:gs>
                <a:gs pos="100000">
                  <a:schemeClr val="accent3">
                    <a:hueOff val="877648"/>
                    <a:satOff val="12071"/>
                    <a:lumOff val="57987"/>
                  </a:schemeClr>
                </a:gs>
              </a:gsLst>
              <a:lin ang="16200000" scaled="0"/>
            </a:grad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b" anchorCtr="0">
              <a:noAutofit/>
            </a:bodyPr>
            <a:lstStyle>
              <a:lvl1pPr algn="ctr" defTabSz="825500">
                <a:defRPr sz="5200">
                  <a:solidFill>
                    <a:srgbClr val="DCDCDC"/>
                  </a:solidFill>
                </a:defRPr>
              </a:lvl1pPr>
            </a:lstStyle>
            <a:p>
              <a:r>
                <a:rPr sz="1950" dirty="0"/>
                <a:t>👩🏽‍🦳</a:t>
              </a:r>
            </a:p>
          </p:txBody>
        </p:sp>
        <p:sp>
          <p:nvSpPr>
            <p:cNvPr id="36" name="🧔🏽♂️">
              <a:extLst>
                <a:ext uri="{FF2B5EF4-FFF2-40B4-BE49-F238E27FC236}">
                  <a16:creationId xmlns:a16="http://schemas.microsoft.com/office/drawing/2014/main" id="{0E7C2B96-6D87-32E0-B6DA-34AA1296278B}"/>
                </a:ext>
              </a:extLst>
            </p:cNvPr>
            <p:cNvSpPr txBox="1"/>
            <p:nvPr/>
          </p:nvSpPr>
          <p:spPr>
            <a:xfrm>
              <a:off x="5439033" y="6049455"/>
              <a:ext cx="685800" cy="502920"/>
            </a:xfrm>
            <a:prstGeom prst="rect">
              <a:avLst/>
            </a:prstGeom>
            <a:gradFill flip="none" rotWithShape="1">
              <a:gsLst>
                <a:gs pos="329">
                  <a:schemeClr val="accent3">
                    <a:hueOff val="815354"/>
                    <a:satOff val="6932"/>
                    <a:lumOff val="42983"/>
                  </a:schemeClr>
                </a:gs>
                <a:gs pos="35000">
                  <a:srgbClr val="B8CEFB"/>
                </a:gs>
                <a:gs pos="100000">
                  <a:schemeClr val="accent3">
                    <a:hueOff val="877648"/>
                    <a:satOff val="12071"/>
                    <a:lumOff val="57987"/>
                  </a:schemeClr>
                </a:gs>
              </a:gsLst>
              <a:lin ang="16200000" scaled="0"/>
            </a:grad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b" anchorCtr="0">
              <a:noAutofit/>
            </a:bodyPr>
            <a:lstStyle>
              <a:lvl1pPr algn="ctr" defTabSz="825500">
                <a:defRPr sz="5200">
                  <a:solidFill>
                    <a:schemeClr val="accent3">
                      <a:hueOff val="815354"/>
                      <a:satOff val="6932"/>
                      <a:lumOff val="42983"/>
                    </a:schemeClr>
                  </a:solidFill>
                </a:defRPr>
              </a:lvl1pPr>
            </a:lstStyle>
            <a:p>
              <a:r>
                <a:rPr sz="1950" kern="0" dirty="0"/>
                <a:t>🧔🏽‍♂️</a:t>
              </a:r>
            </a:p>
          </p:txBody>
        </p:sp>
        <p:sp>
          <p:nvSpPr>
            <p:cNvPr id="37" name="🧑🏻🦱">
              <a:extLst>
                <a:ext uri="{FF2B5EF4-FFF2-40B4-BE49-F238E27FC236}">
                  <a16:creationId xmlns:a16="http://schemas.microsoft.com/office/drawing/2014/main" id="{18A0F0D9-21F7-35C5-165B-E620C8DCD408}"/>
                </a:ext>
              </a:extLst>
            </p:cNvPr>
            <p:cNvSpPr txBox="1"/>
            <p:nvPr/>
          </p:nvSpPr>
          <p:spPr>
            <a:xfrm>
              <a:off x="7287660" y="6049455"/>
              <a:ext cx="688019" cy="502920"/>
            </a:xfrm>
            <a:prstGeom prst="rect">
              <a:avLst/>
            </a:prstGeom>
            <a:gradFill flip="none" rotWithShape="1">
              <a:gsLst>
                <a:gs pos="0">
                  <a:schemeClr val="accent3">
                    <a:hueOff val="815354"/>
                    <a:satOff val="6932"/>
                    <a:lumOff val="42983"/>
                  </a:schemeClr>
                </a:gs>
                <a:gs pos="35000">
                  <a:srgbClr val="B8CEFB"/>
                </a:gs>
                <a:gs pos="100000">
                  <a:schemeClr val="accent3">
                    <a:hueOff val="877648"/>
                    <a:satOff val="12071"/>
                    <a:lumOff val="57987"/>
                  </a:schemeClr>
                </a:gs>
              </a:gsLst>
              <a:lin ang="16200000" scaled="0"/>
            </a:grad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b" anchorCtr="0">
              <a:noAutofit/>
            </a:bodyPr>
            <a:lstStyle>
              <a:lvl1pPr algn="ctr" defTabSz="825500">
                <a:defRPr sz="5200">
                  <a:solidFill>
                    <a:srgbClr val="DCDCDC"/>
                  </a:solidFill>
                </a:defRPr>
              </a:lvl1pPr>
            </a:lstStyle>
            <a:p>
              <a:r>
                <a:rPr sz="1950" dirty="0"/>
                <a:t>🧑🏻‍🦱</a:t>
              </a:r>
            </a:p>
          </p:txBody>
        </p:sp>
        <p:sp>
          <p:nvSpPr>
            <p:cNvPr id="38" name="temp">
              <a:extLst>
                <a:ext uri="{FF2B5EF4-FFF2-40B4-BE49-F238E27FC236}">
                  <a16:creationId xmlns:a16="http://schemas.microsoft.com/office/drawing/2014/main" id="{06B961C0-EFD3-C728-8320-8259C48795B2}"/>
                </a:ext>
              </a:extLst>
            </p:cNvPr>
            <p:cNvSpPr/>
            <p:nvPr/>
          </p:nvSpPr>
          <p:spPr>
            <a:xfrm>
              <a:off x="6215196" y="4624436"/>
              <a:ext cx="958715" cy="411480"/>
            </a:xfrm>
            <a:prstGeom prst="rect">
              <a:avLst/>
            </a:prstGeom>
            <a:gradFill flip="none" rotWithShape="1">
              <a:gsLst>
                <a:gs pos="0">
                  <a:schemeClr val="accent5">
                    <a:lumMod val="60000"/>
                    <a:lumOff val="40000"/>
                  </a:schemeClr>
                </a:gs>
                <a:gs pos="35000">
                  <a:schemeClr val="accent5">
                    <a:lumMod val="20000"/>
                    <a:lumOff val="80000"/>
                  </a:schemeClr>
                </a:gs>
                <a:gs pos="100000">
                  <a:schemeClr val="accent5">
                    <a:lumMod val="60000"/>
                    <a:lumOff val="40000"/>
                  </a:schemeClr>
                </a:gs>
              </a:gsLst>
              <a:lin ang="16200000" scaled="0"/>
            </a:gradFill>
            <a:ln w="12700" cap="flat">
              <a:solidFill>
                <a:srgbClr val="4D4D4C"/>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a:defRPr sz="3200">
                  <a:solidFill>
                    <a:srgbClr val="4D4D4C"/>
                  </a:solidFill>
                  <a:latin typeface="Graphik-SemiboldItalic"/>
                  <a:ea typeface="Graphik-SemiboldItalic"/>
                  <a:cs typeface="Graphik-SemiboldItalic"/>
                  <a:sym typeface="Graphik Semibold"/>
                </a:defRPr>
              </a:lvl1pPr>
            </a:lstStyle>
            <a:p>
              <a:r>
                <a:rPr lang="en-US" sz="1350" dirty="0">
                  <a:latin typeface="+mn-lt"/>
                  <a:ea typeface="Amazon Ember" panose="020B0603020204020204" pitchFamily="34" charset="0"/>
                  <a:cs typeface="Amazon Ember" panose="020B0603020204020204" pitchFamily="34" charset="0"/>
                </a:rPr>
                <a:t>TA</a:t>
              </a:r>
              <a:endParaRPr sz="1350" dirty="0">
                <a:latin typeface="+mn-lt"/>
                <a:ea typeface="Amazon Ember" panose="020B0603020204020204" pitchFamily="34" charset="0"/>
                <a:cs typeface="Amazon Ember" panose="020B0603020204020204" pitchFamily="34" charset="0"/>
              </a:endParaRPr>
            </a:p>
          </p:txBody>
        </p:sp>
        <p:sp>
          <p:nvSpPr>
            <p:cNvPr id="40" name="admin">
              <a:extLst>
                <a:ext uri="{FF2B5EF4-FFF2-40B4-BE49-F238E27FC236}">
                  <a16:creationId xmlns:a16="http://schemas.microsoft.com/office/drawing/2014/main" id="{0FA17357-9775-6C32-7E95-053A019B669D}"/>
                </a:ext>
              </a:extLst>
            </p:cNvPr>
            <p:cNvSpPr/>
            <p:nvPr/>
          </p:nvSpPr>
          <p:spPr>
            <a:xfrm>
              <a:off x="4670786" y="5371689"/>
              <a:ext cx="1185557" cy="411480"/>
            </a:xfrm>
            <a:prstGeom prst="rect">
              <a:avLst/>
            </a:prstGeom>
            <a:gradFill flip="none" rotWithShape="1">
              <a:gsLst>
                <a:gs pos="0">
                  <a:schemeClr val="accent5">
                    <a:lumMod val="60000"/>
                    <a:lumOff val="40000"/>
                  </a:schemeClr>
                </a:gs>
                <a:gs pos="35000">
                  <a:schemeClr val="accent5">
                    <a:lumMod val="20000"/>
                    <a:lumOff val="80000"/>
                  </a:schemeClr>
                </a:gs>
                <a:gs pos="100000">
                  <a:schemeClr val="accent5">
                    <a:lumMod val="60000"/>
                    <a:lumOff val="40000"/>
                  </a:schemeClr>
                </a:gs>
              </a:gsLst>
              <a:lin ang="16200000" scaled="0"/>
            </a:gradFill>
            <a:ln w="12700" cap="flat">
              <a:solidFill>
                <a:srgbClr val="4D4D4C"/>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a:defRPr sz="3200">
                  <a:solidFill>
                    <a:srgbClr val="4D4D4C"/>
                  </a:solidFill>
                  <a:latin typeface="Graphik-SemiboldItalic"/>
                  <a:ea typeface="Graphik-SemiboldItalic"/>
                  <a:cs typeface="Graphik-SemiboldItalic"/>
                  <a:sym typeface="Graphik Semibold"/>
                </a:defRPr>
              </a:lvl1pPr>
            </a:lstStyle>
            <a:p>
              <a:r>
                <a:rPr lang="en-US" sz="1350" dirty="0">
                  <a:latin typeface="+mn-lt"/>
                  <a:ea typeface="Amazon Ember" panose="020B0603020204020204" pitchFamily="34" charset="0"/>
                  <a:cs typeface="Amazon Ember" panose="020B0603020204020204" pitchFamily="34" charset="0"/>
                </a:rPr>
                <a:t>admin</a:t>
              </a:r>
              <a:endParaRPr sz="1350" dirty="0">
                <a:latin typeface="+mn-lt"/>
                <a:ea typeface="Amazon Ember" panose="020B0603020204020204" pitchFamily="34" charset="0"/>
                <a:cs typeface="Amazon Ember" panose="020B0603020204020204" pitchFamily="34" charset="0"/>
              </a:endParaRPr>
            </a:p>
          </p:txBody>
        </p:sp>
        <p:cxnSp>
          <p:nvCxnSpPr>
            <p:cNvPr id="41" name="Connection Line">
              <a:extLst>
                <a:ext uri="{FF2B5EF4-FFF2-40B4-BE49-F238E27FC236}">
                  <a16:creationId xmlns:a16="http://schemas.microsoft.com/office/drawing/2014/main" id="{D6E57282-B4FD-37F1-D0FA-668EE50EBE21}"/>
                </a:ext>
              </a:extLst>
            </p:cNvPr>
            <p:cNvCxnSpPr>
              <a:cxnSpLocks/>
              <a:stCxn id="35" idx="0"/>
              <a:endCxn id="38" idx="2"/>
            </p:cNvCxnSpPr>
            <p:nvPr/>
          </p:nvCxnSpPr>
          <p:spPr>
            <a:xfrm flipH="1" flipV="1">
              <a:off x="6694554" y="5035916"/>
              <a:ext cx="17125" cy="1013539"/>
            </a:xfrm>
            <a:prstGeom prst="straightConnector1">
              <a:avLst/>
            </a:prstGeom>
            <a:ln w="25400" cap="flat">
              <a:solidFill>
                <a:schemeClr val="accent5"/>
              </a:solidFill>
              <a:prstDash val="solid"/>
              <a:round/>
              <a:tailEnd type="triangle" w="med" len="med"/>
            </a:ln>
            <a:effectLst/>
          </p:spPr>
        </p:cxnSp>
        <p:cxnSp>
          <p:nvCxnSpPr>
            <p:cNvPr id="42" name="Connection Line">
              <a:extLst>
                <a:ext uri="{FF2B5EF4-FFF2-40B4-BE49-F238E27FC236}">
                  <a16:creationId xmlns:a16="http://schemas.microsoft.com/office/drawing/2014/main" id="{035C67A9-2F25-3FB6-5586-7DFA813D5D72}"/>
                </a:ext>
              </a:extLst>
            </p:cNvPr>
            <p:cNvCxnSpPr>
              <a:cxnSpLocks/>
              <a:stCxn id="37" idx="0"/>
              <a:endCxn id="51" idx="2"/>
            </p:cNvCxnSpPr>
            <p:nvPr/>
          </p:nvCxnSpPr>
          <p:spPr>
            <a:xfrm flipV="1">
              <a:off x="7631670" y="5783169"/>
              <a:ext cx="0" cy="266285"/>
            </a:xfrm>
            <a:prstGeom prst="straightConnector1">
              <a:avLst/>
            </a:prstGeom>
            <a:ln w="25400" cap="flat">
              <a:solidFill>
                <a:schemeClr val="accent5"/>
              </a:solidFill>
              <a:prstDash val="solid"/>
              <a:round/>
              <a:tailEnd type="triangle" w="med" len="med"/>
            </a:ln>
            <a:effectLst/>
          </p:spPr>
        </p:cxnSp>
        <p:cxnSp>
          <p:nvCxnSpPr>
            <p:cNvPr id="43" name="Connection Line">
              <a:extLst>
                <a:ext uri="{FF2B5EF4-FFF2-40B4-BE49-F238E27FC236}">
                  <a16:creationId xmlns:a16="http://schemas.microsoft.com/office/drawing/2014/main" id="{04C5F63E-3B0A-326B-8D16-D432B09CF702}"/>
                </a:ext>
              </a:extLst>
            </p:cNvPr>
            <p:cNvCxnSpPr>
              <a:cxnSpLocks/>
              <a:stCxn id="36" idx="0"/>
              <a:endCxn id="40" idx="2"/>
            </p:cNvCxnSpPr>
            <p:nvPr/>
          </p:nvCxnSpPr>
          <p:spPr>
            <a:xfrm flipH="1" flipV="1">
              <a:off x="5263564" y="5783169"/>
              <a:ext cx="518369" cy="266285"/>
            </a:xfrm>
            <a:prstGeom prst="straightConnector1">
              <a:avLst/>
            </a:prstGeom>
            <a:ln w="25400" cap="flat">
              <a:solidFill>
                <a:schemeClr val="accent5"/>
              </a:solidFill>
              <a:prstDash val="solid"/>
              <a:round/>
              <a:tailEnd type="triangle" w="med" len="med"/>
            </a:ln>
            <a:effectLst/>
          </p:spPr>
        </p:cxnSp>
        <p:sp>
          <p:nvSpPr>
            <p:cNvPr id="44" name="andrew">
              <a:extLst>
                <a:ext uri="{FF2B5EF4-FFF2-40B4-BE49-F238E27FC236}">
                  <a16:creationId xmlns:a16="http://schemas.microsoft.com/office/drawing/2014/main" id="{BF9F1A02-F6A7-40C6-06B4-9EDC15B28EE7}"/>
                </a:ext>
              </a:extLst>
            </p:cNvPr>
            <p:cNvSpPr txBox="1"/>
            <p:nvPr/>
          </p:nvSpPr>
          <p:spPr>
            <a:xfrm>
              <a:off x="5173355" y="6521162"/>
              <a:ext cx="1185557" cy="508865"/>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sz="1350" dirty="0">
                  <a:solidFill>
                    <a:schemeClr val="accent5">
                      <a:lumMod val="20000"/>
                      <a:lumOff val="80000"/>
                    </a:schemeClr>
                  </a:solidFill>
                  <a:latin typeface="+mn-lt"/>
                  <a:ea typeface="Amazon Ember" panose="020B0603020204020204" pitchFamily="34" charset="0"/>
                  <a:cs typeface="Amazon Ember" panose="020B0603020204020204" pitchFamily="34" charset="0"/>
                </a:rPr>
                <a:t>andrew</a:t>
              </a:r>
            </a:p>
          </p:txBody>
        </p:sp>
        <p:sp>
          <p:nvSpPr>
            <p:cNvPr id="45" name="aaron">
              <a:extLst>
                <a:ext uri="{FF2B5EF4-FFF2-40B4-BE49-F238E27FC236}">
                  <a16:creationId xmlns:a16="http://schemas.microsoft.com/office/drawing/2014/main" id="{F22E48BD-B252-4B3E-76C5-E99E22A28D68}"/>
                </a:ext>
              </a:extLst>
            </p:cNvPr>
            <p:cNvSpPr txBox="1"/>
            <p:nvPr/>
          </p:nvSpPr>
          <p:spPr>
            <a:xfrm>
              <a:off x="7133057" y="6523535"/>
              <a:ext cx="953030" cy="508865"/>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sz="1350" dirty="0">
                  <a:solidFill>
                    <a:schemeClr val="accent5">
                      <a:lumMod val="20000"/>
                      <a:lumOff val="80000"/>
                    </a:schemeClr>
                  </a:solidFill>
                  <a:latin typeface="+mn-lt"/>
                  <a:ea typeface="Amazon Ember" panose="020B0603020204020204" pitchFamily="34" charset="0"/>
                  <a:cs typeface="Amazon Ember" panose="020B0603020204020204" pitchFamily="34" charset="0"/>
                </a:rPr>
                <a:t>aaron</a:t>
              </a:r>
            </a:p>
          </p:txBody>
        </p:sp>
        <p:sp>
          <p:nvSpPr>
            <p:cNvPr id="46" name="kesha">
              <a:extLst>
                <a:ext uri="{FF2B5EF4-FFF2-40B4-BE49-F238E27FC236}">
                  <a16:creationId xmlns:a16="http://schemas.microsoft.com/office/drawing/2014/main" id="{BF04F1DA-7B6C-A759-B421-8A462D3F8D79}"/>
                </a:ext>
              </a:extLst>
            </p:cNvPr>
            <p:cNvSpPr txBox="1"/>
            <p:nvPr/>
          </p:nvSpPr>
          <p:spPr>
            <a:xfrm>
              <a:off x="6227052" y="6523535"/>
              <a:ext cx="965212" cy="508865"/>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lang="en-US" sz="1350" dirty="0">
                  <a:solidFill>
                    <a:schemeClr val="accent5">
                      <a:lumMod val="20000"/>
                      <a:lumOff val="80000"/>
                    </a:schemeClr>
                  </a:solidFill>
                  <a:latin typeface="+mn-lt"/>
                  <a:ea typeface="Amazon Ember" panose="020B0603020204020204" pitchFamily="34" charset="0"/>
                  <a:cs typeface="Amazon Ember" panose="020B0603020204020204" pitchFamily="34" charset="0"/>
                </a:rPr>
                <a:t>kesha</a:t>
              </a:r>
              <a:endParaRPr sz="1350" dirty="0">
                <a:solidFill>
                  <a:schemeClr val="accent5">
                    <a:lumMod val="20000"/>
                    <a:lumOff val="80000"/>
                  </a:schemeClr>
                </a:solidFill>
                <a:latin typeface="+mn-lt"/>
                <a:ea typeface="Amazon Ember" panose="020B0603020204020204" pitchFamily="34" charset="0"/>
                <a:cs typeface="Amazon Ember" panose="020B0603020204020204" pitchFamily="34" charset="0"/>
              </a:endParaRPr>
            </a:p>
          </p:txBody>
        </p:sp>
        <p:sp>
          <p:nvSpPr>
            <p:cNvPr id="47" name="emina">
              <a:extLst>
                <a:ext uri="{FF2B5EF4-FFF2-40B4-BE49-F238E27FC236}">
                  <a16:creationId xmlns:a16="http://schemas.microsoft.com/office/drawing/2014/main" id="{A8FB32CE-4654-2743-2A35-F4C03D39CC0B}"/>
                </a:ext>
              </a:extLst>
            </p:cNvPr>
            <p:cNvSpPr txBox="1"/>
            <p:nvPr/>
          </p:nvSpPr>
          <p:spPr>
            <a:xfrm>
              <a:off x="4328771" y="6523535"/>
              <a:ext cx="1010147" cy="508865"/>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lang="en-US" sz="1350" dirty="0" err="1">
                  <a:solidFill>
                    <a:schemeClr val="accent5">
                      <a:lumMod val="20000"/>
                      <a:lumOff val="80000"/>
                    </a:schemeClr>
                  </a:solidFill>
                  <a:latin typeface="+mn-lt"/>
                  <a:ea typeface="Amazon Ember" panose="020B0603020204020204" pitchFamily="34" charset="0"/>
                  <a:cs typeface="Amazon Ember" panose="020B0603020204020204" pitchFamily="34" charset="0"/>
                </a:rPr>
                <a:t>emma</a:t>
              </a:r>
              <a:endParaRPr sz="1350" dirty="0">
                <a:solidFill>
                  <a:schemeClr val="accent5">
                    <a:lumMod val="20000"/>
                    <a:lumOff val="80000"/>
                  </a:schemeClr>
                </a:solidFill>
                <a:latin typeface="+mn-lt"/>
                <a:ea typeface="Amazon Ember" panose="020B0603020204020204" pitchFamily="34" charset="0"/>
                <a:cs typeface="Amazon Ember" panose="020B0603020204020204" pitchFamily="34" charset="0"/>
              </a:endParaRPr>
            </a:p>
          </p:txBody>
        </p:sp>
        <p:cxnSp>
          <p:nvCxnSpPr>
            <p:cNvPr id="48" name="Connection Line">
              <a:extLst>
                <a:ext uri="{FF2B5EF4-FFF2-40B4-BE49-F238E27FC236}">
                  <a16:creationId xmlns:a16="http://schemas.microsoft.com/office/drawing/2014/main" id="{B3276A4A-BB18-F63B-7763-8B5C28F19AD4}"/>
                </a:ext>
              </a:extLst>
            </p:cNvPr>
            <p:cNvCxnSpPr>
              <a:cxnSpLocks/>
              <a:stCxn id="51" idx="0"/>
              <a:endCxn id="38" idx="2"/>
            </p:cNvCxnSpPr>
            <p:nvPr/>
          </p:nvCxnSpPr>
          <p:spPr>
            <a:xfrm flipH="1" flipV="1">
              <a:off x="6694554" y="5035916"/>
              <a:ext cx="937116" cy="335773"/>
            </a:xfrm>
            <a:prstGeom prst="straightConnector1">
              <a:avLst/>
            </a:prstGeom>
            <a:ln w="25400" cap="flat">
              <a:solidFill>
                <a:schemeClr val="accent5"/>
              </a:solidFill>
              <a:prstDash val="solid"/>
              <a:round/>
              <a:tailEnd type="triangle" w="med" len="med"/>
            </a:ln>
            <a:effectLst/>
          </p:spPr>
        </p:cxnSp>
        <p:cxnSp>
          <p:nvCxnSpPr>
            <p:cNvPr id="49" name="Connection Line">
              <a:extLst>
                <a:ext uri="{FF2B5EF4-FFF2-40B4-BE49-F238E27FC236}">
                  <a16:creationId xmlns:a16="http://schemas.microsoft.com/office/drawing/2014/main" id="{73276B32-3436-20DB-26A1-9DC6B6BF5E29}"/>
                </a:ext>
              </a:extLst>
            </p:cNvPr>
            <p:cNvCxnSpPr>
              <a:cxnSpLocks/>
              <a:stCxn id="34" idx="0"/>
              <a:endCxn id="40" idx="2"/>
            </p:cNvCxnSpPr>
            <p:nvPr/>
          </p:nvCxnSpPr>
          <p:spPr>
            <a:xfrm flipV="1">
              <a:off x="4866851" y="5783169"/>
              <a:ext cx="396713" cy="266285"/>
            </a:xfrm>
            <a:prstGeom prst="straightConnector1">
              <a:avLst/>
            </a:prstGeom>
            <a:ln w="25400" cap="flat">
              <a:solidFill>
                <a:schemeClr val="accent5"/>
              </a:solidFill>
              <a:prstDash val="solid"/>
              <a:round/>
              <a:tailEnd type="triangle" w="med" len="med"/>
            </a:ln>
            <a:effectLst/>
          </p:spPr>
        </p:cxnSp>
        <p:cxnSp>
          <p:nvCxnSpPr>
            <p:cNvPr id="50" name="Connection Line">
              <a:extLst>
                <a:ext uri="{FF2B5EF4-FFF2-40B4-BE49-F238E27FC236}">
                  <a16:creationId xmlns:a16="http://schemas.microsoft.com/office/drawing/2014/main" id="{FB571737-0C74-171B-786A-1B2B15718BC1}"/>
                </a:ext>
              </a:extLst>
            </p:cNvPr>
            <p:cNvCxnSpPr>
              <a:cxnSpLocks/>
              <a:stCxn id="36" idx="0"/>
              <a:endCxn id="38" idx="2"/>
            </p:cNvCxnSpPr>
            <p:nvPr/>
          </p:nvCxnSpPr>
          <p:spPr>
            <a:xfrm flipV="1">
              <a:off x="5781933" y="5035916"/>
              <a:ext cx="912621" cy="1013539"/>
            </a:xfrm>
            <a:prstGeom prst="straightConnector1">
              <a:avLst/>
            </a:prstGeom>
            <a:ln w="25400" cap="flat">
              <a:solidFill>
                <a:schemeClr val="accent5"/>
              </a:solidFill>
              <a:prstDash val="solid"/>
              <a:round/>
              <a:tailEnd type="triangle" w="med" len="med"/>
            </a:ln>
            <a:effectLst/>
          </p:spPr>
        </p:cxnSp>
        <p:sp>
          <p:nvSpPr>
            <p:cNvPr id="51" name="interns">
              <a:extLst>
                <a:ext uri="{FF2B5EF4-FFF2-40B4-BE49-F238E27FC236}">
                  <a16:creationId xmlns:a16="http://schemas.microsoft.com/office/drawing/2014/main" id="{6FACD7E4-9BEF-B05F-FC81-965D490AE39B}"/>
                </a:ext>
              </a:extLst>
            </p:cNvPr>
            <p:cNvSpPr/>
            <p:nvPr/>
          </p:nvSpPr>
          <p:spPr>
            <a:xfrm>
              <a:off x="7103943" y="5371689"/>
              <a:ext cx="1055452" cy="411480"/>
            </a:xfrm>
            <a:prstGeom prst="rect">
              <a:avLst/>
            </a:prstGeom>
            <a:gradFill flip="none" rotWithShape="1">
              <a:gsLst>
                <a:gs pos="0">
                  <a:schemeClr val="accent5">
                    <a:lumMod val="60000"/>
                    <a:lumOff val="40000"/>
                  </a:schemeClr>
                </a:gs>
                <a:gs pos="35000">
                  <a:schemeClr val="accent5">
                    <a:lumMod val="20000"/>
                    <a:lumOff val="80000"/>
                  </a:schemeClr>
                </a:gs>
                <a:gs pos="100000">
                  <a:schemeClr val="accent5">
                    <a:lumMod val="60000"/>
                    <a:lumOff val="40000"/>
                  </a:schemeClr>
                </a:gs>
              </a:gsLst>
              <a:lin ang="16200000" scaled="0"/>
            </a:gradFill>
            <a:ln w="12700" cap="flat">
              <a:solidFill>
                <a:srgbClr val="4D4D4C"/>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a:defRPr sz="3200">
                  <a:solidFill>
                    <a:srgbClr val="4D4D4C"/>
                  </a:solidFill>
                  <a:latin typeface="Graphik-SemiboldItalic"/>
                  <a:ea typeface="Graphik-SemiboldItalic"/>
                  <a:cs typeface="Graphik-SemiboldItalic"/>
                  <a:sym typeface="Graphik Semibold"/>
                </a:defRPr>
              </a:lvl1pPr>
            </a:lstStyle>
            <a:p>
              <a:r>
                <a:rPr lang="en-US" sz="1350" dirty="0">
                  <a:latin typeface="+mn-lt"/>
                  <a:ea typeface="Amazon Ember" panose="020B0603020204020204" pitchFamily="34" charset="0"/>
                  <a:cs typeface="Amazon Ember" panose="020B0603020204020204" pitchFamily="34" charset="0"/>
                </a:rPr>
                <a:t>instructor</a:t>
              </a:r>
              <a:endParaRPr sz="1350" dirty="0">
                <a:latin typeface="+mn-lt"/>
                <a:ea typeface="Amazon Ember" panose="020B0603020204020204" pitchFamily="34" charset="0"/>
                <a:cs typeface="Amazon Ember" panose="020B0603020204020204" pitchFamily="34" charset="0"/>
              </a:endParaRPr>
            </a:p>
          </p:txBody>
        </p:sp>
      </p:grpSp>
      <p:sp>
        <p:nvSpPr>
          <p:cNvPr id="4" name="Rectangular Callout 3">
            <a:extLst>
              <a:ext uri="{FF2B5EF4-FFF2-40B4-BE49-F238E27FC236}">
                <a16:creationId xmlns:a16="http://schemas.microsoft.com/office/drawing/2014/main" id="{AEFFF8DF-9FFB-CA4C-8135-081BB12151D2}"/>
              </a:ext>
            </a:extLst>
          </p:cNvPr>
          <p:cNvSpPr/>
          <p:nvPr/>
        </p:nvSpPr>
        <p:spPr>
          <a:xfrm>
            <a:off x="3762732" y="2045825"/>
            <a:ext cx="1610835" cy="530915"/>
          </a:xfrm>
          <a:prstGeom prst="wedgeRectCallout">
            <a:avLst>
              <a:gd name="adj1" fmla="val -88260"/>
              <a:gd name="adj2" fmla="val 55551"/>
            </a:avLst>
          </a:prstGeom>
          <a:solidFill>
            <a:schemeClr val="tx1">
              <a:lumMod val="95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lIns="205740" tIns="205740" rIns="205740" bIns="205740" rtlCol="0" anchor="ctr"/>
          <a:lstStyle/>
          <a:p>
            <a:r>
              <a:rPr lang="en-US" sz="1500" dirty="0">
                <a:solidFill>
                  <a:srgbClr val="FF7CCB"/>
                </a:solidFill>
                <a:latin typeface="Consolas" panose="020B0609020204030204" pitchFamily="49" charset="0"/>
                <a:cs typeface="Consolas" panose="020B0609020204030204" pitchFamily="49" charset="0"/>
              </a:rPr>
              <a:t>in</a:t>
            </a:r>
            <a:r>
              <a:rPr lang="en-US" sz="1500" dirty="0">
                <a:solidFill>
                  <a:schemeClr val="bg1"/>
                </a:solidFill>
              </a:rPr>
              <a:t>: transitive membership </a:t>
            </a:r>
            <a:endParaRPr lang="en-US" sz="1500" b="1" i="1" dirty="0">
              <a:solidFill>
                <a:schemeClr val="accent4">
                  <a:lumMod val="75000"/>
                </a:schemeClr>
              </a:solidFill>
            </a:endParaRPr>
          </a:p>
        </p:txBody>
      </p:sp>
    </p:spTree>
    <p:custDataLst>
      <p:tags r:id="rId1"/>
    </p:custDataLst>
    <p:extLst>
      <p:ext uri="{BB962C8B-B14F-4D97-AF65-F5344CB8AC3E}">
        <p14:creationId xmlns:p14="http://schemas.microsoft.com/office/powerpoint/2010/main" val="3333425326"/>
      </p:ext>
    </p:extLst>
  </p:cSld>
  <p:clrMapOvr>
    <a:masterClrMapping/>
  </p:clrMapOvr>
  <p:transition spd="slow" advTm="100261">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nchor="ctr">
            <a:normAutofit/>
          </a:bodyPr>
          <a:lstStyle/>
          <a:p>
            <a:pPr marL="0" lvl="0" indent="0">
              <a:buNone/>
            </a:pPr>
            <a:r>
              <a:t>From Threats to Mitigations</a:t>
            </a:r>
          </a:p>
        </p:txBody>
      </p:sp>
      <p:graphicFrame>
        <p:nvGraphicFramePr>
          <p:cNvPr id="5" name="Content Placeholder 2">
            <a:extLst>
              <a:ext uri="{FF2B5EF4-FFF2-40B4-BE49-F238E27FC236}">
                <a16:creationId xmlns:a16="http://schemas.microsoft.com/office/drawing/2014/main" id="{2710E1D2-80CB-FB68-1D51-12A47FDCFBED}"/>
              </a:ext>
            </a:extLst>
          </p:cNvPr>
          <p:cNvGraphicFramePr>
            <a:graphicFrameLocks noGrp="1"/>
          </p:cNvGraphicFramePr>
          <p:nvPr>
            <p:ph idx="1"/>
          </p:nvPr>
        </p:nvGraphicFramePr>
        <p:xfrm>
          <a:off x="628650" y="1369218"/>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graphicEl>
                                              <a:dgm id="{A47B0684-6A6E-4CEE-B7C6-2CA2A98B4614}"/>
                                            </p:graphicEl>
                                          </p:spTgt>
                                        </p:tgtEl>
                                        <p:attrNameLst>
                                          <p:attrName>style.visibility</p:attrName>
                                        </p:attrNameLst>
                                      </p:cBhvr>
                                      <p:to>
                                        <p:strVal val="visible"/>
                                      </p:to>
                                    </p:set>
                                    <p:animEffect transition="in" filter="dissolve">
                                      <p:cBhvr>
                                        <p:cTn id="7" dur="500"/>
                                        <p:tgtEl>
                                          <p:spTgt spid="5">
                                            <p:graphicEl>
                                              <a:dgm id="{A47B0684-6A6E-4CEE-B7C6-2CA2A98B4614}"/>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graphicEl>
                                              <a:dgm id="{A0C12822-A952-46E7-954A-A72A465A2CB9}"/>
                                            </p:graphicEl>
                                          </p:spTgt>
                                        </p:tgtEl>
                                        <p:attrNameLst>
                                          <p:attrName>style.visibility</p:attrName>
                                        </p:attrNameLst>
                                      </p:cBhvr>
                                      <p:to>
                                        <p:strVal val="visible"/>
                                      </p:to>
                                    </p:set>
                                    <p:animEffect transition="in" filter="dissolve">
                                      <p:cBhvr>
                                        <p:cTn id="10" dur="500"/>
                                        <p:tgtEl>
                                          <p:spTgt spid="5">
                                            <p:graphicEl>
                                              <a:dgm id="{A0C12822-A952-46E7-954A-A72A465A2CB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graphicEl>
                                              <a:dgm id="{E9FF4091-8FD6-4C04-B685-D846F0BE27A4}"/>
                                            </p:graphicEl>
                                          </p:spTgt>
                                        </p:tgtEl>
                                        <p:attrNameLst>
                                          <p:attrName>style.visibility</p:attrName>
                                        </p:attrNameLst>
                                      </p:cBhvr>
                                      <p:to>
                                        <p:strVal val="visible"/>
                                      </p:to>
                                    </p:set>
                                    <p:animEffect transition="in" filter="dissolve">
                                      <p:cBhvr>
                                        <p:cTn id="15" dur="500"/>
                                        <p:tgtEl>
                                          <p:spTgt spid="5">
                                            <p:graphicEl>
                                              <a:dgm id="{E9FF4091-8FD6-4C04-B685-D846F0BE27A4}"/>
                                            </p:graphic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graphicEl>
                                              <a:dgm id="{CC712790-729F-4143-8892-9F61EEB96D88}"/>
                                            </p:graphicEl>
                                          </p:spTgt>
                                        </p:tgtEl>
                                        <p:attrNameLst>
                                          <p:attrName>style.visibility</p:attrName>
                                        </p:attrNameLst>
                                      </p:cBhvr>
                                      <p:to>
                                        <p:strVal val="visible"/>
                                      </p:to>
                                    </p:set>
                                    <p:animEffect transition="in" filter="dissolve">
                                      <p:cBhvr>
                                        <p:cTn id="18" dur="500"/>
                                        <p:tgtEl>
                                          <p:spTgt spid="5">
                                            <p:graphicEl>
                                              <a:dgm id="{CC712790-729F-4143-8892-9F61EEB96D8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graphicEl>
                                              <a:dgm id="{39CE0621-AAAF-4595-AB47-73F8AFE7C779}"/>
                                            </p:graphicEl>
                                          </p:spTgt>
                                        </p:tgtEl>
                                        <p:attrNameLst>
                                          <p:attrName>style.visibility</p:attrName>
                                        </p:attrNameLst>
                                      </p:cBhvr>
                                      <p:to>
                                        <p:strVal val="visible"/>
                                      </p:to>
                                    </p:set>
                                    <p:animEffect transition="in" filter="dissolve">
                                      <p:cBhvr>
                                        <p:cTn id="23" dur="500"/>
                                        <p:tgtEl>
                                          <p:spTgt spid="5">
                                            <p:graphicEl>
                                              <a:dgm id="{39CE0621-AAAF-4595-AB47-73F8AFE7C779}"/>
                                            </p:graphic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graphicEl>
                                              <a:dgm id="{CCB92355-0EDB-4D13-9B3B-BF500AD6D7A3}"/>
                                            </p:graphicEl>
                                          </p:spTgt>
                                        </p:tgtEl>
                                        <p:attrNameLst>
                                          <p:attrName>style.visibility</p:attrName>
                                        </p:attrNameLst>
                                      </p:cBhvr>
                                      <p:to>
                                        <p:strVal val="visible"/>
                                      </p:to>
                                    </p:set>
                                    <p:animEffect transition="in" filter="dissolve">
                                      <p:cBhvr>
                                        <p:cTn id="26" dur="500"/>
                                        <p:tgtEl>
                                          <p:spTgt spid="5">
                                            <p:graphicEl>
                                              <a:dgm id="{CCB92355-0EDB-4D13-9B3B-BF500AD6D7A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1C08-F91A-8344-A705-B686E02FD05B}"/>
              </a:ext>
            </a:extLst>
          </p:cNvPr>
          <p:cNvSpPr>
            <a:spLocks noGrp="1"/>
          </p:cNvSpPr>
          <p:nvPr>
            <p:ph type="title"/>
          </p:nvPr>
        </p:nvSpPr>
        <p:spPr/>
        <p:txBody>
          <a:bodyPr>
            <a:normAutofit/>
          </a:bodyPr>
          <a:lstStyle/>
          <a:p>
            <a:r>
              <a:rPr lang="en-US" dirty="0"/>
              <a:t>Attribute-Based Access Control (ABAC)</a:t>
            </a:r>
          </a:p>
        </p:txBody>
      </p:sp>
      <p:grpSp>
        <p:nvGrpSpPr>
          <p:cNvPr id="55" name="Group 54">
            <a:extLst>
              <a:ext uri="{FF2B5EF4-FFF2-40B4-BE49-F238E27FC236}">
                <a16:creationId xmlns:a16="http://schemas.microsoft.com/office/drawing/2014/main" id="{D3E6F7E9-4394-0EAB-1C5C-ED3456DC0729}"/>
              </a:ext>
            </a:extLst>
          </p:cNvPr>
          <p:cNvGrpSpPr/>
          <p:nvPr/>
        </p:nvGrpSpPr>
        <p:grpSpPr>
          <a:xfrm>
            <a:off x="5487075" y="1399429"/>
            <a:ext cx="2872968" cy="1805973"/>
            <a:chOff x="4328771" y="4624436"/>
            <a:chExt cx="3830624" cy="2407964"/>
          </a:xfrm>
        </p:grpSpPr>
        <p:sp>
          <p:nvSpPr>
            <p:cNvPr id="56" name="👱🏼♀️">
              <a:extLst>
                <a:ext uri="{FF2B5EF4-FFF2-40B4-BE49-F238E27FC236}">
                  <a16:creationId xmlns:a16="http://schemas.microsoft.com/office/drawing/2014/main" id="{48ECC5C2-B38E-FE32-7C23-9F9957F9D4E1}"/>
                </a:ext>
              </a:extLst>
            </p:cNvPr>
            <p:cNvSpPr txBox="1"/>
            <p:nvPr/>
          </p:nvSpPr>
          <p:spPr>
            <a:xfrm>
              <a:off x="4522841" y="6049455"/>
              <a:ext cx="688019" cy="502920"/>
            </a:xfrm>
            <a:prstGeom prst="rect">
              <a:avLst/>
            </a:prstGeom>
            <a:gradFill flip="none" rotWithShape="1">
              <a:gsLst>
                <a:gs pos="0">
                  <a:schemeClr val="accent3">
                    <a:hueOff val="815354"/>
                    <a:satOff val="6932"/>
                    <a:lumOff val="42983"/>
                  </a:schemeClr>
                </a:gs>
                <a:gs pos="35000">
                  <a:srgbClr val="B8CEFB"/>
                </a:gs>
                <a:gs pos="100000">
                  <a:schemeClr val="accent3">
                    <a:hueOff val="877648"/>
                    <a:satOff val="12071"/>
                    <a:lumOff val="57987"/>
                  </a:schemeClr>
                </a:gs>
              </a:gsLst>
              <a:lin ang="16200000" scaled="0"/>
            </a:grad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b">
              <a:noAutofit/>
            </a:bodyPr>
            <a:lstStyle>
              <a:lvl1pPr algn="ctr" defTabSz="825500">
                <a:defRPr sz="5200">
                  <a:solidFill>
                    <a:srgbClr val="929292"/>
                  </a:solidFill>
                </a:defRPr>
              </a:lvl1pPr>
            </a:lstStyle>
            <a:p>
              <a:r>
                <a:rPr sz="1950" kern="0" dirty="0"/>
                <a:t>👱🏼‍♀️</a:t>
              </a:r>
            </a:p>
          </p:txBody>
        </p:sp>
        <p:sp>
          <p:nvSpPr>
            <p:cNvPr id="57" name="👩🏽🦳">
              <a:extLst>
                <a:ext uri="{FF2B5EF4-FFF2-40B4-BE49-F238E27FC236}">
                  <a16:creationId xmlns:a16="http://schemas.microsoft.com/office/drawing/2014/main" id="{B9FE870A-10DC-10E6-C175-73406D5593A6}"/>
                </a:ext>
              </a:extLst>
            </p:cNvPr>
            <p:cNvSpPr txBox="1"/>
            <p:nvPr/>
          </p:nvSpPr>
          <p:spPr>
            <a:xfrm>
              <a:off x="6367669" y="6049455"/>
              <a:ext cx="688019" cy="502920"/>
            </a:xfrm>
            <a:prstGeom prst="rect">
              <a:avLst/>
            </a:prstGeom>
            <a:gradFill flip="none" rotWithShape="1">
              <a:gsLst>
                <a:gs pos="0">
                  <a:schemeClr val="accent3">
                    <a:hueOff val="815354"/>
                    <a:satOff val="6932"/>
                    <a:lumOff val="42983"/>
                  </a:schemeClr>
                </a:gs>
                <a:gs pos="35000">
                  <a:srgbClr val="B8CEFB"/>
                </a:gs>
                <a:gs pos="100000">
                  <a:schemeClr val="accent3">
                    <a:hueOff val="877648"/>
                    <a:satOff val="12071"/>
                    <a:lumOff val="57987"/>
                  </a:schemeClr>
                </a:gs>
              </a:gsLst>
              <a:lin ang="16200000" scaled="0"/>
            </a:grad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b" anchorCtr="0">
              <a:noAutofit/>
            </a:bodyPr>
            <a:lstStyle>
              <a:lvl1pPr algn="ctr" defTabSz="825500">
                <a:defRPr sz="5200">
                  <a:solidFill>
                    <a:srgbClr val="DCDCDC"/>
                  </a:solidFill>
                </a:defRPr>
              </a:lvl1pPr>
            </a:lstStyle>
            <a:p>
              <a:r>
                <a:rPr sz="1950" dirty="0"/>
                <a:t>👩🏽‍🦳</a:t>
              </a:r>
            </a:p>
          </p:txBody>
        </p:sp>
        <p:sp>
          <p:nvSpPr>
            <p:cNvPr id="58" name="🧔🏽♂️">
              <a:extLst>
                <a:ext uri="{FF2B5EF4-FFF2-40B4-BE49-F238E27FC236}">
                  <a16:creationId xmlns:a16="http://schemas.microsoft.com/office/drawing/2014/main" id="{1FF6A47E-FCC1-09FA-D229-120B242744D5}"/>
                </a:ext>
              </a:extLst>
            </p:cNvPr>
            <p:cNvSpPr txBox="1"/>
            <p:nvPr/>
          </p:nvSpPr>
          <p:spPr>
            <a:xfrm>
              <a:off x="5439033" y="6049455"/>
              <a:ext cx="685800" cy="502920"/>
            </a:xfrm>
            <a:prstGeom prst="rect">
              <a:avLst/>
            </a:prstGeom>
            <a:gradFill flip="none" rotWithShape="1">
              <a:gsLst>
                <a:gs pos="329">
                  <a:schemeClr val="accent3">
                    <a:hueOff val="815354"/>
                    <a:satOff val="6932"/>
                    <a:lumOff val="42983"/>
                  </a:schemeClr>
                </a:gs>
                <a:gs pos="35000">
                  <a:srgbClr val="B8CEFB"/>
                </a:gs>
                <a:gs pos="100000">
                  <a:schemeClr val="accent3">
                    <a:hueOff val="877648"/>
                    <a:satOff val="12071"/>
                    <a:lumOff val="57987"/>
                  </a:schemeClr>
                </a:gs>
              </a:gsLst>
              <a:lin ang="16200000" scaled="0"/>
            </a:grad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b" anchorCtr="0">
              <a:noAutofit/>
            </a:bodyPr>
            <a:lstStyle>
              <a:lvl1pPr algn="ctr" defTabSz="825500">
                <a:defRPr sz="5200">
                  <a:solidFill>
                    <a:schemeClr val="accent3">
                      <a:hueOff val="815354"/>
                      <a:satOff val="6932"/>
                      <a:lumOff val="42983"/>
                    </a:schemeClr>
                  </a:solidFill>
                </a:defRPr>
              </a:lvl1pPr>
            </a:lstStyle>
            <a:p>
              <a:r>
                <a:rPr sz="1950" kern="0" dirty="0"/>
                <a:t>🧔🏽‍♂️</a:t>
              </a:r>
            </a:p>
          </p:txBody>
        </p:sp>
        <p:sp>
          <p:nvSpPr>
            <p:cNvPr id="59" name="🧑🏻🦱">
              <a:extLst>
                <a:ext uri="{FF2B5EF4-FFF2-40B4-BE49-F238E27FC236}">
                  <a16:creationId xmlns:a16="http://schemas.microsoft.com/office/drawing/2014/main" id="{81A53958-8B1A-B862-867E-F12E92789C01}"/>
                </a:ext>
              </a:extLst>
            </p:cNvPr>
            <p:cNvSpPr txBox="1"/>
            <p:nvPr/>
          </p:nvSpPr>
          <p:spPr>
            <a:xfrm>
              <a:off x="7287660" y="6049455"/>
              <a:ext cx="688019" cy="502920"/>
            </a:xfrm>
            <a:prstGeom prst="rect">
              <a:avLst/>
            </a:prstGeom>
            <a:gradFill flip="none" rotWithShape="1">
              <a:gsLst>
                <a:gs pos="0">
                  <a:schemeClr val="accent3">
                    <a:hueOff val="815354"/>
                    <a:satOff val="6932"/>
                    <a:lumOff val="42983"/>
                  </a:schemeClr>
                </a:gs>
                <a:gs pos="35000">
                  <a:srgbClr val="B8CEFB"/>
                </a:gs>
                <a:gs pos="100000">
                  <a:schemeClr val="accent3">
                    <a:hueOff val="877648"/>
                    <a:satOff val="12071"/>
                    <a:lumOff val="57987"/>
                  </a:schemeClr>
                </a:gs>
              </a:gsLst>
              <a:lin ang="16200000" scaled="0"/>
            </a:grad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b" anchorCtr="0">
              <a:noAutofit/>
            </a:bodyPr>
            <a:lstStyle>
              <a:lvl1pPr algn="ctr" defTabSz="825500">
                <a:defRPr sz="5200">
                  <a:solidFill>
                    <a:srgbClr val="DCDCDC"/>
                  </a:solidFill>
                </a:defRPr>
              </a:lvl1pPr>
            </a:lstStyle>
            <a:p>
              <a:r>
                <a:rPr sz="1950" dirty="0"/>
                <a:t>🧑🏻‍🦱</a:t>
              </a:r>
            </a:p>
          </p:txBody>
        </p:sp>
        <p:sp>
          <p:nvSpPr>
            <p:cNvPr id="60" name="temp">
              <a:extLst>
                <a:ext uri="{FF2B5EF4-FFF2-40B4-BE49-F238E27FC236}">
                  <a16:creationId xmlns:a16="http://schemas.microsoft.com/office/drawing/2014/main" id="{1CFA5291-D4D5-8AEE-A1F0-16A73F68AC17}"/>
                </a:ext>
              </a:extLst>
            </p:cNvPr>
            <p:cNvSpPr/>
            <p:nvPr/>
          </p:nvSpPr>
          <p:spPr>
            <a:xfrm>
              <a:off x="6215196" y="4624436"/>
              <a:ext cx="958715" cy="411480"/>
            </a:xfrm>
            <a:prstGeom prst="rect">
              <a:avLst/>
            </a:prstGeom>
            <a:gradFill flip="none" rotWithShape="1">
              <a:gsLst>
                <a:gs pos="0">
                  <a:schemeClr val="accent5">
                    <a:lumMod val="60000"/>
                    <a:lumOff val="40000"/>
                  </a:schemeClr>
                </a:gs>
                <a:gs pos="35000">
                  <a:schemeClr val="accent5">
                    <a:lumMod val="20000"/>
                    <a:lumOff val="80000"/>
                  </a:schemeClr>
                </a:gs>
                <a:gs pos="100000">
                  <a:schemeClr val="accent5">
                    <a:lumMod val="60000"/>
                    <a:lumOff val="40000"/>
                  </a:schemeClr>
                </a:gs>
              </a:gsLst>
              <a:lin ang="16200000" scaled="0"/>
            </a:gradFill>
            <a:ln w="12700" cap="flat">
              <a:solidFill>
                <a:srgbClr val="4D4D4C"/>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a:defRPr sz="3200">
                  <a:solidFill>
                    <a:srgbClr val="4D4D4C"/>
                  </a:solidFill>
                  <a:latin typeface="Graphik-SemiboldItalic"/>
                  <a:ea typeface="Graphik-SemiboldItalic"/>
                  <a:cs typeface="Graphik-SemiboldItalic"/>
                  <a:sym typeface="Graphik Semibold"/>
                </a:defRPr>
              </a:lvl1pPr>
            </a:lstStyle>
            <a:p>
              <a:r>
                <a:rPr lang="en-US" sz="1350" dirty="0">
                  <a:latin typeface="+mn-lt"/>
                  <a:ea typeface="Amazon Ember" panose="020B0603020204020204" pitchFamily="34" charset="0"/>
                  <a:cs typeface="Amazon Ember" panose="020B0603020204020204" pitchFamily="34" charset="0"/>
                </a:rPr>
                <a:t>TA</a:t>
              </a:r>
              <a:endParaRPr sz="1350" dirty="0">
                <a:latin typeface="+mn-lt"/>
                <a:ea typeface="Amazon Ember" panose="020B0603020204020204" pitchFamily="34" charset="0"/>
                <a:cs typeface="Amazon Ember" panose="020B0603020204020204" pitchFamily="34" charset="0"/>
              </a:endParaRPr>
            </a:p>
          </p:txBody>
        </p:sp>
        <p:sp>
          <p:nvSpPr>
            <p:cNvPr id="61" name="admin">
              <a:extLst>
                <a:ext uri="{FF2B5EF4-FFF2-40B4-BE49-F238E27FC236}">
                  <a16:creationId xmlns:a16="http://schemas.microsoft.com/office/drawing/2014/main" id="{E46B574F-3B96-E2B9-C57B-77145818FE83}"/>
                </a:ext>
              </a:extLst>
            </p:cNvPr>
            <p:cNvSpPr/>
            <p:nvPr/>
          </p:nvSpPr>
          <p:spPr>
            <a:xfrm>
              <a:off x="4670786" y="5371689"/>
              <a:ext cx="1185557" cy="411480"/>
            </a:xfrm>
            <a:prstGeom prst="rect">
              <a:avLst/>
            </a:prstGeom>
            <a:gradFill flip="none" rotWithShape="1">
              <a:gsLst>
                <a:gs pos="0">
                  <a:schemeClr val="accent5">
                    <a:lumMod val="60000"/>
                    <a:lumOff val="40000"/>
                  </a:schemeClr>
                </a:gs>
                <a:gs pos="35000">
                  <a:schemeClr val="accent5">
                    <a:lumMod val="20000"/>
                    <a:lumOff val="80000"/>
                  </a:schemeClr>
                </a:gs>
                <a:gs pos="100000">
                  <a:schemeClr val="accent5">
                    <a:lumMod val="60000"/>
                    <a:lumOff val="40000"/>
                  </a:schemeClr>
                </a:gs>
              </a:gsLst>
              <a:lin ang="16200000" scaled="0"/>
            </a:gradFill>
            <a:ln w="12700" cap="flat">
              <a:solidFill>
                <a:srgbClr val="4D4D4C"/>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a:defRPr sz="3200">
                  <a:solidFill>
                    <a:srgbClr val="4D4D4C"/>
                  </a:solidFill>
                  <a:latin typeface="Graphik-SemiboldItalic"/>
                  <a:ea typeface="Graphik-SemiboldItalic"/>
                  <a:cs typeface="Graphik-SemiboldItalic"/>
                  <a:sym typeface="Graphik Semibold"/>
                </a:defRPr>
              </a:lvl1pPr>
            </a:lstStyle>
            <a:p>
              <a:r>
                <a:rPr lang="en-US" sz="1350" dirty="0">
                  <a:latin typeface="+mn-lt"/>
                  <a:ea typeface="Amazon Ember" panose="020B0603020204020204" pitchFamily="34" charset="0"/>
                  <a:cs typeface="Amazon Ember" panose="020B0603020204020204" pitchFamily="34" charset="0"/>
                </a:rPr>
                <a:t>admin</a:t>
              </a:r>
              <a:endParaRPr sz="1350" dirty="0">
                <a:latin typeface="+mn-lt"/>
                <a:ea typeface="Amazon Ember" panose="020B0603020204020204" pitchFamily="34" charset="0"/>
                <a:cs typeface="Amazon Ember" panose="020B0603020204020204" pitchFamily="34" charset="0"/>
              </a:endParaRPr>
            </a:p>
          </p:txBody>
        </p:sp>
        <p:cxnSp>
          <p:nvCxnSpPr>
            <p:cNvPr id="63" name="Connection Line">
              <a:extLst>
                <a:ext uri="{FF2B5EF4-FFF2-40B4-BE49-F238E27FC236}">
                  <a16:creationId xmlns:a16="http://schemas.microsoft.com/office/drawing/2014/main" id="{7F36965B-4C64-E103-4389-058FE75315F5}"/>
                </a:ext>
              </a:extLst>
            </p:cNvPr>
            <p:cNvCxnSpPr>
              <a:cxnSpLocks/>
              <a:stCxn id="57" idx="0"/>
              <a:endCxn id="60" idx="2"/>
            </p:cNvCxnSpPr>
            <p:nvPr/>
          </p:nvCxnSpPr>
          <p:spPr>
            <a:xfrm flipH="1" flipV="1">
              <a:off x="6694554" y="5035916"/>
              <a:ext cx="17125" cy="1013539"/>
            </a:xfrm>
            <a:prstGeom prst="straightConnector1">
              <a:avLst/>
            </a:prstGeom>
            <a:ln w="25400" cap="flat">
              <a:solidFill>
                <a:schemeClr val="accent5"/>
              </a:solidFill>
              <a:prstDash val="solid"/>
              <a:round/>
              <a:tailEnd type="triangle" w="med" len="med"/>
            </a:ln>
            <a:effectLst/>
          </p:spPr>
        </p:cxnSp>
        <p:cxnSp>
          <p:nvCxnSpPr>
            <p:cNvPr id="64" name="Connection Line">
              <a:extLst>
                <a:ext uri="{FF2B5EF4-FFF2-40B4-BE49-F238E27FC236}">
                  <a16:creationId xmlns:a16="http://schemas.microsoft.com/office/drawing/2014/main" id="{0C3A531B-3C64-C28D-6664-CFFF86FD1581}"/>
                </a:ext>
              </a:extLst>
            </p:cNvPr>
            <p:cNvCxnSpPr>
              <a:cxnSpLocks/>
              <a:stCxn id="59" idx="0"/>
              <a:endCxn id="73" idx="2"/>
            </p:cNvCxnSpPr>
            <p:nvPr/>
          </p:nvCxnSpPr>
          <p:spPr>
            <a:xfrm flipV="1">
              <a:off x="7631670" y="5783169"/>
              <a:ext cx="0" cy="266285"/>
            </a:xfrm>
            <a:prstGeom prst="straightConnector1">
              <a:avLst/>
            </a:prstGeom>
            <a:ln w="25400" cap="flat">
              <a:solidFill>
                <a:schemeClr val="accent5"/>
              </a:solidFill>
              <a:prstDash val="solid"/>
              <a:round/>
              <a:tailEnd type="triangle" w="med" len="med"/>
            </a:ln>
            <a:effectLst/>
          </p:spPr>
        </p:cxnSp>
        <p:cxnSp>
          <p:nvCxnSpPr>
            <p:cNvPr id="65" name="Connection Line">
              <a:extLst>
                <a:ext uri="{FF2B5EF4-FFF2-40B4-BE49-F238E27FC236}">
                  <a16:creationId xmlns:a16="http://schemas.microsoft.com/office/drawing/2014/main" id="{820E83B7-95BD-DEE3-F8CC-C75D47038F90}"/>
                </a:ext>
              </a:extLst>
            </p:cNvPr>
            <p:cNvCxnSpPr>
              <a:cxnSpLocks/>
              <a:stCxn id="58" idx="0"/>
              <a:endCxn id="61" idx="2"/>
            </p:cNvCxnSpPr>
            <p:nvPr/>
          </p:nvCxnSpPr>
          <p:spPr>
            <a:xfrm flipH="1" flipV="1">
              <a:off x="5263564" y="5783169"/>
              <a:ext cx="518369" cy="266285"/>
            </a:xfrm>
            <a:prstGeom prst="straightConnector1">
              <a:avLst/>
            </a:prstGeom>
            <a:ln w="25400" cap="flat">
              <a:solidFill>
                <a:schemeClr val="accent5"/>
              </a:solidFill>
              <a:prstDash val="solid"/>
              <a:round/>
              <a:tailEnd type="triangle" w="med" len="med"/>
            </a:ln>
            <a:effectLst/>
          </p:spPr>
        </p:cxnSp>
        <p:sp>
          <p:nvSpPr>
            <p:cNvPr id="66" name="andrew">
              <a:extLst>
                <a:ext uri="{FF2B5EF4-FFF2-40B4-BE49-F238E27FC236}">
                  <a16:creationId xmlns:a16="http://schemas.microsoft.com/office/drawing/2014/main" id="{57C64E06-6FA1-59E1-9C9D-1815ED5A7E31}"/>
                </a:ext>
              </a:extLst>
            </p:cNvPr>
            <p:cNvSpPr txBox="1"/>
            <p:nvPr/>
          </p:nvSpPr>
          <p:spPr>
            <a:xfrm>
              <a:off x="5173355" y="6521162"/>
              <a:ext cx="1185557" cy="508865"/>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sz="1350" dirty="0">
                  <a:solidFill>
                    <a:schemeClr val="accent5">
                      <a:lumMod val="20000"/>
                      <a:lumOff val="80000"/>
                    </a:schemeClr>
                  </a:solidFill>
                  <a:latin typeface="+mn-lt"/>
                  <a:ea typeface="Amazon Ember" panose="020B0603020204020204" pitchFamily="34" charset="0"/>
                  <a:cs typeface="Amazon Ember" panose="020B0603020204020204" pitchFamily="34" charset="0"/>
                </a:rPr>
                <a:t>andrew</a:t>
              </a:r>
            </a:p>
          </p:txBody>
        </p:sp>
        <p:sp>
          <p:nvSpPr>
            <p:cNvPr id="67" name="aaron">
              <a:extLst>
                <a:ext uri="{FF2B5EF4-FFF2-40B4-BE49-F238E27FC236}">
                  <a16:creationId xmlns:a16="http://schemas.microsoft.com/office/drawing/2014/main" id="{0EED8FAD-4C4E-EA04-CB14-B103105DFCCF}"/>
                </a:ext>
              </a:extLst>
            </p:cNvPr>
            <p:cNvSpPr txBox="1"/>
            <p:nvPr/>
          </p:nvSpPr>
          <p:spPr>
            <a:xfrm>
              <a:off x="7133057" y="6523535"/>
              <a:ext cx="953030" cy="508865"/>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sz="1350" dirty="0">
                  <a:solidFill>
                    <a:schemeClr val="accent5">
                      <a:lumMod val="20000"/>
                      <a:lumOff val="80000"/>
                    </a:schemeClr>
                  </a:solidFill>
                  <a:latin typeface="+mn-lt"/>
                  <a:ea typeface="Amazon Ember" panose="020B0603020204020204" pitchFamily="34" charset="0"/>
                  <a:cs typeface="Amazon Ember" panose="020B0603020204020204" pitchFamily="34" charset="0"/>
                </a:rPr>
                <a:t>aaron</a:t>
              </a:r>
            </a:p>
          </p:txBody>
        </p:sp>
        <p:sp>
          <p:nvSpPr>
            <p:cNvPr id="68" name="kesha">
              <a:extLst>
                <a:ext uri="{FF2B5EF4-FFF2-40B4-BE49-F238E27FC236}">
                  <a16:creationId xmlns:a16="http://schemas.microsoft.com/office/drawing/2014/main" id="{9A464E2F-6A8D-CED8-9B2C-E464AEBA60FD}"/>
                </a:ext>
              </a:extLst>
            </p:cNvPr>
            <p:cNvSpPr txBox="1"/>
            <p:nvPr/>
          </p:nvSpPr>
          <p:spPr>
            <a:xfrm>
              <a:off x="6227052" y="6523535"/>
              <a:ext cx="965212" cy="508865"/>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lang="en-US" sz="1350" dirty="0">
                  <a:solidFill>
                    <a:schemeClr val="accent5">
                      <a:lumMod val="20000"/>
                      <a:lumOff val="80000"/>
                    </a:schemeClr>
                  </a:solidFill>
                  <a:latin typeface="+mn-lt"/>
                  <a:ea typeface="Amazon Ember" panose="020B0603020204020204" pitchFamily="34" charset="0"/>
                  <a:cs typeface="Amazon Ember" panose="020B0603020204020204" pitchFamily="34" charset="0"/>
                </a:rPr>
                <a:t>kesha</a:t>
              </a:r>
              <a:endParaRPr sz="1350" dirty="0">
                <a:solidFill>
                  <a:schemeClr val="accent5">
                    <a:lumMod val="20000"/>
                    <a:lumOff val="80000"/>
                  </a:schemeClr>
                </a:solidFill>
                <a:latin typeface="+mn-lt"/>
                <a:ea typeface="Amazon Ember" panose="020B0603020204020204" pitchFamily="34" charset="0"/>
                <a:cs typeface="Amazon Ember" panose="020B0603020204020204" pitchFamily="34" charset="0"/>
              </a:endParaRPr>
            </a:p>
          </p:txBody>
        </p:sp>
        <p:sp>
          <p:nvSpPr>
            <p:cNvPr id="69" name="emina">
              <a:extLst>
                <a:ext uri="{FF2B5EF4-FFF2-40B4-BE49-F238E27FC236}">
                  <a16:creationId xmlns:a16="http://schemas.microsoft.com/office/drawing/2014/main" id="{117755E1-1B73-7CA3-F1BB-292CB5152028}"/>
                </a:ext>
              </a:extLst>
            </p:cNvPr>
            <p:cNvSpPr txBox="1"/>
            <p:nvPr/>
          </p:nvSpPr>
          <p:spPr>
            <a:xfrm>
              <a:off x="4328771" y="6523535"/>
              <a:ext cx="1010147" cy="508865"/>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lang="en-US" sz="1350" dirty="0" err="1">
                  <a:solidFill>
                    <a:schemeClr val="accent5">
                      <a:lumMod val="20000"/>
                      <a:lumOff val="80000"/>
                    </a:schemeClr>
                  </a:solidFill>
                  <a:latin typeface="+mn-lt"/>
                  <a:ea typeface="Amazon Ember" panose="020B0603020204020204" pitchFamily="34" charset="0"/>
                  <a:cs typeface="Amazon Ember" panose="020B0603020204020204" pitchFamily="34" charset="0"/>
                </a:rPr>
                <a:t>emma</a:t>
              </a:r>
              <a:endParaRPr sz="1350" dirty="0">
                <a:solidFill>
                  <a:schemeClr val="accent5">
                    <a:lumMod val="20000"/>
                    <a:lumOff val="80000"/>
                  </a:schemeClr>
                </a:solidFill>
                <a:latin typeface="+mn-lt"/>
                <a:ea typeface="Amazon Ember" panose="020B0603020204020204" pitchFamily="34" charset="0"/>
                <a:cs typeface="Amazon Ember" panose="020B0603020204020204" pitchFamily="34" charset="0"/>
              </a:endParaRPr>
            </a:p>
          </p:txBody>
        </p:sp>
        <p:cxnSp>
          <p:nvCxnSpPr>
            <p:cNvPr id="70" name="Connection Line">
              <a:extLst>
                <a:ext uri="{FF2B5EF4-FFF2-40B4-BE49-F238E27FC236}">
                  <a16:creationId xmlns:a16="http://schemas.microsoft.com/office/drawing/2014/main" id="{ACF94AE9-C7A0-1A15-4030-791F70F2D364}"/>
                </a:ext>
              </a:extLst>
            </p:cNvPr>
            <p:cNvCxnSpPr>
              <a:cxnSpLocks/>
              <a:stCxn id="73" idx="0"/>
              <a:endCxn id="60" idx="2"/>
            </p:cNvCxnSpPr>
            <p:nvPr/>
          </p:nvCxnSpPr>
          <p:spPr>
            <a:xfrm flipH="1" flipV="1">
              <a:off x="6694554" y="5035916"/>
              <a:ext cx="937116" cy="335773"/>
            </a:xfrm>
            <a:prstGeom prst="straightConnector1">
              <a:avLst/>
            </a:prstGeom>
            <a:ln w="25400" cap="flat">
              <a:solidFill>
                <a:schemeClr val="accent5"/>
              </a:solidFill>
              <a:prstDash val="solid"/>
              <a:round/>
              <a:tailEnd type="triangle" w="med" len="med"/>
            </a:ln>
            <a:effectLst/>
          </p:spPr>
        </p:cxnSp>
        <p:cxnSp>
          <p:nvCxnSpPr>
            <p:cNvPr id="71" name="Connection Line">
              <a:extLst>
                <a:ext uri="{FF2B5EF4-FFF2-40B4-BE49-F238E27FC236}">
                  <a16:creationId xmlns:a16="http://schemas.microsoft.com/office/drawing/2014/main" id="{A912B497-E17E-B742-94F6-AC7F3976AD8D}"/>
                </a:ext>
              </a:extLst>
            </p:cNvPr>
            <p:cNvCxnSpPr>
              <a:cxnSpLocks/>
              <a:stCxn id="56" idx="0"/>
              <a:endCxn id="61" idx="2"/>
            </p:cNvCxnSpPr>
            <p:nvPr/>
          </p:nvCxnSpPr>
          <p:spPr>
            <a:xfrm flipV="1">
              <a:off x="4866851" y="5783169"/>
              <a:ext cx="396713" cy="266285"/>
            </a:xfrm>
            <a:prstGeom prst="straightConnector1">
              <a:avLst/>
            </a:prstGeom>
            <a:ln w="25400" cap="flat">
              <a:solidFill>
                <a:schemeClr val="accent5"/>
              </a:solidFill>
              <a:prstDash val="solid"/>
              <a:round/>
              <a:tailEnd type="triangle" w="med" len="med"/>
            </a:ln>
            <a:effectLst/>
          </p:spPr>
        </p:cxnSp>
        <p:cxnSp>
          <p:nvCxnSpPr>
            <p:cNvPr id="72" name="Connection Line">
              <a:extLst>
                <a:ext uri="{FF2B5EF4-FFF2-40B4-BE49-F238E27FC236}">
                  <a16:creationId xmlns:a16="http://schemas.microsoft.com/office/drawing/2014/main" id="{A42C495F-B421-3DE5-2FDD-D22617226D39}"/>
                </a:ext>
              </a:extLst>
            </p:cNvPr>
            <p:cNvCxnSpPr>
              <a:cxnSpLocks/>
              <a:stCxn id="58" idx="0"/>
              <a:endCxn id="60" idx="2"/>
            </p:cNvCxnSpPr>
            <p:nvPr/>
          </p:nvCxnSpPr>
          <p:spPr>
            <a:xfrm flipV="1">
              <a:off x="5781933" y="5035916"/>
              <a:ext cx="912621" cy="1013539"/>
            </a:xfrm>
            <a:prstGeom prst="straightConnector1">
              <a:avLst/>
            </a:prstGeom>
            <a:ln w="25400" cap="flat">
              <a:solidFill>
                <a:schemeClr val="accent5"/>
              </a:solidFill>
              <a:prstDash val="solid"/>
              <a:round/>
              <a:tailEnd type="triangle" w="med" len="med"/>
            </a:ln>
            <a:effectLst/>
          </p:spPr>
        </p:cxnSp>
        <p:sp>
          <p:nvSpPr>
            <p:cNvPr id="73" name="interns">
              <a:extLst>
                <a:ext uri="{FF2B5EF4-FFF2-40B4-BE49-F238E27FC236}">
                  <a16:creationId xmlns:a16="http://schemas.microsoft.com/office/drawing/2014/main" id="{9CCE0017-39C7-DB19-7504-67B85CA69460}"/>
                </a:ext>
              </a:extLst>
            </p:cNvPr>
            <p:cNvSpPr/>
            <p:nvPr/>
          </p:nvSpPr>
          <p:spPr>
            <a:xfrm>
              <a:off x="7103943" y="5371689"/>
              <a:ext cx="1055452" cy="411480"/>
            </a:xfrm>
            <a:prstGeom prst="rect">
              <a:avLst/>
            </a:prstGeom>
            <a:gradFill flip="none" rotWithShape="1">
              <a:gsLst>
                <a:gs pos="0">
                  <a:schemeClr val="accent5">
                    <a:lumMod val="60000"/>
                    <a:lumOff val="40000"/>
                  </a:schemeClr>
                </a:gs>
                <a:gs pos="35000">
                  <a:schemeClr val="accent5">
                    <a:lumMod val="20000"/>
                    <a:lumOff val="80000"/>
                  </a:schemeClr>
                </a:gs>
                <a:gs pos="100000">
                  <a:schemeClr val="accent5">
                    <a:lumMod val="60000"/>
                    <a:lumOff val="40000"/>
                  </a:schemeClr>
                </a:gs>
              </a:gsLst>
              <a:lin ang="16200000" scaled="0"/>
            </a:gradFill>
            <a:ln w="12700" cap="flat">
              <a:solidFill>
                <a:srgbClr val="4D4D4C"/>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algn="ctr">
                <a:defRPr sz="3200">
                  <a:solidFill>
                    <a:srgbClr val="4D4D4C"/>
                  </a:solidFill>
                  <a:latin typeface="Graphik-SemiboldItalic"/>
                  <a:ea typeface="Graphik-SemiboldItalic"/>
                  <a:cs typeface="Graphik-SemiboldItalic"/>
                  <a:sym typeface="Graphik Semibold"/>
                </a:defRPr>
              </a:lvl1pPr>
            </a:lstStyle>
            <a:p>
              <a:r>
                <a:rPr lang="en-US" sz="1350" dirty="0">
                  <a:latin typeface="+mn-lt"/>
                  <a:ea typeface="Amazon Ember" panose="020B0603020204020204" pitchFamily="34" charset="0"/>
                  <a:cs typeface="Amazon Ember" panose="020B0603020204020204" pitchFamily="34" charset="0"/>
                </a:rPr>
                <a:t>instructor</a:t>
              </a:r>
              <a:endParaRPr sz="1350" dirty="0">
                <a:latin typeface="+mn-lt"/>
                <a:ea typeface="Amazon Ember" panose="020B0603020204020204" pitchFamily="34" charset="0"/>
                <a:cs typeface="Amazon Ember" panose="020B0603020204020204" pitchFamily="34" charset="0"/>
              </a:endParaRPr>
            </a:p>
          </p:txBody>
        </p:sp>
      </p:grpSp>
      <p:grpSp>
        <p:nvGrpSpPr>
          <p:cNvPr id="74" name="Group 73">
            <a:extLst>
              <a:ext uri="{FF2B5EF4-FFF2-40B4-BE49-F238E27FC236}">
                <a16:creationId xmlns:a16="http://schemas.microsoft.com/office/drawing/2014/main" id="{B269ED11-7B8C-4CEB-0315-5E8D1D780FB4}"/>
              </a:ext>
            </a:extLst>
          </p:cNvPr>
          <p:cNvGrpSpPr/>
          <p:nvPr/>
        </p:nvGrpSpPr>
        <p:grpSpPr>
          <a:xfrm>
            <a:off x="6297226" y="3253644"/>
            <a:ext cx="3300899" cy="1616012"/>
            <a:chOff x="8411112" y="4465423"/>
            <a:chExt cx="4401198" cy="2154682"/>
          </a:xfrm>
        </p:grpSpPr>
        <p:pic>
          <p:nvPicPr>
            <p:cNvPr id="75" name="Graphic 74" descr="List">
              <a:extLst>
                <a:ext uri="{FF2B5EF4-FFF2-40B4-BE49-F238E27FC236}">
                  <a16:creationId xmlns:a16="http://schemas.microsoft.com/office/drawing/2014/main" id="{CEAE9D59-33CF-CFBE-571B-BE4C9CA002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1112" y="4465423"/>
              <a:ext cx="1771833" cy="1771833"/>
            </a:xfrm>
            <a:prstGeom prst="rect">
              <a:avLst/>
            </a:prstGeom>
          </p:spPr>
        </p:pic>
        <p:sp>
          <p:nvSpPr>
            <p:cNvPr id="76" name="kesha">
              <a:extLst>
                <a:ext uri="{FF2B5EF4-FFF2-40B4-BE49-F238E27FC236}">
                  <a16:creationId xmlns:a16="http://schemas.microsoft.com/office/drawing/2014/main" id="{9BD21106-797C-2841-FB44-85DC3FCFEADE}"/>
                </a:ext>
              </a:extLst>
            </p:cNvPr>
            <p:cNvSpPr txBox="1"/>
            <p:nvPr/>
          </p:nvSpPr>
          <p:spPr>
            <a:xfrm>
              <a:off x="8698112" y="6111240"/>
              <a:ext cx="1362946" cy="508865"/>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Assignment::</a:t>
              </a:r>
              <a:b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b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Project1</a:t>
              </a: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endParaRPr sz="1350" dirty="0">
                <a:solidFill>
                  <a:schemeClr val="accent3">
                    <a:lumMod val="40000"/>
                    <a:lumOff val="60000"/>
                  </a:schemeClr>
                </a:solidFill>
                <a:latin typeface="+mn-lt"/>
                <a:ea typeface="Amazon Ember" panose="020B0603020204020204" pitchFamily="34" charset="0"/>
                <a:cs typeface="Amazon Ember" panose="020B0603020204020204" pitchFamily="34" charset="0"/>
              </a:endParaRPr>
            </a:p>
          </p:txBody>
        </p:sp>
        <p:sp>
          <p:nvSpPr>
            <p:cNvPr id="77" name="kesha">
              <a:extLst>
                <a:ext uri="{FF2B5EF4-FFF2-40B4-BE49-F238E27FC236}">
                  <a16:creationId xmlns:a16="http://schemas.microsoft.com/office/drawing/2014/main" id="{932780E9-9DB5-319F-7715-0D0B7DEA8A3B}"/>
                </a:ext>
              </a:extLst>
            </p:cNvPr>
            <p:cNvSpPr txBox="1"/>
            <p:nvPr/>
          </p:nvSpPr>
          <p:spPr>
            <a:xfrm>
              <a:off x="9968322" y="4609820"/>
              <a:ext cx="2843988" cy="1483037"/>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pPr algn="l"/>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course: </a:t>
              </a:r>
              <a:b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b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  Course::</a:t>
              </a: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CIS7000</a:t>
              </a: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endPar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endParaRPr>
            </a:p>
            <a:p>
              <a:pPr algn="l"/>
              <a:r>
                <a:rPr lang="en-US" sz="1350" dirty="0" err="1">
                  <a:solidFill>
                    <a:schemeClr val="accent3">
                      <a:lumMod val="40000"/>
                      <a:lumOff val="60000"/>
                    </a:schemeClr>
                  </a:solidFill>
                  <a:latin typeface="+mn-lt"/>
                  <a:ea typeface="Amazon Ember" panose="020B0603020204020204" pitchFamily="34" charset="0"/>
                  <a:cs typeface="Amazon Ember" panose="020B0603020204020204" pitchFamily="34" charset="0"/>
                </a:rPr>
                <a:t>dueDate</a:t>
              </a: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 </a:t>
              </a:r>
              <a:b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b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  29-March-2026</a:t>
              </a:r>
            </a:p>
          </p:txBody>
        </p:sp>
      </p:grpSp>
      <p:sp>
        <p:nvSpPr>
          <p:cNvPr id="78" name="TextBox 77">
            <a:extLst>
              <a:ext uri="{FF2B5EF4-FFF2-40B4-BE49-F238E27FC236}">
                <a16:creationId xmlns:a16="http://schemas.microsoft.com/office/drawing/2014/main" id="{B77F7948-2DB0-6789-C14B-7B1FF2BF6612}"/>
              </a:ext>
            </a:extLst>
          </p:cNvPr>
          <p:cNvSpPr txBox="1"/>
          <p:nvPr/>
        </p:nvSpPr>
        <p:spPr>
          <a:xfrm>
            <a:off x="646486" y="1391316"/>
            <a:ext cx="4629150" cy="2492990"/>
          </a:xfrm>
          <a:prstGeom prst="rect">
            <a:avLst/>
          </a:prstGeom>
          <a:noFill/>
        </p:spPr>
        <p:txBody>
          <a:bodyPr wrap="square">
            <a:spAutoFit/>
          </a:bodyPr>
          <a:lstStyle/>
          <a:p>
            <a:pPr algn="l"/>
            <a:r>
              <a:rPr lang="en-US" sz="1200" dirty="0">
                <a:solidFill>
                  <a:srgbClr val="FF7CCB"/>
                </a:solidFill>
                <a:latin typeface="Consolas" panose="020B0609020204030204" pitchFamily="49" charset="0"/>
                <a:cs typeface="Consolas" panose="020B0609020204030204" pitchFamily="49" charset="0"/>
              </a:rPr>
              <a:t>permit</a:t>
            </a:r>
            <a:r>
              <a:rPr lang="en-US" sz="1200" dirty="0">
                <a:latin typeface="Consolas" panose="020B0609020204030204" pitchFamily="49" charset="0"/>
                <a:cs typeface="Consolas" panose="020B0609020204030204" pitchFamily="49" charset="0"/>
              </a:rPr>
              <a:t> (</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principal</a:t>
            </a:r>
            <a:r>
              <a:rPr lang="en-US" sz="1200" dirty="0">
                <a:latin typeface="Consolas" panose="020B0609020204030204" pitchFamily="49" charset="0"/>
                <a:cs typeface="Consolas" panose="020B0609020204030204" pitchFamily="49" charset="0"/>
              </a:rPr>
              <a:t> </a:t>
            </a:r>
            <a:r>
              <a:rPr lang="en-US" sz="1200" dirty="0">
                <a:solidFill>
                  <a:srgbClr val="FF7CCB"/>
                </a:solidFill>
                <a:latin typeface="Consolas" panose="020B0609020204030204" pitchFamily="49" charset="0"/>
                <a:cs typeface="Consolas" panose="020B0609020204030204" pitchFamily="49" charset="0"/>
              </a:rPr>
              <a:t>in</a:t>
            </a:r>
            <a:r>
              <a:rPr lang="en-US" sz="1200" dirty="0">
                <a:latin typeface="Consolas" panose="020B0609020204030204" pitchFamily="49" charset="0"/>
                <a:cs typeface="Consolas" panose="020B0609020204030204" pitchFamily="49" charset="0"/>
              </a:rPr>
              <a:t> Role::</a:t>
            </a:r>
            <a:r>
              <a:rPr lang="en-US" sz="1200" dirty="0">
                <a:solidFill>
                  <a:srgbClr val="EDF78A"/>
                </a:solidFill>
                <a:latin typeface="Consolas" panose="020B0609020204030204" pitchFamily="49" charset="0"/>
                <a:cs typeface="Consolas" panose="020B0609020204030204" pitchFamily="49" charset="0"/>
              </a:rPr>
              <a:t>"admin"</a:t>
            </a:r>
            <a:r>
              <a:rPr lang="en-US" sz="1200" dirty="0">
                <a:latin typeface="Consolas" panose="020B0609020204030204" pitchFamily="49" charset="0"/>
                <a:cs typeface="Consolas" panose="020B0609020204030204" pitchFamily="49" charset="0"/>
              </a:rPr>
              <a:t>,</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action</a:t>
            </a:r>
            <a:r>
              <a:rPr lang="en-US" sz="1200" dirty="0">
                <a:latin typeface="Consolas" panose="020B0609020204030204" pitchFamily="49" charset="0"/>
                <a:cs typeface="Consolas" panose="020B0609020204030204" pitchFamily="49" charset="0"/>
              </a:rPr>
              <a:t>, </a:t>
            </a:r>
            <a:r>
              <a:rPr lang="en-US" sz="1200" dirty="0">
                <a:solidFill>
                  <a:schemeClr val="accent4">
                    <a:lumMod val="60000"/>
                    <a:lumOff val="40000"/>
                  </a:schemeClr>
                </a:solidFill>
                <a:latin typeface="Consolas" panose="020B0609020204030204" pitchFamily="49" charset="0"/>
                <a:cs typeface="Consolas" panose="020B0609020204030204" pitchFamily="49" charset="0"/>
              </a:rPr>
              <a:t>// all actions</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resource</a:t>
            </a:r>
            <a:r>
              <a:rPr lang="en-US" sz="1200" dirty="0">
                <a:latin typeface="Consolas" panose="020B0609020204030204" pitchFamily="49" charset="0"/>
                <a:cs typeface="Consolas" panose="020B0609020204030204" pitchFamily="49" charset="0"/>
              </a:rPr>
              <a:t>);</a:t>
            </a:r>
          </a:p>
          <a:p>
            <a:pPr algn="l"/>
            <a:endParaRPr lang="en-US" sz="1200" dirty="0">
              <a:latin typeface="Consolas" panose="020B0609020204030204" pitchFamily="49" charset="0"/>
              <a:cs typeface="Consolas" panose="020B0609020204030204" pitchFamily="49" charset="0"/>
            </a:endParaRPr>
          </a:p>
          <a:p>
            <a:pPr algn="l"/>
            <a:r>
              <a:rPr lang="en-US" sz="1200" dirty="0">
                <a:solidFill>
                  <a:srgbClr val="FF7CCB"/>
                </a:solidFill>
                <a:latin typeface="Consolas" panose="020B0609020204030204" pitchFamily="49" charset="0"/>
                <a:cs typeface="Consolas" panose="020B0609020204030204" pitchFamily="49" charset="0"/>
              </a:rPr>
              <a:t>permit</a:t>
            </a:r>
            <a:r>
              <a:rPr lang="en-US" sz="1200" dirty="0">
                <a:latin typeface="Consolas" panose="020B0609020204030204" pitchFamily="49" charset="0"/>
                <a:cs typeface="Consolas" panose="020B0609020204030204" pitchFamily="49" charset="0"/>
              </a:rPr>
              <a:t> (</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principal</a:t>
            </a:r>
            <a:r>
              <a:rPr lang="en-US" sz="1200" dirty="0">
                <a:latin typeface="Consolas" panose="020B0609020204030204" pitchFamily="49" charset="0"/>
                <a:cs typeface="Consolas" panose="020B0609020204030204" pitchFamily="49" charset="0"/>
              </a:rPr>
              <a:t> </a:t>
            </a:r>
            <a:r>
              <a:rPr lang="en-US" sz="1200" dirty="0">
                <a:solidFill>
                  <a:srgbClr val="FF7CCB"/>
                </a:solidFill>
                <a:latin typeface="Consolas" panose="020B0609020204030204" pitchFamily="49" charset="0"/>
                <a:cs typeface="Consolas" panose="020B0609020204030204" pitchFamily="49" charset="0"/>
              </a:rPr>
              <a:t>in</a:t>
            </a:r>
            <a:r>
              <a:rPr lang="en-US" sz="1200" dirty="0">
                <a:latin typeface="Consolas" panose="020B0609020204030204" pitchFamily="49" charset="0"/>
                <a:cs typeface="Consolas" panose="020B0609020204030204" pitchFamily="49" charset="0"/>
              </a:rPr>
              <a:t> Role::</a:t>
            </a:r>
            <a:r>
              <a:rPr lang="en-US" sz="1200" dirty="0">
                <a:solidFill>
                  <a:srgbClr val="EDF78A"/>
                </a:solidFill>
                <a:latin typeface="Consolas" panose="020B0609020204030204" pitchFamily="49" charset="0"/>
                <a:cs typeface="Consolas" panose="020B0609020204030204" pitchFamily="49" charset="0"/>
              </a:rPr>
              <a:t>"TA"</a:t>
            </a:r>
            <a:r>
              <a:rPr lang="en-US" sz="1200" dirty="0">
                <a:latin typeface="Consolas" panose="020B0609020204030204" pitchFamily="49" charset="0"/>
                <a:cs typeface="Consolas" panose="020B0609020204030204" pitchFamily="49" charset="0"/>
              </a:rPr>
              <a:t>,</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action</a:t>
            </a:r>
            <a:r>
              <a:rPr lang="en-US" sz="1200" dirty="0">
                <a:latin typeface="Consolas" panose="020B0609020204030204" pitchFamily="49" charset="0"/>
                <a:cs typeface="Consolas" panose="020B0609020204030204" pitchFamily="49" charset="0"/>
              </a:rPr>
              <a:t> == Action::</a:t>
            </a:r>
            <a:r>
              <a:rPr lang="en-US" sz="1200" dirty="0">
                <a:solidFill>
                  <a:srgbClr val="EDF78A"/>
                </a:solidFill>
                <a:latin typeface="Consolas" panose="020B0609020204030204" pitchFamily="49" charset="0"/>
                <a:cs typeface="Consolas" panose="020B0609020204030204" pitchFamily="49" charset="0"/>
              </a:rPr>
              <a:t>"</a:t>
            </a:r>
            <a:r>
              <a:rPr lang="en-US" sz="1200" dirty="0" err="1">
                <a:solidFill>
                  <a:srgbClr val="EDF78A"/>
                </a:solidFill>
                <a:latin typeface="Consolas" panose="020B0609020204030204" pitchFamily="49" charset="0"/>
                <a:cs typeface="Consolas" panose="020B0609020204030204" pitchFamily="49" charset="0"/>
              </a:rPr>
              <a:t>SetGrade</a:t>
            </a:r>
            <a:r>
              <a:rPr lang="en-US" sz="1200" dirty="0">
                <a:solidFill>
                  <a:srgbClr val="EDF78A"/>
                </a:solidFill>
                <a:latin typeface="Consolas" panose="020B0609020204030204" pitchFamily="49" charset="0"/>
                <a:cs typeface="Consolas" panose="020B0609020204030204" pitchFamily="49" charset="0"/>
              </a:rPr>
              <a:t>"</a:t>
            </a:r>
            <a:r>
              <a:rPr lang="en-US" sz="1200" dirty="0">
                <a:latin typeface="Consolas" panose="020B0609020204030204" pitchFamily="49" charset="0"/>
                <a:cs typeface="Consolas" panose="020B0609020204030204" pitchFamily="49" charset="0"/>
              </a:rPr>
              <a:t>,</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resource</a:t>
            </a:r>
            <a:r>
              <a:rPr lang="en-US" sz="1200" dirty="0">
                <a:latin typeface="Consolas" panose="020B0609020204030204" pitchFamily="49" charset="0"/>
                <a:cs typeface="Consolas" panose="020B0609020204030204" pitchFamily="49" charset="0"/>
              </a:rPr>
              <a:t>)</a:t>
            </a:r>
          </a:p>
          <a:p>
            <a:r>
              <a:rPr lang="en-US" sz="1200" dirty="0">
                <a:solidFill>
                  <a:srgbClr val="FF7CCB"/>
                </a:solidFill>
                <a:latin typeface="Consolas" panose="020B0609020204030204" pitchFamily="49" charset="0"/>
                <a:cs typeface="Consolas" panose="020B0609020204030204" pitchFamily="49" charset="0"/>
              </a:rPr>
              <a:t>when</a:t>
            </a:r>
            <a:r>
              <a:rPr lang="en-US" sz="1200" dirty="0">
                <a:latin typeface="Consolas" panose="020B0609020204030204" pitchFamily="49" charset="0"/>
                <a:cs typeface="Consolas" panose="020B0609020204030204" pitchFamily="49" charset="0"/>
              </a:rPr>
              <a:t> {</a:t>
            </a:r>
          </a:p>
          <a:p>
            <a:r>
              <a:rPr lang="en-US" sz="1200" dirty="0">
                <a:latin typeface="Consolas" panose="020B0609020204030204" pitchFamily="49" charset="0"/>
                <a:cs typeface="Consolas" panose="020B0609020204030204" pitchFamily="49" charset="0"/>
              </a:rPr>
              <a:t>  </a:t>
            </a:r>
            <a:r>
              <a:rPr lang="en-US" sz="1200" dirty="0" err="1">
                <a:solidFill>
                  <a:srgbClr val="BE94FA"/>
                </a:solidFill>
                <a:latin typeface="Consolas" panose="020B0609020204030204" pitchFamily="49" charset="0"/>
                <a:cs typeface="Consolas" panose="020B0609020204030204" pitchFamily="49" charset="0"/>
              </a:rPr>
              <a:t>context</a:t>
            </a:r>
            <a:r>
              <a:rPr lang="en-US" sz="1200" dirty="0" err="1">
                <a:latin typeface="Consolas" panose="020B0609020204030204" pitchFamily="49" charset="0"/>
                <a:cs typeface="Consolas" panose="020B0609020204030204" pitchFamily="49" charset="0"/>
              </a:rPr>
              <a:t>.now</a:t>
            </a:r>
            <a:r>
              <a:rPr lang="en-US" sz="1200" dirty="0">
                <a:latin typeface="Consolas" panose="020B0609020204030204" pitchFamily="49" charset="0"/>
                <a:cs typeface="Consolas" panose="020B0609020204030204" pitchFamily="49" charset="0"/>
              </a:rPr>
              <a:t> &lt; </a:t>
            </a:r>
            <a:br>
              <a:rPr lang="en-US" sz="1200" dirty="0">
                <a:latin typeface="Consolas" panose="020B0609020204030204" pitchFamily="49" charset="0"/>
                <a:cs typeface="Consolas" panose="020B0609020204030204" pitchFamily="49" charset="0"/>
              </a:rPr>
            </a:br>
            <a:r>
              <a:rPr lang="en-US" sz="1200" dirty="0">
                <a:latin typeface="Consolas" panose="020B0609020204030204" pitchFamily="49" charset="0"/>
                <a:cs typeface="Consolas" panose="020B0609020204030204" pitchFamily="49" charset="0"/>
              </a:rPr>
              <a:t>  </a:t>
            </a:r>
            <a:r>
              <a:rPr lang="en-US" sz="1200" dirty="0" err="1">
                <a:solidFill>
                  <a:srgbClr val="BE94FA"/>
                </a:solidFill>
                <a:latin typeface="Consolas" panose="020B0609020204030204" pitchFamily="49" charset="0"/>
                <a:cs typeface="Consolas" panose="020B0609020204030204" pitchFamily="49" charset="0"/>
              </a:rPr>
              <a:t>resource</a:t>
            </a:r>
            <a:r>
              <a:rPr lang="en-US" sz="1200" dirty="0" err="1">
                <a:latin typeface="Consolas" panose="020B0609020204030204" pitchFamily="49" charset="0"/>
                <a:cs typeface="Consolas" panose="020B0609020204030204" pitchFamily="49" charset="0"/>
              </a:rPr>
              <a:t>.course.freezeDate</a:t>
            </a:r>
            <a:endParaRPr lang="en-US" sz="1200" dirty="0">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a:t>
            </a:r>
          </a:p>
        </p:txBody>
      </p:sp>
      <p:sp>
        <p:nvSpPr>
          <p:cNvPr id="79" name="Rounded Rectangle 78">
            <a:extLst>
              <a:ext uri="{FF2B5EF4-FFF2-40B4-BE49-F238E27FC236}">
                <a16:creationId xmlns:a16="http://schemas.microsoft.com/office/drawing/2014/main" id="{43C893A4-46B4-7FC8-C708-FCBF4350E270}"/>
              </a:ext>
            </a:extLst>
          </p:cNvPr>
          <p:cNvSpPr/>
          <p:nvPr/>
        </p:nvSpPr>
        <p:spPr>
          <a:xfrm>
            <a:off x="628650" y="3077431"/>
            <a:ext cx="2593521" cy="806875"/>
          </a:xfrm>
          <a:prstGeom prst="roundRect">
            <a:avLst/>
          </a:prstGeom>
          <a:noFill/>
          <a:ln w="635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grpSp>
        <p:nvGrpSpPr>
          <p:cNvPr id="80" name="Group 79">
            <a:extLst>
              <a:ext uri="{FF2B5EF4-FFF2-40B4-BE49-F238E27FC236}">
                <a16:creationId xmlns:a16="http://schemas.microsoft.com/office/drawing/2014/main" id="{17E291F6-2D08-F032-D688-C47D85F82AA4}"/>
              </a:ext>
            </a:extLst>
          </p:cNvPr>
          <p:cNvGrpSpPr/>
          <p:nvPr/>
        </p:nvGrpSpPr>
        <p:grpSpPr>
          <a:xfrm>
            <a:off x="3802380" y="3243059"/>
            <a:ext cx="3300899" cy="1616012"/>
            <a:chOff x="8411112" y="4465423"/>
            <a:chExt cx="4401198" cy="2154682"/>
          </a:xfrm>
        </p:grpSpPr>
        <p:pic>
          <p:nvPicPr>
            <p:cNvPr id="81" name="Graphic 80" descr="List">
              <a:extLst>
                <a:ext uri="{FF2B5EF4-FFF2-40B4-BE49-F238E27FC236}">
                  <a16:creationId xmlns:a16="http://schemas.microsoft.com/office/drawing/2014/main" id="{C4A472C1-7778-84D7-8459-ED6A680402C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1112" y="4465423"/>
              <a:ext cx="1771833" cy="1771833"/>
            </a:xfrm>
            <a:prstGeom prst="rect">
              <a:avLst/>
            </a:prstGeom>
          </p:spPr>
        </p:pic>
        <p:sp>
          <p:nvSpPr>
            <p:cNvPr id="82" name="kesha">
              <a:extLst>
                <a:ext uri="{FF2B5EF4-FFF2-40B4-BE49-F238E27FC236}">
                  <a16:creationId xmlns:a16="http://schemas.microsoft.com/office/drawing/2014/main" id="{002493D6-FDA5-48AE-8AD9-00535DBFE40D}"/>
                </a:ext>
              </a:extLst>
            </p:cNvPr>
            <p:cNvSpPr txBox="1"/>
            <p:nvPr/>
          </p:nvSpPr>
          <p:spPr>
            <a:xfrm>
              <a:off x="8698112" y="6111240"/>
              <a:ext cx="1362946" cy="508865"/>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Course::</a:t>
              </a:r>
              <a:b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b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CIS7000</a:t>
              </a: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endParaRPr sz="1350" dirty="0">
                <a:solidFill>
                  <a:schemeClr val="accent3">
                    <a:lumMod val="40000"/>
                    <a:lumOff val="60000"/>
                  </a:schemeClr>
                </a:solidFill>
                <a:latin typeface="+mn-lt"/>
                <a:ea typeface="Amazon Ember" panose="020B0603020204020204" pitchFamily="34" charset="0"/>
                <a:cs typeface="Amazon Ember" panose="020B0603020204020204" pitchFamily="34" charset="0"/>
              </a:endParaRPr>
            </a:p>
          </p:txBody>
        </p:sp>
        <p:sp>
          <p:nvSpPr>
            <p:cNvPr id="83" name="kesha">
              <a:extLst>
                <a:ext uri="{FF2B5EF4-FFF2-40B4-BE49-F238E27FC236}">
                  <a16:creationId xmlns:a16="http://schemas.microsoft.com/office/drawing/2014/main" id="{B54D3357-AD95-C346-E278-317C152DED6D}"/>
                </a:ext>
              </a:extLst>
            </p:cNvPr>
            <p:cNvSpPr txBox="1"/>
            <p:nvPr/>
          </p:nvSpPr>
          <p:spPr>
            <a:xfrm>
              <a:off x="9968322" y="4609820"/>
              <a:ext cx="2843988" cy="1483037"/>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pPr algn="l"/>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instructor: </a:t>
              </a:r>
              <a:b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b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User::</a:t>
              </a: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r>
                <a:rPr lang="en-US" sz="1350" dirty="0" err="1">
                  <a:solidFill>
                    <a:schemeClr val="accent3">
                      <a:lumMod val="40000"/>
                      <a:lumOff val="60000"/>
                    </a:schemeClr>
                  </a:solidFill>
                  <a:latin typeface="+mn-lt"/>
                  <a:ea typeface="Amazon Ember" panose="020B0603020204020204" pitchFamily="34" charset="0"/>
                  <a:cs typeface="Amazon Ember" panose="020B0603020204020204" pitchFamily="34" charset="0"/>
                </a:rPr>
                <a:t>aaron</a:t>
              </a: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endPar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endParaRPr>
            </a:p>
            <a:p>
              <a:pPr algn="l"/>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TAs: [ …</a:t>
              </a:r>
              <a:b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b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  User::"</a:t>
              </a:r>
              <a:r>
                <a:rPr lang="en-US" sz="1350" dirty="0" err="1">
                  <a:solidFill>
                    <a:schemeClr val="accent3">
                      <a:lumMod val="40000"/>
                      <a:lumOff val="60000"/>
                    </a:schemeClr>
                  </a:solidFill>
                  <a:latin typeface="+mn-lt"/>
                  <a:ea typeface="Amazon Ember" panose="020B0603020204020204" pitchFamily="34" charset="0"/>
                  <a:cs typeface="Amazon Ember" panose="020B0603020204020204" pitchFamily="34" charset="0"/>
                </a:rPr>
                <a:t>kesha</a:t>
              </a: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 ]</a:t>
              </a:r>
            </a:p>
            <a:p>
              <a:pPr algn="l"/>
              <a:r>
                <a:rPr lang="en-US" sz="1350" dirty="0" err="1">
                  <a:solidFill>
                    <a:schemeClr val="accent3">
                      <a:lumMod val="40000"/>
                      <a:lumOff val="60000"/>
                    </a:schemeClr>
                  </a:solidFill>
                  <a:latin typeface="+mn-lt"/>
                  <a:ea typeface="Amazon Ember" panose="020B0603020204020204" pitchFamily="34" charset="0"/>
                  <a:cs typeface="Amazon Ember" panose="020B0603020204020204" pitchFamily="34" charset="0"/>
                </a:rPr>
                <a:t>freezeDate</a:t>
              </a: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 …</a:t>
              </a:r>
            </a:p>
          </p:txBody>
        </p:sp>
      </p:grpSp>
    </p:spTree>
    <p:custDataLst>
      <p:tags r:id="rId1"/>
    </p:custDataLst>
    <p:extLst>
      <p:ext uri="{BB962C8B-B14F-4D97-AF65-F5344CB8AC3E}">
        <p14:creationId xmlns:p14="http://schemas.microsoft.com/office/powerpoint/2010/main" val="2723259802"/>
      </p:ext>
    </p:extLst>
  </p:cSld>
  <p:clrMapOvr>
    <a:masterClrMapping/>
  </p:clrMapOvr>
  <p:transition spd="slow" advTm="79201">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5324B-CA45-41BF-C04E-CA5EAFD067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4AE31-3C95-675B-ABC0-317A0491328D}"/>
              </a:ext>
            </a:extLst>
          </p:cNvPr>
          <p:cNvSpPr>
            <a:spLocks noGrp="1"/>
          </p:cNvSpPr>
          <p:nvPr>
            <p:ph type="title"/>
          </p:nvPr>
        </p:nvSpPr>
        <p:spPr/>
        <p:txBody>
          <a:bodyPr>
            <a:normAutofit/>
          </a:bodyPr>
          <a:lstStyle/>
          <a:p>
            <a:r>
              <a:rPr lang="en-US" dirty="0"/>
              <a:t>Relationship-Based Access Control (ReBAC)</a:t>
            </a:r>
          </a:p>
        </p:txBody>
      </p:sp>
      <p:grpSp>
        <p:nvGrpSpPr>
          <p:cNvPr id="55" name="Group 54">
            <a:extLst>
              <a:ext uri="{FF2B5EF4-FFF2-40B4-BE49-F238E27FC236}">
                <a16:creationId xmlns:a16="http://schemas.microsoft.com/office/drawing/2014/main" id="{5ED33CDE-0E8A-51E8-9136-975FF566E50D}"/>
              </a:ext>
            </a:extLst>
          </p:cNvPr>
          <p:cNvGrpSpPr/>
          <p:nvPr/>
        </p:nvGrpSpPr>
        <p:grpSpPr>
          <a:xfrm>
            <a:off x="5487075" y="1399429"/>
            <a:ext cx="2872968" cy="1805973"/>
            <a:chOff x="4328771" y="4624436"/>
            <a:chExt cx="3830624" cy="2407964"/>
          </a:xfrm>
        </p:grpSpPr>
        <p:sp>
          <p:nvSpPr>
            <p:cNvPr id="56" name="👱🏼♀️">
              <a:extLst>
                <a:ext uri="{FF2B5EF4-FFF2-40B4-BE49-F238E27FC236}">
                  <a16:creationId xmlns:a16="http://schemas.microsoft.com/office/drawing/2014/main" id="{1257B352-409D-C809-6893-0BE55E426E91}"/>
                </a:ext>
              </a:extLst>
            </p:cNvPr>
            <p:cNvSpPr txBox="1"/>
            <p:nvPr/>
          </p:nvSpPr>
          <p:spPr>
            <a:xfrm>
              <a:off x="4522841" y="6049455"/>
              <a:ext cx="688019" cy="502920"/>
            </a:xfrm>
            <a:prstGeom prst="rect">
              <a:avLst/>
            </a:prstGeom>
            <a:gradFill flip="none" rotWithShape="1">
              <a:gsLst>
                <a:gs pos="0">
                  <a:schemeClr val="accent3">
                    <a:hueOff val="815354"/>
                    <a:satOff val="6932"/>
                    <a:lumOff val="42983"/>
                  </a:schemeClr>
                </a:gs>
                <a:gs pos="35000">
                  <a:srgbClr val="B8CEFB"/>
                </a:gs>
                <a:gs pos="100000">
                  <a:schemeClr val="accent3">
                    <a:hueOff val="877648"/>
                    <a:satOff val="12071"/>
                    <a:lumOff val="57987"/>
                  </a:schemeClr>
                </a:gs>
              </a:gsLst>
              <a:lin ang="16200000" scaled="0"/>
            </a:grad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b">
              <a:noAutofit/>
            </a:bodyPr>
            <a:lstStyle>
              <a:lvl1pPr algn="ctr" defTabSz="825500">
                <a:defRPr sz="5200">
                  <a:solidFill>
                    <a:srgbClr val="929292"/>
                  </a:solidFill>
                </a:defRPr>
              </a:lvl1pPr>
            </a:lstStyle>
            <a:p>
              <a:r>
                <a:rPr sz="1950" kern="0" dirty="0"/>
                <a:t>👱🏼‍♀️</a:t>
              </a:r>
            </a:p>
          </p:txBody>
        </p:sp>
        <p:sp>
          <p:nvSpPr>
            <p:cNvPr id="57" name="👩🏽🦳">
              <a:extLst>
                <a:ext uri="{FF2B5EF4-FFF2-40B4-BE49-F238E27FC236}">
                  <a16:creationId xmlns:a16="http://schemas.microsoft.com/office/drawing/2014/main" id="{C7A40C55-B396-8B66-A1EF-744486454E6F}"/>
                </a:ext>
              </a:extLst>
            </p:cNvPr>
            <p:cNvSpPr txBox="1"/>
            <p:nvPr/>
          </p:nvSpPr>
          <p:spPr>
            <a:xfrm>
              <a:off x="6367669" y="6049455"/>
              <a:ext cx="688019" cy="502920"/>
            </a:xfrm>
            <a:prstGeom prst="rect">
              <a:avLst/>
            </a:prstGeom>
            <a:gradFill flip="none" rotWithShape="1">
              <a:gsLst>
                <a:gs pos="0">
                  <a:schemeClr val="accent3">
                    <a:hueOff val="815354"/>
                    <a:satOff val="6932"/>
                    <a:lumOff val="42983"/>
                  </a:schemeClr>
                </a:gs>
                <a:gs pos="35000">
                  <a:srgbClr val="B8CEFB"/>
                </a:gs>
                <a:gs pos="100000">
                  <a:schemeClr val="accent3">
                    <a:hueOff val="877648"/>
                    <a:satOff val="12071"/>
                    <a:lumOff val="57987"/>
                  </a:schemeClr>
                </a:gs>
              </a:gsLst>
              <a:lin ang="16200000" scaled="0"/>
            </a:grad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b" anchorCtr="0">
              <a:noAutofit/>
            </a:bodyPr>
            <a:lstStyle>
              <a:lvl1pPr algn="ctr" defTabSz="825500">
                <a:defRPr sz="5200">
                  <a:solidFill>
                    <a:srgbClr val="DCDCDC"/>
                  </a:solidFill>
                </a:defRPr>
              </a:lvl1pPr>
            </a:lstStyle>
            <a:p>
              <a:r>
                <a:rPr sz="1950" dirty="0"/>
                <a:t>👩🏽‍🦳</a:t>
              </a:r>
            </a:p>
          </p:txBody>
        </p:sp>
        <p:sp>
          <p:nvSpPr>
            <p:cNvPr id="58" name="🧔🏽♂️">
              <a:extLst>
                <a:ext uri="{FF2B5EF4-FFF2-40B4-BE49-F238E27FC236}">
                  <a16:creationId xmlns:a16="http://schemas.microsoft.com/office/drawing/2014/main" id="{DBAEB79B-A746-F63B-D9CB-2C48B79ACB70}"/>
                </a:ext>
              </a:extLst>
            </p:cNvPr>
            <p:cNvSpPr txBox="1"/>
            <p:nvPr/>
          </p:nvSpPr>
          <p:spPr>
            <a:xfrm>
              <a:off x="5439033" y="6049455"/>
              <a:ext cx="685800" cy="502920"/>
            </a:xfrm>
            <a:prstGeom prst="rect">
              <a:avLst/>
            </a:prstGeom>
            <a:gradFill flip="none" rotWithShape="1">
              <a:gsLst>
                <a:gs pos="329">
                  <a:schemeClr val="accent3">
                    <a:hueOff val="815354"/>
                    <a:satOff val="6932"/>
                    <a:lumOff val="42983"/>
                  </a:schemeClr>
                </a:gs>
                <a:gs pos="35000">
                  <a:srgbClr val="B8CEFB"/>
                </a:gs>
                <a:gs pos="100000">
                  <a:schemeClr val="accent3">
                    <a:hueOff val="877648"/>
                    <a:satOff val="12071"/>
                    <a:lumOff val="57987"/>
                  </a:schemeClr>
                </a:gs>
              </a:gsLst>
              <a:lin ang="16200000" scaled="0"/>
            </a:grad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b" anchorCtr="0">
              <a:noAutofit/>
            </a:bodyPr>
            <a:lstStyle>
              <a:lvl1pPr algn="ctr" defTabSz="825500">
                <a:defRPr sz="5200">
                  <a:solidFill>
                    <a:schemeClr val="accent3">
                      <a:hueOff val="815354"/>
                      <a:satOff val="6932"/>
                      <a:lumOff val="42983"/>
                    </a:schemeClr>
                  </a:solidFill>
                </a:defRPr>
              </a:lvl1pPr>
            </a:lstStyle>
            <a:p>
              <a:r>
                <a:rPr sz="1950" kern="0" dirty="0"/>
                <a:t>🧔🏽‍♂️</a:t>
              </a:r>
            </a:p>
          </p:txBody>
        </p:sp>
        <p:sp>
          <p:nvSpPr>
            <p:cNvPr id="59" name="🧑🏻🦱">
              <a:extLst>
                <a:ext uri="{FF2B5EF4-FFF2-40B4-BE49-F238E27FC236}">
                  <a16:creationId xmlns:a16="http://schemas.microsoft.com/office/drawing/2014/main" id="{EE2D12CA-21DF-492E-5E87-51DEE449AEAE}"/>
                </a:ext>
              </a:extLst>
            </p:cNvPr>
            <p:cNvSpPr txBox="1"/>
            <p:nvPr/>
          </p:nvSpPr>
          <p:spPr>
            <a:xfrm>
              <a:off x="7287660" y="6049455"/>
              <a:ext cx="688019" cy="502920"/>
            </a:xfrm>
            <a:prstGeom prst="rect">
              <a:avLst/>
            </a:prstGeom>
            <a:gradFill flip="none" rotWithShape="1">
              <a:gsLst>
                <a:gs pos="0">
                  <a:schemeClr val="accent3">
                    <a:hueOff val="815354"/>
                    <a:satOff val="6932"/>
                    <a:lumOff val="42983"/>
                  </a:schemeClr>
                </a:gs>
                <a:gs pos="35000">
                  <a:srgbClr val="B8CEFB"/>
                </a:gs>
                <a:gs pos="100000">
                  <a:schemeClr val="accent3">
                    <a:hueOff val="877648"/>
                    <a:satOff val="12071"/>
                    <a:lumOff val="57987"/>
                  </a:schemeClr>
                </a:gs>
              </a:gsLst>
              <a:lin ang="16200000" scaled="0"/>
            </a:grad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b" anchorCtr="0">
              <a:noAutofit/>
            </a:bodyPr>
            <a:lstStyle>
              <a:lvl1pPr algn="ctr" defTabSz="825500">
                <a:defRPr sz="5200">
                  <a:solidFill>
                    <a:srgbClr val="DCDCDC"/>
                  </a:solidFill>
                </a:defRPr>
              </a:lvl1pPr>
            </a:lstStyle>
            <a:p>
              <a:r>
                <a:rPr sz="1950" dirty="0"/>
                <a:t>🧑🏻‍🦱</a:t>
              </a:r>
            </a:p>
          </p:txBody>
        </p:sp>
        <p:sp>
          <p:nvSpPr>
            <p:cNvPr id="60" name="temp">
              <a:extLst>
                <a:ext uri="{FF2B5EF4-FFF2-40B4-BE49-F238E27FC236}">
                  <a16:creationId xmlns:a16="http://schemas.microsoft.com/office/drawing/2014/main" id="{636CD9D3-AE80-5934-86AF-267BFF82600C}"/>
                </a:ext>
              </a:extLst>
            </p:cNvPr>
            <p:cNvSpPr/>
            <p:nvPr/>
          </p:nvSpPr>
          <p:spPr>
            <a:xfrm>
              <a:off x="6215196" y="4624436"/>
              <a:ext cx="958715" cy="411480"/>
            </a:xfrm>
            <a:prstGeom prst="rect">
              <a:avLst/>
            </a:prstGeom>
            <a:gradFill flip="none" rotWithShape="1">
              <a:gsLst>
                <a:gs pos="0">
                  <a:schemeClr val="accent5">
                    <a:lumMod val="60000"/>
                    <a:lumOff val="40000"/>
                  </a:schemeClr>
                </a:gs>
                <a:gs pos="35000">
                  <a:schemeClr val="accent5">
                    <a:lumMod val="20000"/>
                    <a:lumOff val="80000"/>
                  </a:schemeClr>
                </a:gs>
                <a:gs pos="100000">
                  <a:schemeClr val="accent5">
                    <a:lumMod val="60000"/>
                    <a:lumOff val="40000"/>
                  </a:schemeClr>
                </a:gs>
              </a:gsLst>
              <a:lin ang="16200000" scaled="0"/>
            </a:gradFill>
            <a:ln w="12700" cap="flat">
              <a:solidFill>
                <a:srgbClr val="4D4D4C"/>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defRPr sz="3200">
                  <a:solidFill>
                    <a:srgbClr val="4D4D4C"/>
                  </a:solidFill>
                  <a:latin typeface="Graphik-SemiboldItalic"/>
                  <a:ea typeface="Graphik-SemiboldItalic"/>
                  <a:cs typeface="Graphik-SemiboldItalic"/>
                  <a:sym typeface="Graphik Semibold"/>
                </a:defRPr>
              </a:lvl1pPr>
            </a:lstStyle>
            <a:p>
              <a:r>
                <a:rPr lang="en-US" sz="1350" dirty="0">
                  <a:latin typeface="+mn-lt"/>
                  <a:ea typeface="Amazon Ember" panose="020B0603020204020204" pitchFamily="34" charset="0"/>
                  <a:cs typeface="Amazon Ember" panose="020B0603020204020204" pitchFamily="34" charset="0"/>
                </a:rPr>
                <a:t>TA</a:t>
              </a:r>
              <a:endParaRPr sz="1350" dirty="0">
                <a:latin typeface="+mn-lt"/>
                <a:ea typeface="Amazon Ember" panose="020B0603020204020204" pitchFamily="34" charset="0"/>
                <a:cs typeface="Amazon Ember" panose="020B0603020204020204" pitchFamily="34" charset="0"/>
              </a:endParaRPr>
            </a:p>
          </p:txBody>
        </p:sp>
        <p:sp>
          <p:nvSpPr>
            <p:cNvPr id="61" name="admin">
              <a:extLst>
                <a:ext uri="{FF2B5EF4-FFF2-40B4-BE49-F238E27FC236}">
                  <a16:creationId xmlns:a16="http://schemas.microsoft.com/office/drawing/2014/main" id="{43DD62B8-39C4-2F14-8E8E-17856379A23E}"/>
                </a:ext>
              </a:extLst>
            </p:cNvPr>
            <p:cNvSpPr/>
            <p:nvPr/>
          </p:nvSpPr>
          <p:spPr>
            <a:xfrm>
              <a:off x="4670786" y="5371689"/>
              <a:ext cx="1185557" cy="411480"/>
            </a:xfrm>
            <a:prstGeom prst="rect">
              <a:avLst/>
            </a:prstGeom>
            <a:gradFill flip="none" rotWithShape="1">
              <a:gsLst>
                <a:gs pos="0">
                  <a:schemeClr val="accent5">
                    <a:lumMod val="60000"/>
                    <a:lumOff val="40000"/>
                  </a:schemeClr>
                </a:gs>
                <a:gs pos="35000">
                  <a:schemeClr val="accent5">
                    <a:lumMod val="20000"/>
                    <a:lumOff val="80000"/>
                  </a:schemeClr>
                </a:gs>
                <a:gs pos="100000">
                  <a:schemeClr val="accent5">
                    <a:lumMod val="60000"/>
                    <a:lumOff val="40000"/>
                  </a:schemeClr>
                </a:gs>
              </a:gsLst>
              <a:lin ang="16200000" scaled="0"/>
            </a:gradFill>
            <a:ln w="12700" cap="flat">
              <a:solidFill>
                <a:srgbClr val="4D4D4C"/>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defRPr sz="3200">
                  <a:solidFill>
                    <a:srgbClr val="4D4D4C"/>
                  </a:solidFill>
                  <a:latin typeface="Graphik-SemiboldItalic"/>
                  <a:ea typeface="Graphik-SemiboldItalic"/>
                  <a:cs typeface="Graphik-SemiboldItalic"/>
                  <a:sym typeface="Graphik Semibold"/>
                </a:defRPr>
              </a:lvl1pPr>
            </a:lstStyle>
            <a:p>
              <a:r>
                <a:rPr lang="en-US" sz="1350" dirty="0">
                  <a:latin typeface="+mn-lt"/>
                  <a:ea typeface="Amazon Ember" panose="020B0603020204020204" pitchFamily="34" charset="0"/>
                  <a:cs typeface="Amazon Ember" panose="020B0603020204020204" pitchFamily="34" charset="0"/>
                </a:rPr>
                <a:t>admin</a:t>
              </a:r>
              <a:endParaRPr sz="1350" dirty="0">
                <a:latin typeface="+mn-lt"/>
                <a:ea typeface="Amazon Ember" panose="020B0603020204020204" pitchFamily="34" charset="0"/>
                <a:cs typeface="Amazon Ember" panose="020B0603020204020204" pitchFamily="34" charset="0"/>
              </a:endParaRPr>
            </a:p>
          </p:txBody>
        </p:sp>
        <p:cxnSp>
          <p:nvCxnSpPr>
            <p:cNvPr id="63" name="Connection Line">
              <a:extLst>
                <a:ext uri="{FF2B5EF4-FFF2-40B4-BE49-F238E27FC236}">
                  <a16:creationId xmlns:a16="http://schemas.microsoft.com/office/drawing/2014/main" id="{D18DBCED-7E2A-E575-A2F5-466861B73198}"/>
                </a:ext>
              </a:extLst>
            </p:cNvPr>
            <p:cNvCxnSpPr>
              <a:cxnSpLocks/>
              <a:stCxn id="57" idx="0"/>
              <a:endCxn id="60" idx="2"/>
            </p:cNvCxnSpPr>
            <p:nvPr/>
          </p:nvCxnSpPr>
          <p:spPr>
            <a:xfrm flipH="1" flipV="1">
              <a:off x="6694554" y="5035916"/>
              <a:ext cx="17125" cy="1013539"/>
            </a:xfrm>
            <a:prstGeom prst="straightConnector1">
              <a:avLst/>
            </a:prstGeom>
            <a:ln w="25400" cap="flat">
              <a:solidFill>
                <a:schemeClr val="accent5"/>
              </a:solidFill>
              <a:prstDash val="solid"/>
              <a:round/>
              <a:tailEnd type="triangle" w="med" len="med"/>
            </a:ln>
            <a:effectLst/>
          </p:spPr>
        </p:cxnSp>
        <p:cxnSp>
          <p:nvCxnSpPr>
            <p:cNvPr id="64" name="Connection Line">
              <a:extLst>
                <a:ext uri="{FF2B5EF4-FFF2-40B4-BE49-F238E27FC236}">
                  <a16:creationId xmlns:a16="http://schemas.microsoft.com/office/drawing/2014/main" id="{1D7FD617-ECA2-A4FE-34BD-1BBA438C72C7}"/>
                </a:ext>
              </a:extLst>
            </p:cNvPr>
            <p:cNvCxnSpPr>
              <a:cxnSpLocks/>
              <a:stCxn id="59" idx="0"/>
              <a:endCxn id="73" idx="2"/>
            </p:cNvCxnSpPr>
            <p:nvPr/>
          </p:nvCxnSpPr>
          <p:spPr>
            <a:xfrm flipV="1">
              <a:off x="7631670" y="5783169"/>
              <a:ext cx="0" cy="266285"/>
            </a:xfrm>
            <a:prstGeom prst="straightConnector1">
              <a:avLst/>
            </a:prstGeom>
            <a:ln w="25400" cap="flat">
              <a:solidFill>
                <a:schemeClr val="accent5"/>
              </a:solidFill>
              <a:prstDash val="solid"/>
              <a:round/>
              <a:tailEnd type="triangle" w="med" len="med"/>
            </a:ln>
            <a:effectLst/>
          </p:spPr>
        </p:cxnSp>
        <p:cxnSp>
          <p:nvCxnSpPr>
            <p:cNvPr id="65" name="Connection Line">
              <a:extLst>
                <a:ext uri="{FF2B5EF4-FFF2-40B4-BE49-F238E27FC236}">
                  <a16:creationId xmlns:a16="http://schemas.microsoft.com/office/drawing/2014/main" id="{3000008A-2208-63E5-B322-4C1D2CD36E66}"/>
                </a:ext>
              </a:extLst>
            </p:cNvPr>
            <p:cNvCxnSpPr>
              <a:cxnSpLocks/>
              <a:stCxn id="58" idx="0"/>
              <a:endCxn id="61" idx="2"/>
            </p:cNvCxnSpPr>
            <p:nvPr/>
          </p:nvCxnSpPr>
          <p:spPr>
            <a:xfrm flipH="1" flipV="1">
              <a:off x="5263564" y="5783169"/>
              <a:ext cx="518369" cy="266285"/>
            </a:xfrm>
            <a:prstGeom prst="straightConnector1">
              <a:avLst/>
            </a:prstGeom>
            <a:ln w="25400" cap="flat">
              <a:solidFill>
                <a:schemeClr val="accent5"/>
              </a:solidFill>
              <a:prstDash val="solid"/>
              <a:round/>
              <a:tailEnd type="triangle" w="med" len="med"/>
            </a:ln>
            <a:effectLst/>
          </p:spPr>
        </p:cxnSp>
        <p:sp>
          <p:nvSpPr>
            <p:cNvPr id="66" name="andrew">
              <a:extLst>
                <a:ext uri="{FF2B5EF4-FFF2-40B4-BE49-F238E27FC236}">
                  <a16:creationId xmlns:a16="http://schemas.microsoft.com/office/drawing/2014/main" id="{D05EF6BB-957E-3305-BB0D-F059A5C3D0DC}"/>
                </a:ext>
              </a:extLst>
            </p:cNvPr>
            <p:cNvSpPr txBox="1"/>
            <p:nvPr/>
          </p:nvSpPr>
          <p:spPr>
            <a:xfrm>
              <a:off x="5173355" y="6521162"/>
              <a:ext cx="1185557" cy="508865"/>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sz="1350" dirty="0">
                  <a:solidFill>
                    <a:schemeClr val="accent5">
                      <a:lumMod val="20000"/>
                      <a:lumOff val="80000"/>
                    </a:schemeClr>
                  </a:solidFill>
                  <a:latin typeface="+mn-lt"/>
                  <a:ea typeface="Amazon Ember" panose="020B0603020204020204" pitchFamily="34" charset="0"/>
                  <a:cs typeface="Amazon Ember" panose="020B0603020204020204" pitchFamily="34" charset="0"/>
                </a:rPr>
                <a:t>andrew</a:t>
              </a:r>
            </a:p>
          </p:txBody>
        </p:sp>
        <p:sp>
          <p:nvSpPr>
            <p:cNvPr id="67" name="aaron">
              <a:extLst>
                <a:ext uri="{FF2B5EF4-FFF2-40B4-BE49-F238E27FC236}">
                  <a16:creationId xmlns:a16="http://schemas.microsoft.com/office/drawing/2014/main" id="{C03E1476-E7A5-833C-54AC-0201BF49B972}"/>
                </a:ext>
              </a:extLst>
            </p:cNvPr>
            <p:cNvSpPr txBox="1"/>
            <p:nvPr/>
          </p:nvSpPr>
          <p:spPr>
            <a:xfrm>
              <a:off x="7133057" y="6523535"/>
              <a:ext cx="953030" cy="508865"/>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sz="1350" dirty="0">
                  <a:solidFill>
                    <a:schemeClr val="accent5">
                      <a:lumMod val="20000"/>
                      <a:lumOff val="80000"/>
                    </a:schemeClr>
                  </a:solidFill>
                  <a:latin typeface="+mn-lt"/>
                  <a:ea typeface="Amazon Ember" panose="020B0603020204020204" pitchFamily="34" charset="0"/>
                  <a:cs typeface="Amazon Ember" panose="020B0603020204020204" pitchFamily="34" charset="0"/>
                </a:rPr>
                <a:t>aaron</a:t>
              </a:r>
            </a:p>
          </p:txBody>
        </p:sp>
        <p:sp>
          <p:nvSpPr>
            <p:cNvPr id="68" name="kesha">
              <a:extLst>
                <a:ext uri="{FF2B5EF4-FFF2-40B4-BE49-F238E27FC236}">
                  <a16:creationId xmlns:a16="http://schemas.microsoft.com/office/drawing/2014/main" id="{6DDC2B79-1B44-5E10-0016-640B46BC46F2}"/>
                </a:ext>
              </a:extLst>
            </p:cNvPr>
            <p:cNvSpPr txBox="1"/>
            <p:nvPr/>
          </p:nvSpPr>
          <p:spPr>
            <a:xfrm>
              <a:off x="6227052" y="6523535"/>
              <a:ext cx="965212" cy="508865"/>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lang="en-US" sz="1350" dirty="0">
                  <a:solidFill>
                    <a:schemeClr val="accent5">
                      <a:lumMod val="20000"/>
                      <a:lumOff val="80000"/>
                    </a:schemeClr>
                  </a:solidFill>
                  <a:latin typeface="+mn-lt"/>
                  <a:ea typeface="Amazon Ember" panose="020B0603020204020204" pitchFamily="34" charset="0"/>
                  <a:cs typeface="Amazon Ember" panose="020B0603020204020204" pitchFamily="34" charset="0"/>
                </a:rPr>
                <a:t>kesha</a:t>
              </a:r>
              <a:endParaRPr sz="1350" dirty="0">
                <a:solidFill>
                  <a:schemeClr val="accent5">
                    <a:lumMod val="20000"/>
                    <a:lumOff val="80000"/>
                  </a:schemeClr>
                </a:solidFill>
                <a:latin typeface="+mn-lt"/>
                <a:ea typeface="Amazon Ember" panose="020B0603020204020204" pitchFamily="34" charset="0"/>
                <a:cs typeface="Amazon Ember" panose="020B0603020204020204" pitchFamily="34" charset="0"/>
              </a:endParaRPr>
            </a:p>
          </p:txBody>
        </p:sp>
        <p:sp>
          <p:nvSpPr>
            <p:cNvPr id="69" name="emina">
              <a:extLst>
                <a:ext uri="{FF2B5EF4-FFF2-40B4-BE49-F238E27FC236}">
                  <a16:creationId xmlns:a16="http://schemas.microsoft.com/office/drawing/2014/main" id="{B4E2FB30-CE3B-EAAB-A537-DB346A2979C4}"/>
                </a:ext>
              </a:extLst>
            </p:cNvPr>
            <p:cNvSpPr txBox="1"/>
            <p:nvPr/>
          </p:nvSpPr>
          <p:spPr>
            <a:xfrm>
              <a:off x="4328771" y="6523535"/>
              <a:ext cx="1010147" cy="508865"/>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lang="en-US" sz="1350" dirty="0" err="1">
                  <a:solidFill>
                    <a:schemeClr val="accent5">
                      <a:lumMod val="20000"/>
                      <a:lumOff val="80000"/>
                    </a:schemeClr>
                  </a:solidFill>
                  <a:latin typeface="+mn-lt"/>
                  <a:ea typeface="Amazon Ember" panose="020B0603020204020204" pitchFamily="34" charset="0"/>
                  <a:cs typeface="Amazon Ember" panose="020B0603020204020204" pitchFamily="34" charset="0"/>
                </a:rPr>
                <a:t>emma</a:t>
              </a:r>
              <a:endParaRPr sz="1350" dirty="0">
                <a:solidFill>
                  <a:schemeClr val="accent5">
                    <a:lumMod val="20000"/>
                    <a:lumOff val="80000"/>
                  </a:schemeClr>
                </a:solidFill>
                <a:latin typeface="+mn-lt"/>
                <a:ea typeface="Amazon Ember" panose="020B0603020204020204" pitchFamily="34" charset="0"/>
                <a:cs typeface="Amazon Ember" panose="020B0603020204020204" pitchFamily="34" charset="0"/>
              </a:endParaRPr>
            </a:p>
          </p:txBody>
        </p:sp>
        <p:cxnSp>
          <p:nvCxnSpPr>
            <p:cNvPr id="70" name="Connection Line">
              <a:extLst>
                <a:ext uri="{FF2B5EF4-FFF2-40B4-BE49-F238E27FC236}">
                  <a16:creationId xmlns:a16="http://schemas.microsoft.com/office/drawing/2014/main" id="{B35BE836-0DAA-BB7A-039C-470DAA81DD22}"/>
                </a:ext>
              </a:extLst>
            </p:cNvPr>
            <p:cNvCxnSpPr>
              <a:cxnSpLocks/>
              <a:stCxn id="73" idx="0"/>
              <a:endCxn id="60" idx="2"/>
            </p:cNvCxnSpPr>
            <p:nvPr/>
          </p:nvCxnSpPr>
          <p:spPr>
            <a:xfrm flipH="1" flipV="1">
              <a:off x="6694554" y="5035916"/>
              <a:ext cx="937116" cy="335773"/>
            </a:xfrm>
            <a:prstGeom prst="straightConnector1">
              <a:avLst/>
            </a:prstGeom>
            <a:ln w="25400" cap="flat">
              <a:solidFill>
                <a:schemeClr val="accent5"/>
              </a:solidFill>
              <a:prstDash val="solid"/>
              <a:round/>
              <a:tailEnd type="triangle" w="med" len="med"/>
            </a:ln>
            <a:effectLst/>
          </p:spPr>
        </p:cxnSp>
        <p:cxnSp>
          <p:nvCxnSpPr>
            <p:cNvPr id="71" name="Connection Line">
              <a:extLst>
                <a:ext uri="{FF2B5EF4-FFF2-40B4-BE49-F238E27FC236}">
                  <a16:creationId xmlns:a16="http://schemas.microsoft.com/office/drawing/2014/main" id="{87E45F28-38C6-B257-6152-624957E3944B}"/>
                </a:ext>
              </a:extLst>
            </p:cNvPr>
            <p:cNvCxnSpPr>
              <a:cxnSpLocks/>
              <a:stCxn id="56" idx="0"/>
              <a:endCxn id="61" idx="2"/>
            </p:cNvCxnSpPr>
            <p:nvPr/>
          </p:nvCxnSpPr>
          <p:spPr>
            <a:xfrm flipV="1">
              <a:off x="4866851" y="5783169"/>
              <a:ext cx="396713" cy="266285"/>
            </a:xfrm>
            <a:prstGeom prst="straightConnector1">
              <a:avLst/>
            </a:prstGeom>
            <a:ln w="25400" cap="flat">
              <a:solidFill>
                <a:schemeClr val="accent5"/>
              </a:solidFill>
              <a:prstDash val="solid"/>
              <a:round/>
              <a:tailEnd type="triangle" w="med" len="med"/>
            </a:ln>
            <a:effectLst/>
          </p:spPr>
        </p:cxnSp>
        <p:cxnSp>
          <p:nvCxnSpPr>
            <p:cNvPr id="72" name="Connection Line">
              <a:extLst>
                <a:ext uri="{FF2B5EF4-FFF2-40B4-BE49-F238E27FC236}">
                  <a16:creationId xmlns:a16="http://schemas.microsoft.com/office/drawing/2014/main" id="{60325435-80C5-E284-3070-4AC3C8A0ACE9}"/>
                </a:ext>
              </a:extLst>
            </p:cNvPr>
            <p:cNvCxnSpPr>
              <a:cxnSpLocks/>
              <a:stCxn id="58" idx="0"/>
              <a:endCxn id="60" idx="2"/>
            </p:cNvCxnSpPr>
            <p:nvPr/>
          </p:nvCxnSpPr>
          <p:spPr>
            <a:xfrm flipV="1">
              <a:off x="5781933" y="5035916"/>
              <a:ext cx="912621" cy="1013539"/>
            </a:xfrm>
            <a:prstGeom prst="straightConnector1">
              <a:avLst/>
            </a:prstGeom>
            <a:ln w="25400" cap="flat">
              <a:solidFill>
                <a:schemeClr val="accent5"/>
              </a:solidFill>
              <a:prstDash val="solid"/>
              <a:round/>
              <a:tailEnd type="triangle" w="med" len="med"/>
            </a:ln>
            <a:effectLst/>
          </p:spPr>
        </p:cxnSp>
        <p:sp>
          <p:nvSpPr>
            <p:cNvPr id="73" name="interns">
              <a:extLst>
                <a:ext uri="{FF2B5EF4-FFF2-40B4-BE49-F238E27FC236}">
                  <a16:creationId xmlns:a16="http://schemas.microsoft.com/office/drawing/2014/main" id="{1159FD1F-802F-9C9E-7EDD-C9D33EE75427}"/>
                </a:ext>
              </a:extLst>
            </p:cNvPr>
            <p:cNvSpPr/>
            <p:nvPr/>
          </p:nvSpPr>
          <p:spPr>
            <a:xfrm>
              <a:off x="7103943" y="5371689"/>
              <a:ext cx="1055452" cy="411480"/>
            </a:xfrm>
            <a:prstGeom prst="rect">
              <a:avLst/>
            </a:prstGeom>
            <a:gradFill flip="none" rotWithShape="1">
              <a:gsLst>
                <a:gs pos="0">
                  <a:schemeClr val="accent5">
                    <a:lumMod val="60000"/>
                    <a:lumOff val="40000"/>
                  </a:schemeClr>
                </a:gs>
                <a:gs pos="35000">
                  <a:schemeClr val="accent5">
                    <a:lumMod val="20000"/>
                    <a:lumOff val="80000"/>
                  </a:schemeClr>
                </a:gs>
                <a:gs pos="100000">
                  <a:schemeClr val="accent5">
                    <a:lumMod val="60000"/>
                    <a:lumOff val="40000"/>
                  </a:schemeClr>
                </a:gs>
              </a:gsLst>
              <a:lin ang="16200000" scaled="0"/>
            </a:gradFill>
            <a:ln w="12700" cap="flat">
              <a:solidFill>
                <a:srgbClr val="4D4D4C"/>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lgn="ctr">
                <a:defRPr sz="3200">
                  <a:solidFill>
                    <a:srgbClr val="4D4D4C"/>
                  </a:solidFill>
                  <a:latin typeface="Graphik-SemiboldItalic"/>
                  <a:ea typeface="Graphik-SemiboldItalic"/>
                  <a:cs typeface="Graphik-SemiboldItalic"/>
                  <a:sym typeface="Graphik Semibold"/>
                </a:defRPr>
              </a:lvl1pPr>
            </a:lstStyle>
            <a:p>
              <a:r>
                <a:rPr lang="en-US" sz="1350" dirty="0">
                  <a:latin typeface="+mn-lt"/>
                  <a:ea typeface="Amazon Ember" panose="020B0603020204020204" pitchFamily="34" charset="0"/>
                  <a:cs typeface="Amazon Ember" panose="020B0603020204020204" pitchFamily="34" charset="0"/>
                </a:rPr>
                <a:t>instructor</a:t>
              </a:r>
              <a:endParaRPr sz="1350" dirty="0">
                <a:latin typeface="+mn-lt"/>
                <a:ea typeface="Amazon Ember" panose="020B0603020204020204" pitchFamily="34" charset="0"/>
                <a:cs typeface="Amazon Ember" panose="020B0603020204020204" pitchFamily="34" charset="0"/>
              </a:endParaRPr>
            </a:p>
          </p:txBody>
        </p:sp>
      </p:grpSp>
      <p:grpSp>
        <p:nvGrpSpPr>
          <p:cNvPr id="74" name="Group 73">
            <a:extLst>
              <a:ext uri="{FF2B5EF4-FFF2-40B4-BE49-F238E27FC236}">
                <a16:creationId xmlns:a16="http://schemas.microsoft.com/office/drawing/2014/main" id="{A40935B4-A371-0FD2-DF42-59C51F97477E}"/>
              </a:ext>
            </a:extLst>
          </p:cNvPr>
          <p:cNvGrpSpPr/>
          <p:nvPr/>
        </p:nvGrpSpPr>
        <p:grpSpPr>
          <a:xfrm>
            <a:off x="6297226" y="3253644"/>
            <a:ext cx="3300899" cy="1616012"/>
            <a:chOff x="8411112" y="4465423"/>
            <a:chExt cx="4401198" cy="2154682"/>
          </a:xfrm>
        </p:grpSpPr>
        <p:pic>
          <p:nvPicPr>
            <p:cNvPr id="75" name="Graphic 74" descr="List">
              <a:extLst>
                <a:ext uri="{FF2B5EF4-FFF2-40B4-BE49-F238E27FC236}">
                  <a16:creationId xmlns:a16="http://schemas.microsoft.com/office/drawing/2014/main" id="{077263B8-6195-9718-C0A7-46724F9605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1112" y="4465423"/>
              <a:ext cx="1771833" cy="1771833"/>
            </a:xfrm>
            <a:prstGeom prst="rect">
              <a:avLst/>
            </a:prstGeom>
          </p:spPr>
        </p:pic>
        <p:sp>
          <p:nvSpPr>
            <p:cNvPr id="76" name="kesha">
              <a:extLst>
                <a:ext uri="{FF2B5EF4-FFF2-40B4-BE49-F238E27FC236}">
                  <a16:creationId xmlns:a16="http://schemas.microsoft.com/office/drawing/2014/main" id="{F832906B-E3B7-ED2C-EDCE-63788DE2D8B1}"/>
                </a:ext>
              </a:extLst>
            </p:cNvPr>
            <p:cNvSpPr txBox="1"/>
            <p:nvPr/>
          </p:nvSpPr>
          <p:spPr>
            <a:xfrm>
              <a:off x="8698112" y="6111240"/>
              <a:ext cx="1362946" cy="508865"/>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Assignment::</a:t>
              </a:r>
              <a:b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b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Project1</a:t>
              </a: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endParaRPr sz="1350" dirty="0">
                <a:solidFill>
                  <a:schemeClr val="accent3">
                    <a:lumMod val="40000"/>
                    <a:lumOff val="60000"/>
                  </a:schemeClr>
                </a:solidFill>
                <a:latin typeface="+mn-lt"/>
                <a:ea typeface="Amazon Ember" panose="020B0603020204020204" pitchFamily="34" charset="0"/>
                <a:cs typeface="Amazon Ember" panose="020B0603020204020204" pitchFamily="34" charset="0"/>
              </a:endParaRPr>
            </a:p>
          </p:txBody>
        </p:sp>
        <p:sp>
          <p:nvSpPr>
            <p:cNvPr id="77" name="kesha">
              <a:extLst>
                <a:ext uri="{FF2B5EF4-FFF2-40B4-BE49-F238E27FC236}">
                  <a16:creationId xmlns:a16="http://schemas.microsoft.com/office/drawing/2014/main" id="{7D3C1A08-0F1B-2623-5E6B-977C7EE8767D}"/>
                </a:ext>
              </a:extLst>
            </p:cNvPr>
            <p:cNvSpPr txBox="1"/>
            <p:nvPr/>
          </p:nvSpPr>
          <p:spPr>
            <a:xfrm>
              <a:off x="9968322" y="4609820"/>
              <a:ext cx="2843988" cy="1483037"/>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pPr algn="l"/>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course: </a:t>
              </a:r>
              <a:b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b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  Course::</a:t>
              </a: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CIS7000</a:t>
              </a: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endPar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endParaRPr>
            </a:p>
            <a:p>
              <a:pPr algn="l"/>
              <a:r>
                <a:rPr lang="en-US" sz="1350" dirty="0" err="1">
                  <a:solidFill>
                    <a:schemeClr val="accent3">
                      <a:lumMod val="40000"/>
                      <a:lumOff val="60000"/>
                    </a:schemeClr>
                  </a:solidFill>
                  <a:latin typeface="+mn-lt"/>
                  <a:ea typeface="Amazon Ember" panose="020B0603020204020204" pitchFamily="34" charset="0"/>
                  <a:cs typeface="Amazon Ember" panose="020B0603020204020204" pitchFamily="34" charset="0"/>
                </a:rPr>
                <a:t>dueDate</a:t>
              </a: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 </a:t>
              </a:r>
              <a:b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b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  29-March-2026</a:t>
              </a:r>
            </a:p>
          </p:txBody>
        </p:sp>
      </p:grpSp>
      <p:sp>
        <p:nvSpPr>
          <p:cNvPr id="78" name="TextBox 77">
            <a:extLst>
              <a:ext uri="{FF2B5EF4-FFF2-40B4-BE49-F238E27FC236}">
                <a16:creationId xmlns:a16="http://schemas.microsoft.com/office/drawing/2014/main" id="{6861742B-6C74-4018-5510-8CF1515FB109}"/>
              </a:ext>
            </a:extLst>
          </p:cNvPr>
          <p:cNvSpPr txBox="1"/>
          <p:nvPr/>
        </p:nvSpPr>
        <p:spPr>
          <a:xfrm>
            <a:off x="646486" y="1391316"/>
            <a:ext cx="4629150" cy="3600986"/>
          </a:xfrm>
          <a:prstGeom prst="rect">
            <a:avLst/>
          </a:prstGeom>
          <a:noFill/>
        </p:spPr>
        <p:txBody>
          <a:bodyPr wrap="square">
            <a:spAutoFit/>
          </a:bodyPr>
          <a:lstStyle/>
          <a:p>
            <a:pPr algn="l"/>
            <a:r>
              <a:rPr lang="en-US" sz="1200" dirty="0">
                <a:solidFill>
                  <a:srgbClr val="FF7CCB"/>
                </a:solidFill>
                <a:latin typeface="Consolas" panose="020B0609020204030204" pitchFamily="49" charset="0"/>
                <a:cs typeface="Consolas" panose="020B0609020204030204" pitchFamily="49" charset="0"/>
              </a:rPr>
              <a:t>permit</a:t>
            </a:r>
            <a:r>
              <a:rPr lang="en-US" sz="1200" dirty="0">
                <a:latin typeface="Consolas" panose="020B0609020204030204" pitchFamily="49" charset="0"/>
                <a:cs typeface="Consolas" panose="020B0609020204030204" pitchFamily="49" charset="0"/>
              </a:rPr>
              <a:t> (</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principal</a:t>
            </a:r>
            <a:r>
              <a:rPr lang="en-US" sz="1200" dirty="0">
                <a:latin typeface="Consolas" panose="020B0609020204030204" pitchFamily="49" charset="0"/>
                <a:cs typeface="Consolas" panose="020B0609020204030204" pitchFamily="49" charset="0"/>
              </a:rPr>
              <a:t> </a:t>
            </a:r>
            <a:r>
              <a:rPr lang="en-US" sz="1200" dirty="0">
                <a:solidFill>
                  <a:srgbClr val="FF7CCB"/>
                </a:solidFill>
                <a:latin typeface="Consolas" panose="020B0609020204030204" pitchFamily="49" charset="0"/>
                <a:cs typeface="Consolas" panose="020B0609020204030204" pitchFamily="49" charset="0"/>
              </a:rPr>
              <a:t>in</a:t>
            </a:r>
            <a:r>
              <a:rPr lang="en-US" sz="1200" dirty="0">
                <a:latin typeface="Consolas" panose="020B0609020204030204" pitchFamily="49" charset="0"/>
                <a:cs typeface="Consolas" panose="020B0609020204030204" pitchFamily="49" charset="0"/>
              </a:rPr>
              <a:t> Role::</a:t>
            </a:r>
            <a:r>
              <a:rPr lang="en-US" sz="1200" dirty="0">
                <a:solidFill>
                  <a:srgbClr val="EDF78A"/>
                </a:solidFill>
                <a:latin typeface="Consolas" panose="020B0609020204030204" pitchFamily="49" charset="0"/>
                <a:cs typeface="Consolas" panose="020B0609020204030204" pitchFamily="49" charset="0"/>
              </a:rPr>
              <a:t>"admin"</a:t>
            </a:r>
            <a:r>
              <a:rPr lang="en-US" sz="1200" dirty="0">
                <a:latin typeface="Consolas" panose="020B0609020204030204" pitchFamily="49" charset="0"/>
                <a:cs typeface="Consolas" panose="020B0609020204030204" pitchFamily="49" charset="0"/>
              </a:rPr>
              <a:t>,</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action</a:t>
            </a:r>
            <a:r>
              <a:rPr lang="en-US" sz="1200" dirty="0">
                <a:latin typeface="Consolas" panose="020B0609020204030204" pitchFamily="49" charset="0"/>
                <a:cs typeface="Consolas" panose="020B0609020204030204" pitchFamily="49" charset="0"/>
              </a:rPr>
              <a:t>, </a:t>
            </a:r>
            <a:r>
              <a:rPr lang="en-US" sz="1200" dirty="0">
                <a:solidFill>
                  <a:schemeClr val="accent4">
                    <a:lumMod val="60000"/>
                    <a:lumOff val="40000"/>
                  </a:schemeClr>
                </a:solidFill>
                <a:latin typeface="Consolas" panose="020B0609020204030204" pitchFamily="49" charset="0"/>
                <a:cs typeface="Consolas" panose="020B0609020204030204" pitchFamily="49" charset="0"/>
              </a:rPr>
              <a:t>// all actions</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resource</a:t>
            </a:r>
            <a:r>
              <a:rPr lang="en-US" sz="1200" dirty="0">
                <a:latin typeface="Consolas" panose="020B0609020204030204" pitchFamily="49" charset="0"/>
                <a:cs typeface="Consolas" panose="020B0609020204030204" pitchFamily="49" charset="0"/>
              </a:rPr>
              <a:t>);</a:t>
            </a:r>
          </a:p>
          <a:p>
            <a:pPr algn="l"/>
            <a:endParaRPr lang="en-US" sz="1200" dirty="0">
              <a:latin typeface="Consolas" panose="020B0609020204030204" pitchFamily="49" charset="0"/>
              <a:cs typeface="Consolas" panose="020B0609020204030204" pitchFamily="49" charset="0"/>
            </a:endParaRPr>
          </a:p>
          <a:p>
            <a:pPr algn="l"/>
            <a:r>
              <a:rPr lang="en-US" sz="1200" dirty="0">
                <a:solidFill>
                  <a:srgbClr val="FF7CCB"/>
                </a:solidFill>
                <a:latin typeface="Consolas" panose="020B0609020204030204" pitchFamily="49" charset="0"/>
                <a:cs typeface="Consolas" panose="020B0609020204030204" pitchFamily="49" charset="0"/>
              </a:rPr>
              <a:t>permit</a:t>
            </a:r>
            <a:r>
              <a:rPr lang="en-US" sz="1200" dirty="0">
                <a:latin typeface="Consolas" panose="020B0609020204030204" pitchFamily="49" charset="0"/>
                <a:cs typeface="Consolas" panose="020B0609020204030204" pitchFamily="49" charset="0"/>
              </a:rPr>
              <a:t> (</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principal</a:t>
            </a:r>
            <a:r>
              <a:rPr lang="en-US" sz="1200" dirty="0">
                <a:latin typeface="Consolas" panose="020B0609020204030204" pitchFamily="49" charset="0"/>
                <a:cs typeface="Consolas" panose="020B0609020204030204" pitchFamily="49" charset="0"/>
              </a:rPr>
              <a:t> </a:t>
            </a:r>
            <a:r>
              <a:rPr lang="en-US" sz="1200" dirty="0">
                <a:solidFill>
                  <a:srgbClr val="FF7CCB"/>
                </a:solidFill>
                <a:latin typeface="Consolas" panose="020B0609020204030204" pitchFamily="49" charset="0"/>
                <a:cs typeface="Consolas" panose="020B0609020204030204" pitchFamily="49" charset="0"/>
              </a:rPr>
              <a:t>in</a:t>
            </a:r>
            <a:r>
              <a:rPr lang="en-US" sz="1200" dirty="0">
                <a:latin typeface="Consolas" panose="020B0609020204030204" pitchFamily="49" charset="0"/>
                <a:cs typeface="Consolas" panose="020B0609020204030204" pitchFamily="49" charset="0"/>
              </a:rPr>
              <a:t> Role::</a:t>
            </a:r>
            <a:r>
              <a:rPr lang="en-US" sz="1200" dirty="0">
                <a:solidFill>
                  <a:srgbClr val="EDF78A"/>
                </a:solidFill>
                <a:latin typeface="Consolas" panose="020B0609020204030204" pitchFamily="49" charset="0"/>
                <a:cs typeface="Consolas" panose="020B0609020204030204" pitchFamily="49" charset="0"/>
              </a:rPr>
              <a:t>"TA"</a:t>
            </a:r>
            <a:r>
              <a:rPr lang="en-US" sz="1200" dirty="0">
                <a:latin typeface="Consolas" panose="020B0609020204030204" pitchFamily="49" charset="0"/>
                <a:cs typeface="Consolas" panose="020B0609020204030204" pitchFamily="49" charset="0"/>
              </a:rPr>
              <a:t>,</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action</a:t>
            </a:r>
            <a:r>
              <a:rPr lang="en-US" sz="1200" dirty="0">
                <a:latin typeface="Consolas" panose="020B0609020204030204" pitchFamily="49" charset="0"/>
                <a:cs typeface="Consolas" panose="020B0609020204030204" pitchFamily="49" charset="0"/>
              </a:rPr>
              <a:t> == Action::</a:t>
            </a:r>
            <a:r>
              <a:rPr lang="en-US" sz="1200" dirty="0">
                <a:solidFill>
                  <a:srgbClr val="EDF78A"/>
                </a:solidFill>
                <a:latin typeface="Consolas" panose="020B0609020204030204" pitchFamily="49" charset="0"/>
                <a:cs typeface="Consolas" panose="020B0609020204030204" pitchFamily="49" charset="0"/>
              </a:rPr>
              <a:t>"</a:t>
            </a:r>
            <a:r>
              <a:rPr lang="en-US" sz="1200" dirty="0" err="1">
                <a:solidFill>
                  <a:srgbClr val="EDF78A"/>
                </a:solidFill>
                <a:latin typeface="Consolas" panose="020B0609020204030204" pitchFamily="49" charset="0"/>
                <a:cs typeface="Consolas" panose="020B0609020204030204" pitchFamily="49" charset="0"/>
              </a:rPr>
              <a:t>SetGrade</a:t>
            </a:r>
            <a:r>
              <a:rPr lang="en-US" sz="1200" dirty="0">
                <a:solidFill>
                  <a:srgbClr val="EDF78A"/>
                </a:solidFill>
                <a:latin typeface="Consolas" panose="020B0609020204030204" pitchFamily="49" charset="0"/>
                <a:cs typeface="Consolas" panose="020B0609020204030204" pitchFamily="49" charset="0"/>
              </a:rPr>
              <a:t>"</a:t>
            </a:r>
            <a:r>
              <a:rPr lang="en-US" sz="1200" dirty="0">
                <a:latin typeface="Consolas" panose="020B0609020204030204" pitchFamily="49" charset="0"/>
                <a:cs typeface="Consolas" panose="020B0609020204030204" pitchFamily="49" charset="0"/>
              </a:rPr>
              <a:t>,</a:t>
            </a:r>
          </a:p>
          <a:p>
            <a:pPr algn="l"/>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resource</a:t>
            </a:r>
            <a:r>
              <a:rPr lang="en-US" sz="1200" dirty="0">
                <a:latin typeface="Consolas" panose="020B0609020204030204" pitchFamily="49" charset="0"/>
                <a:cs typeface="Consolas" panose="020B0609020204030204" pitchFamily="49" charset="0"/>
              </a:rPr>
              <a:t>)</a:t>
            </a:r>
          </a:p>
          <a:p>
            <a:r>
              <a:rPr lang="en-US" sz="1200" dirty="0">
                <a:solidFill>
                  <a:srgbClr val="FF7CCB"/>
                </a:solidFill>
                <a:latin typeface="Consolas" panose="020B0609020204030204" pitchFamily="49" charset="0"/>
                <a:cs typeface="Consolas" panose="020B0609020204030204" pitchFamily="49" charset="0"/>
              </a:rPr>
              <a:t>when</a:t>
            </a:r>
            <a:r>
              <a:rPr lang="en-US" sz="1200" dirty="0">
                <a:latin typeface="Consolas" panose="020B0609020204030204" pitchFamily="49" charset="0"/>
                <a:cs typeface="Consolas" panose="020B0609020204030204" pitchFamily="49" charset="0"/>
              </a:rPr>
              <a:t> {</a:t>
            </a:r>
          </a:p>
          <a:p>
            <a:r>
              <a:rPr lang="en-US" sz="1200" dirty="0">
                <a:latin typeface="Consolas" panose="020B0609020204030204" pitchFamily="49" charset="0"/>
                <a:cs typeface="Consolas" panose="020B0609020204030204" pitchFamily="49" charset="0"/>
              </a:rPr>
              <a:t>  </a:t>
            </a:r>
            <a:r>
              <a:rPr lang="en-US" sz="1200" dirty="0" err="1">
                <a:solidFill>
                  <a:srgbClr val="BE94FA"/>
                </a:solidFill>
                <a:latin typeface="Consolas" panose="020B0609020204030204" pitchFamily="49" charset="0"/>
                <a:cs typeface="Consolas" panose="020B0609020204030204" pitchFamily="49" charset="0"/>
              </a:rPr>
              <a:t>context</a:t>
            </a:r>
            <a:r>
              <a:rPr lang="en-US" sz="1200" dirty="0" err="1">
                <a:latin typeface="Consolas" panose="020B0609020204030204" pitchFamily="49" charset="0"/>
                <a:cs typeface="Consolas" panose="020B0609020204030204" pitchFamily="49" charset="0"/>
              </a:rPr>
              <a:t>.now</a:t>
            </a:r>
            <a:r>
              <a:rPr lang="en-US" sz="1200" dirty="0">
                <a:latin typeface="Consolas" panose="020B0609020204030204" pitchFamily="49" charset="0"/>
                <a:cs typeface="Consolas" panose="020B0609020204030204" pitchFamily="49" charset="0"/>
              </a:rPr>
              <a:t> &lt; </a:t>
            </a:r>
            <a:br>
              <a:rPr lang="en-US" sz="1200" dirty="0">
                <a:latin typeface="Consolas" panose="020B0609020204030204" pitchFamily="49" charset="0"/>
                <a:cs typeface="Consolas" panose="020B0609020204030204" pitchFamily="49" charset="0"/>
              </a:rPr>
            </a:br>
            <a:r>
              <a:rPr lang="en-US" sz="1200" dirty="0">
                <a:latin typeface="Consolas" panose="020B0609020204030204" pitchFamily="49" charset="0"/>
                <a:cs typeface="Consolas" panose="020B0609020204030204" pitchFamily="49" charset="0"/>
              </a:rPr>
              <a:t>  </a:t>
            </a:r>
            <a:r>
              <a:rPr lang="en-US" sz="1200" dirty="0" err="1">
                <a:solidFill>
                  <a:srgbClr val="BE94FA"/>
                </a:solidFill>
                <a:latin typeface="Consolas" panose="020B0609020204030204" pitchFamily="49" charset="0"/>
                <a:cs typeface="Consolas" panose="020B0609020204030204" pitchFamily="49" charset="0"/>
              </a:rPr>
              <a:t>resource</a:t>
            </a:r>
            <a:r>
              <a:rPr lang="en-US" sz="1200" dirty="0" err="1">
                <a:latin typeface="Consolas" panose="020B0609020204030204" pitchFamily="49" charset="0"/>
                <a:cs typeface="Consolas" panose="020B0609020204030204" pitchFamily="49" charset="0"/>
              </a:rPr>
              <a:t>.course.freezeDate</a:t>
            </a:r>
            <a:endParaRPr lang="en-US" sz="1200" dirty="0">
              <a:latin typeface="Consolas" panose="020B0609020204030204" pitchFamily="49" charset="0"/>
              <a:cs typeface="Consolas" panose="020B0609020204030204" pitchFamily="49" charset="0"/>
            </a:endParaRPr>
          </a:p>
          <a:p>
            <a:r>
              <a:rPr lang="en-US" sz="1200" dirty="0">
                <a:latin typeface="Consolas" panose="020B0609020204030204" pitchFamily="49" charset="0"/>
                <a:cs typeface="Consolas" panose="020B0609020204030204" pitchFamily="49" charset="0"/>
              </a:rPr>
              <a:t>}</a:t>
            </a:r>
          </a:p>
          <a:p>
            <a:r>
              <a:rPr lang="en-US" sz="1200" dirty="0">
                <a:solidFill>
                  <a:srgbClr val="FF7CCB"/>
                </a:solidFill>
                <a:latin typeface="Consolas" panose="020B0609020204030204" pitchFamily="49" charset="0"/>
                <a:cs typeface="Consolas" panose="020B0609020204030204" pitchFamily="49" charset="0"/>
              </a:rPr>
              <a:t>when</a:t>
            </a:r>
            <a:r>
              <a:rPr lang="en-US" sz="1200" dirty="0">
                <a:latin typeface="Consolas" panose="020B0609020204030204" pitchFamily="49" charset="0"/>
                <a:cs typeface="Consolas" panose="020B0609020204030204" pitchFamily="49" charset="0"/>
              </a:rPr>
              <a:t> {</a:t>
            </a:r>
          </a:p>
          <a:p>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principal</a:t>
            </a:r>
            <a:r>
              <a:rPr lang="en-US" sz="1200" dirty="0">
                <a:latin typeface="Consolas" panose="020B0609020204030204" pitchFamily="49" charset="0"/>
                <a:cs typeface="Consolas" panose="020B0609020204030204" pitchFamily="49" charset="0"/>
              </a:rPr>
              <a:t> in </a:t>
            </a:r>
            <a:br>
              <a:rPr lang="en-US" sz="1200" dirty="0">
                <a:latin typeface="Consolas" panose="020B0609020204030204" pitchFamily="49" charset="0"/>
                <a:cs typeface="Consolas" panose="020B0609020204030204" pitchFamily="49" charset="0"/>
              </a:rPr>
            </a:br>
            <a:r>
              <a:rPr lang="en-US" sz="1200" dirty="0">
                <a:latin typeface="Consolas" panose="020B0609020204030204" pitchFamily="49" charset="0"/>
                <a:cs typeface="Consolas" panose="020B0609020204030204" pitchFamily="49" charset="0"/>
              </a:rPr>
              <a:t>   </a:t>
            </a:r>
            <a:r>
              <a:rPr lang="en-US" sz="1200" dirty="0" err="1">
                <a:solidFill>
                  <a:srgbClr val="BE94FA"/>
                </a:solidFill>
                <a:latin typeface="Consolas" panose="020B0609020204030204" pitchFamily="49" charset="0"/>
                <a:cs typeface="Consolas" panose="020B0609020204030204" pitchFamily="49" charset="0"/>
              </a:rPr>
              <a:t>resource</a:t>
            </a:r>
            <a:r>
              <a:rPr lang="en-US" sz="1200" dirty="0" err="1">
                <a:latin typeface="Consolas" panose="020B0609020204030204" pitchFamily="49" charset="0"/>
                <a:cs typeface="Consolas" panose="020B0609020204030204" pitchFamily="49" charset="0"/>
              </a:rPr>
              <a:t>.course.Tas</a:t>
            </a:r>
            <a:r>
              <a:rPr lang="en-US" sz="1200" dirty="0">
                <a:latin typeface="Consolas" panose="020B0609020204030204" pitchFamily="49" charset="0"/>
                <a:cs typeface="Consolas" panose="020B0609020204030204" pitchFamily="49" charset="0"/>
              </a:rPr>
              <a:t> </a:t>
            </a:r>
          </a:p>
          <a:p>
            <a:r>
              <a:rPr lang="en-US" sz="1200" dirty="0">
                <a:latin typeface="Consolas" panose="020B0609020204030204" pitchFamily="49" charset="0"/>
                <a:cs typeface="Consolas" panose="020B0609020204030204" pitchFamily="49" charset="0"/>
              </a:rPr>
              <a:t>|| </a:t>
            </a:r>
            <a:r>
              <a:rPr lang="en-US" sz="1200" dirty="0">
                <a:solidFill>
                  <a:srgbClr val="BE94FA"/>
                </a:solidFill>
                <a:latin typeface="Consolas" panose="020B0609020204030204" pitchFamily="49" charset="0"/>
                <a:cs typeface="Consolas" panose="020B0609020204030204" pitchFamily="49" charset="0"/>
              </a:rPr>
              <a:t>principal</a:t>
            </a:r>
            <a:r>
              <a:rPr lang="en-US" sz="1200" dirty="0">
                <a:latin typeface="Consolas" panose="020B0609020204030204" pitchFamily="49" charset="0"/>
                <a:cs typeface="Consolas" panose="020B0609020204030204" pitchFamily="49" charset="0"/>
              </a:rPr>
              <a:t> == </a:t>
            </a:r>
            <a:br>
              <a:rPr lang="en-US" sz="1200" dirty="0">
                <a:latin typeface="Consolas" panose="020B0609020204030204" pitchFamily="49" charset="0"/>
                <a:cs typeface="Consolas" panose="020B0609020204030204" pitchFamily="49" charset="0"/>
              </a:rPr>
            </a:br>
            <a:r>
              <a:rPr lang="en-US" sz="1200" dirty="0">
                <a:latin typeface="Consolas" panose="020B0609020204030204" pitchFamily="49" charset="0"/>
                <a:cs typeface="Consolas" panose="020B0609020204030204" pitchFamily="49" charset="0"/>
              </a:rPr>
              <a:t>   </a:t>
            </a:r>
            <a:r>
              <a:rPr lang="en-US" sz="1200" dirty="0" err="1">
                <a:solidFill>
                  <a:srgbClr val="BE94FA"/>
                </a:solidFill>
                <a:latin typeface="Consolas" panose="020B0609020204030204" pitchFamily="49" charset="0"/>
                <a:cs typeface="Consolas" panose="020B0609020204030204" pitchFamily="49" charset="0"/>
              </a:rPr>
              <a:t>resource</a:t>
            </a:r>
            <a:r>
              <a:rPr lang="en-US" sz="1200" dirty="0" err="1">
                <a:latin typeface="Consolas" panose="020B0609020204030204" pitchFamily="49" charset="0"/>
                <a:cs typeface="Consolas" panose="020B0609020204030204" pitchFamily="49" charset="0"/>
              </a:rPr>
              <a:t>.course.instructor</a:t>
            </a:r>
            <a:br>
              <a:rPr lang="en-US" sz="1200" dirty="0">
                <a:latin typeface="Consolas" panose="020B0609020204030204" pitchFamily="49" charset="0"/>
                <a:cs typeface="Consolas" panose="020B0609020204030204" pitchFamily="49" charset="0"/>
              </a:rPr>
            </a:br>
            <a:r>
              <a:rPr lang="en-US" sz="1200" dirty="0">
                <a:latin typeface="Consolas" panose="020B0609020204030204" pitchFamily="49" charset="0"/>
                <a:cs typeface="Consolas" panose="020B0609020204030204" pitchFamily="49" charset="0"/>
              </a:rPr>
              <a:t>}</a:t>
            </a:r>
          </a:p>
        </p:txBody>
      </p:sp>
      <p:sp>
        <p:nvSpPr>
          <p:cNvPr id="79" name="Rounded Rectangle 78">
            <a:extLst>
              <a:ext uri="{FF2B5EF4-FFF2-40B4-BE49-F238E27FC236}">
                <a16:creationId xmlns:a16="http://schemas.microsoft.com/office/drawing/2014/main" id="{2DB7BFCD-51C9-0327-2825-E2216BA712E9}"/>
              </a:ext>
            </a:extLst>
          </p:cNvPr>
          <p:cNvSpPr/>
          <p:nvPr/>
        </p:nvSpPr>
        <p:spPr>
          <a:xfrm>
            <a:off x="628650" y="3810571"/>
            <a:ext cx="3082315" cy="994172"/>
          </a:xfrm>
          <a:prstGeom prst="roundRect">
            <a:avLst/>
          </a:prstGeom>
          <a:noFill/>
          <a:ln w="635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350" dirty="0">
              <a:solidFill>
                <a:schemeClr val="bg1"/>
              </a:solidFill>
            </a:endParaRPr>
          </a:p>
        </p:txBody>
      </p:sp>
      <p:grpSp>
        <p:nvGrpSpPr>
          <p:cNvPr id="80" name="Group 79">
            <a:extLst>
              <a:ext uri="{FF2B5EF4-FFF2-40B4-BE49-F238E27FC236}">
                <a16:creationId xmlns:a16="http://schemas.microsoft.com/office/drawing/2014/main" id="{E9285A6D-2279-0999-560A-1D9B9A95F53F}"/>
              </a:ext>
            </a:extLst>
          </p:cNvPr>
          <p:cNvGrpSpPr/>
          <p:nvPr/>
        </p:nvGrpSpPr>
        <p:grpSpPr>
          <a:xfrm>
            <a:off x="3802380" y="3243059"/>
            <a:ext cx="3300899" cy="1616012"/>
            <a:chOff x="8411112" y="4465423"/>
            <a:chExt cx="4401198" cy="2154682"/>
          </a:xfrm>
        </p:grpSpPr>
        <p:pic>
          <p:nvPicPr>
            <p:cNvPr id="81" name="Graphic 80" descr="List">
              <a:extLst>
                <a:ext uri="{FF2B5EF4-FFF2-40B4-BE49-F238E27FC236}">
                  <a16:creationId xmlns:a16="http://schemas.microsoft.com/office/drawing/2014/main" id="{B57BD84A-F696-F7BC-15B6-67DF5047A6A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1112" y="4465423"/>
              <a:ext cx="1771833" cy="1771833"/>
            </a:xfrm>
            <a:prstGeom prst="rect">
              <a:avLst/>
            </a:prstGeom>
          </p:spPr>
        </p:pic>
        <p:sp>
          <p:nvSpPr>
            <p:cNvPr id="82" name="kesha">
              <a:extLst>
                <a:ext uri="{FF2B5EF4-FFF2-40B4-BE49-F238E27FC236}">
                  <a16:creationId xmlns:a16="http://schemas.microsoft.com/office/drawing/2014/main" id="{ED65151D-B9C7-2128-7A03-F80A28D768FF}"/>
                </a:ext>
              </a:extLst>
            </p:cNvPr>
            <p:cNvSpPr txBox="1"/>
            <p:nvPr/>
          </p:nvSpPr>
          <p:spPr>
            <a:xfrm>
              <a:off x="8698112" y="6111240"/>
              <a:ext cx="1362946" cy="508865"/>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Course::</a:t>
              </a:r>
              <a:b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b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CIS7000</a:t>
              </a: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endParaRPr sz="1350" dirty="0">
                <a:solidFill>
                  <a:schemeClr val="accent3">
                    <a:lumMod val="40000"/>
                    <a:lumOff val="60000"/>
                  </a:schemeClr>
                </a:solidFill>
                <a:latin typeface="+mn-lt"/>
                <a:ea typeface="Amazon Ember" panose="020B0603020204020204" pitchFamily="34" charset="0"/>
                <a:cs typeface="Amazon Ember" panose="020B0603020204020204" pitchFamily="34" charset="0"/>
              </a:endParaRPr>
            </a:p>
          </p:txBody>
        </p:sp>
        <p:sp>
          <p:nvSpPr>
            <p:cNvPr id="83" name="kesha">
              <a:extLst>
                <a:ext uri="{FF2B5EF4-FFF2-40B4-BE49-F238E27FC236}">
                  <a16:creationId xmlns:a16="http://schemas.microsoft.com/office/drawing/2014/main" id="{F0F2E77D-77E5-9D0E-893B-2D77FBFE692F}"/>
                </a:ext>
              </a:extLst>
            </p:cNvPr>
            <p:cNvSpPr txBox="1"/>
            <p:nvPr/>
          </p:nvSpPr>
          <p:spPr>
            <a:xfrm>
              <a:off x="9968322" y="4609820"/>
              <a:ext cx="2843988" cy="1483037"/>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1148" tIns="41148" rIns="41148" bIns="41148" numCol="1" anchor="t">
              <a:noAutofit/>
            </a:bodyPr>
            <a:lstStyle>
              <a:lvl1pPr algn="ctr">
                <a:defRPr sz="3200">
                  <a:solidFill>
                    <a:schemeClr val="accent3">
                      <a:hueOff val="815354"/>
                      <a:satOff val="6932"/>
                      <a:lumOff val="42983"/>
                    </a:schemeClr>
                  </a:solidFill>
                  <a:latin typeface="Graphik-SemiboldItalic"/>
                  <a:ea typeface="Graphik-SemiboldItalic"/>
                  <a:cs typeface="Graphik-SemiboldItalic"/>
                  <a:sym typeface="Graphik Semibold"/>
                </a:defRPr>
              </a:lvl1pPr>
            </a:lstStyle>
            <a:p>
              <a:pPr algn="l"/>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instructor: </a:t>
              </a:r>
              <a:b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b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User::</a:t>
              </a: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r>
                <a:rPr lang="en-US" sz="1350" dirty="0" err="1">
                  <a:solidFill>
                    <a:schemeClr val="accent3">
                      <a:lumMod val="40000"/>
                      <a:lumOff val="60000"/>
                    </a:schemeClr>
                  </a:solidFill>
                  <a:latin typeface="+mn-lt"/>
                  <a:ea typeface="Amazon Ember" panose="020B0603020204020204" pitchFamily="34" charset="0"/>
                  <a:cs typeface="Amazon Ember" panose="020B0603020204020204" pitchFamily="34" charset="0"/>
                </a:rPr>
                <a:t>aaron</a:t>
              </a:r>
              <a:r>
                <a:rPr lang="en-US" sz="1350" dirty="0">
                  <a:solidFill>
                    <a:schemeClr val="accent3">
                      <a:lumMod val="40000"/>
                      <a:lumOff val="60000"/>
                    </a:schemeClr>
                  </a:solidFill>
                  <a:ea typeface="Amazon Ember" panose="020B0603020204020204" pitchFamily="34" charset="0"/>
                  <a:cs typeface="Amazon Ember" panose="020B0603020204020204" pitchFamily="34" charset="0"/>
                </a:rPr>
                <a:t>"</a:t>
              </a:r>
              <a:endPar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endParaRPr>
            </a:p>
            <a:p>
              <a:pPr algn="l"/>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TAs: [ …</a:t>
              </a:r>
              <a:b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b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  User::"</a:t>
              </a:r>
              <a:r>
                <a:rPr lang="en-US" sz="1350" dirty="0" err="1">
                  <a:solidFill>
                    <a:schemeClr val="accent3">
                      <a:lumMod val="40000"/>
                      <a:lumOff val="60000"/>
                    </a:schemeClr>
                  </a:solidFill>
                  <a:latin typeface="+mn-lt"/>
                  <a:ea typeface="Amazon Ember" panose="020B0603020204020204" pitchFamily="34" charset="0"/>
                  <a:cs typeface="Amazon Ember" panose="020B0603020204020204" pitchFamily="34" charset="0"/>
                </a:rPr>
                <a:t>kesha</a:t>
              </a: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 ]</a:t>
              </a:r>
            </a:p>
            <a:p>
              <a:pPr algn="l"/>
              <a:r>
                <a:rPr lang="en-US" sz="1350" dirty="0" err="1">
                  <a:solidFill>
                    <a:schemeClr val="accent3">
                      <a:lumMod val="40000"/>
                      <a:lumOff val="60000"/>
                    </a:schemeClr>
                  </a:solidFill>
                  <a:latin typeface="+mn-lt"/>
                  <a:ea typeface="Amazon Ember" panose="020B0603020204020204" pitchFamily="34" charset="0"/>
                  <a:cs typeface="Amazon Ember" panose="020B0603020204020204" pitchFamily="34" charset="0"/>
                </a:rPr>
                <a:t>freezeDate</a:t>
              </a:r>
              <a:r>
                <a:rPr lang="en-US" sz="1350" dirty="0">
                  <a:solidFill>
                    <a:schemeClr val="accent3">
                      <a:lumMod val="40000"/>
                      <a:lumOff val="60000"/>
                    </a:schemeClr>
                  </a:solidFill>
                  <a:latin typeface="+mn-lt"/>
                  <a:ea typeface="Amazon Ember" panose="020B0603020204020204" pitchFamily="34" charset="0"/>
                  <a:cs typeface="Amazon Ember" panose="020B0603020204020204" pitchFamily="34" charset="0"/>
                </a:rPr>
                <a:t>: …</a:t>
              </a:r>
            </a:p>
          </p:txBody>
        </p:sp>
      </p:grpSp>
    </p:spTree>
    <p:custDataLst>
      <p:tags r:id="rId1"/>
    </p:custDataLst>
    <p:extLst>
      <p:ext uri="{BB962C8B-B14F-4D97-AF65-F5344CB8AC3E}">
        <p14:creationId xmlns:p14="http://schemas.microsoft.com/office/powerpoint/2010/main" val="2728969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9201">
        <p159:morph option="byObject"/>
      </p:transition>
    </mc:Choice>
    <mc:Fallback xmlns="">
      <p:transition spd="slow" advTm="79201">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Cedar: CMS Examples</a:t>
            </a:r>
          </a:p>
        </p:txBody>
      </p:sp>
      <p:sp>
        <p:nvSpPr>
          <p:cNvPr id="3" name="Content Placeholder 2"/>
          <p:cNvSpPr>
            <a:spLocks noGrp="1"/>
          </p:cNvSpPr>
          <p:nvPr>
            <p:ph idx="1"/>
          </p:nvPr>
        </p:nvSpPr>
        <p:spPr/>
        <p:txBody>
          <a:bodyPr>
            <a:normAutofit fontScale="70000" lnSpcReduction="20000"/>
          </a:bodyPr>
          <a:lstStyle/>
          <a:p>
            <a:pPr marL="0" lvl="0" indent="0">
              <a:buNone/>
            </a:pPr>
            <a:r>
              <a:rPr b="1" dirty="0"/>
              <a:t>TA can view and grade submissions for their assigned section:</a:t>
            </a:r>
          </a:p>
          <a:p>
            <a:pPr lvl="0" indent="0">
              <a:spcBef>
                <a:spcPts val="0"/>
              </a:spcBef>
              <a:buNone/>
            </a:pPr>
            <a:r>
              <a:rPr dirty="0">
                <a:latin typeface="Courier"/>
              </a:rPr>
              <a:t>permit (
  principal is User,
  action in [Action::"</a:t>
            </a:r>
            <a:r>
              <a:rPr dirty="0" err="1">
                <a:latin typeface="Courier"/>
              </a:rPr>
              <a:t>ViewGrades</a:t>
            </a:r>
            <a:r>
              <a:rPr dirty="0">
                <a:latin typeface="Courier"/>
              </a:rPr>
              <a:t>", Action::"</a:t>
            </a:r>
            <a:r>
              <a:rPr dirty="0" err="1">
                <a:latin typeface="Courier"/>
              </a:rPr>
              <a:t>GradeSubmission</a:t>
            </a:r>
            <a:r>
              <a:rPr dirty="0">
                <a:latin typeface="Courier"/>
              </a:rPr>
              <a:t>"],
  resource is Section
) when {
  principal in </a:t>
            </a:r>
            <a:r>
              <a:rPr dirty="0" err="1">
                <a:latin typeface="Courier"/>
              </a:rPr>
              <a:t>resource.assigned_TAs</a:t>
            </a:r>
            <a:r>
              <a:rPr dirty="0">
                <a:latin typeface="Courier"/>
              </a:rPr>
              <a:t>
};</a:t>
            </a:r>
          </a:p>
          <a:p>
            <a:pPr marL="0" lvl="0" indent="0">
              <a:buNone/>
            </a:pPr>
            <a:r>
              <a:rPr b="1" dirty="0"/>
              <a:t>Instructor can manage grades for their courses:</a:t>
            </a:r>
          </a:p>
          <a:p>
            <a:pPr lvl="0" indent="0">
              <a:spcBef>
                <a:spcPts val="0"/>
              </a:spcBef>
              <a:buNone/>
            </a:pPr>
            <a:r>
              <a:rPr dirty="0">
                <a:latin typeface="Courier"/>
              </a:rPr>
              <a:t>permit (
  principal in Role::"Instructor",
  action in [Action::"</a:t>
            </a:r>
            <a:r>
              <a:rPr dirty="0" err="1">
                <a:latin typeface="Courier"/>
              </a:rPr>
              <a:t>ViewGrades</a:t>
            </a:r>
            <a:r>
              <a:rPr dirty="0">
                <a:latin typeface="Courier"/>
              </a:rPr>
              <a:t>", Action::"</a:t>
            </a:r>
            <a:r>
              <a:rPr dirty="0" err="1">
                <a:latin typeface="Courier"/>
              </a:rPr>
              <a:t>EditGrades</a:t>
            </a:r>
            <a:r>
              <a:rPr dirty="0">
                <a:latin typeface="Courier"/>
              </a:rPr>
              <a:t>",
             Action::"</a:t>
            </a:r>
            <a:r>
              <a:rPr dirty="0" err="1">
                <a:latin typeface="Courier"/>
              </a:rPr>
              <a:t>ManageTAs</a:t>
            </a:r>
            <a:r>
              <a:rPr dirty="0">
                <a:latin typeface="Courier"/>
              </a:rPr>
              <a:t>"],
  resource is Course
) when {
  principal in </a:t>
            </a:r>
            <a:r>
              <a:rPr dirty="0" err="1">
                <a:latin typeface="Courier"/>
              </a:rPr>
              <a:t>resource.instructors</a:t>
            </a:r>
            <a:r>
              <a:rPr dirty="0">
                <a:latin typeface="Courier"/>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Cedar: Payment App Examples</a:t>
            </a:r>
          </a:p>
        </p:txBody>
      </p:sp>
      <p:sp>
        <p:nvSpPr>
          <p:cNvPr id="3" name="Content Placeholder 2"/>
          <p:cNvSpPr>
            <a:spLocks noGrp="1"/>
          </p:cNvSpPr>
          <p:nvPr>
            <p:ph idx="1"/>
          </p:nvPr>
        </p:nvSpPr>
        <p:spPr/>
        <p:txBody>
          <a:bodyPr>
            <a:normAutofit fontScale="62500" lnSpcReduction="20000"/>
          </a:bodyPr>
          <a:lstStyle/>
          <a:p>
            <a:pPr marL="0" lvl="0" indent="0">
              <a:buNone/>
            </a:pPr>
            <a:r>
              <a:rPr b="1" dirty="0"/>
              <a:t>User can transfer from accounts they own, subject to daily limit:</a:t>
            </a:r>
          </a:p>
          <a:p>
            <a:pPr lvl="0" indent="0">
              <a:spcBef>
                <a:spcPts val="0"/>
              </a:spcBef>
              <a:buNone/>
            </a:pPr>
            <a:r>
              <a:rPr dirty="0">
                <a:latin typeface="Courier"/>
              </a:rPr>
              <a:t>permit (
  principal is User,
  action == Action::"Transfer",
  resource is Account
) when {
  principal == </a:t>
            </a:r>
            <a:r>
              <a:rPr dirty="0" err="1">
                <a:latin typeface="Courier"/>
              </a:rPr>
              <a:t>resource.owner</a:t>
            </a:r>
            <a:r>
              <a:rPr dirty="0">
                <a:latin typeface="Courier"/>
              </a:rPr>
              <a:t> &amp;&amp;
  </a:t>
            </a:r>
            <a:r>
              <a:rPr dirty="0" err="1">
                <a:latin typeface="Courier"/>
              </a:rPr>
              <a:t>context.amount</a:t>
            </a:r>
            <a:r>
              <a:rPr dirty="0">
                <a:latin typeface="Courier"/>
              </a:rPr>
              <a:t> &lt;= </a:t>
            </a:r>
            <a:r>
              <a:rPr dirty="0" err="1">
                <a:latin typeface="Courier"/>
              </a:rPr>
              <a:t>principal.daily_limit</a:t>
            </a:r>
            <a:r>
              <a:rPr dirty="0">
                <a:latin typeface="Courier"/>
              </a:rPr>
              <a:t>
};</a:t>
            </a:r>
          </a:p>
          <a:p>
            <a:pPr marL="0" lvl="0" indent="0">
              <a:buNone/>
            </a:pPr>
            <a:r>
              <a:rPr b="1" dirty="0"/>
              <a:t>Support staff can view but not transfer:</a:t>
            </a:r>
          </a:p>
          <a:p>
            <a:pPr lvl="0" indent="0">
              <a:spcBef>
                <a:spcPts val="0"/>
              </a:spcBef>
              <a:buNone/>
            </a:pPr>
            <a:r>
              <a:rPr dirty="0">
                <a:latin typeface="Courier"/>
              </a:rPr>
              <a:t>permit (
  principal in Role::"Support",
  action == Action::"</a:t>
            </a:r>
            <a:r>
              <a:rPr dirty="0" err="1">
                <a:latin typeface="Courier"/>
              </a:rPr>
              <a:t>ViewTransaction</a:t>
            </a:r>
            <a:r>
              <a:rPr dirty="0">
                <a:latin typeface="Courier"/>
              </a:rPr>
              <a:t>",
  resource is Transaction
);
forbid (
  principal in Role::"Support",
  action == Action::"Transfer",
  resource is Account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Delegation and Consent</a:t>
            </a:r>
          </a:p>
        </p:txBody>
      </p:sp>
      <p:sp>
        <p:nvSpPr>
          <p:cNvPr id="3" name="Content Placeholder 2"/>
          <p:cNvSpPr>
            <a:spLocks noGrp="1"/>
          </p:cNvSpPr>
          <p:nvPr>
            <p:ph idx="1"/>
          </p:nvPr>
        </p:nvSpPr>
        <p:spPr>
          <a:xfrm>
            <a:off x="628650" y="1369218"/>
            <a:ext cx="7886700" cy="3500438"/>
          </a:xfrm>
        </p:spPr>
        <p:txBody>
          <a:bodyPr>
            <a:normAutofit fontScale="85000" lnSpcReduction="20000"/>
          </a:bodyPr>
          <a:lstStyle/>
          <a:p>
            <a:pPr marL="0" lvl="0" indent="0">
              <a:buNone/>
            </a:pPr>
            <a:r>
              <a:rPr dirty="0"/>
              <a:t>Sometimes </a:t>
            </a:r>
            <a:r>
              <a:rPr lang="en-US" dirty="0"/>
              <a:t>a</a:t>
            </a:r>
            <a:r>
              <a:rPr dirty="0"/>
              <a:t> user </a:t>
            </a:r>
            <a:r>
              <a:rPr lang="en-US" dirty="0"/>
              <a:t>must </a:t>
            </a:r>
            <a:r>
              <a:rPr dirty="0"/>
              <a:t>grant </a:t>
            </a:r>
            <a:r>
              <a:rPr lang="en-US" dirty="0"/>
              <a:t>another </a:t>
            </a:r>
            <a:r>
              <a:rPr dirty="0"/>
              <a:t>access</a:t>
            </a:r>
            <a:r>
              <a:rPr lang="en-US" dirty="0"/>
              <a:t>:</a:t>
            </a:r>
            <a:endParaRPr dirty="0"/>
          </a:p>
          <a:p>
            <a:pPr lvl="0"/>
            <a:r>
              <a:rPr dirty="0"/>
              <a:t>Payment app: user authorizes a financial </a:t>
            </a:r>
            <a:br>
              <a:rPr lang="en-US" dirty="0"/>
            </a:br>
            <a:r>
              <a:rPr dirty="0"/>
              <a:t>advisor to view transactions</a:t>
            </a:r>
          </a:p>
          <a:p>
            <a:pPr lvl="0"/>
            <a:r>
              <a:rPr dirty="0"/>
              <a:t>CMS: instructor delegates grading to a TA</a:t>
            </a:r>
            <a:endParaRPr lang="en-US" dirty="0"/>
          </a:p>
          <a:p>
            <a:pPr lvl="0"/>
            <a:endParaRPr sz="700" dirty="0"/>
          </a:p>
          <a:p>
            <a:pPr marL="0" lvl="0" indent="0">
              <a:buNone/>
            </a:pPr>
            <a:r>
              <a:rPr b="1" dirty="0"/>
              <a:t>Delegated access should be:</a:t>
            </a:r>
          </a:p>
          <a:p>
            <a:pPr lvl="0"/>
            <a:r>
              <a:rPr b="1" dirty="0"/>
              <a:t>Scoped</a:t>
            </a:r>
            <a:r>
              <a:rPr dirty="0"/>
              <a:t> – only this section/account</a:t>
            </a:r>
          </a:p>
          <a:p>
            <a:pPr lvl="0"/>
            <a:r>
              <a:rPr b="1" dirty="0"/>
              <a:t>Time-bounded</a:t>
            </a:r>
            <a:r>
              <a:rPr dirty="0"/>
              <a:t> – only this semester</a:t>
            </a:r>
          </a:p>
          <a:p>
            <a:pPr lvl="0"/>
            <a:r>
              <a:rPr b="1" dirty="0"/>
              <a:t>Revocable</a:t>
            </a:r>
            <a:r>
              <a:rPr dirty="0"/>
              <a:t> – grantor can remove it</a:t>
            </a:r>
          </a:p>
          <a:p>
            <a:pPr lvl="0"/>
            <a:r>
              <a:rPr b="1" dirty="0"/>
              <a:t>Audited</a:t>
            </a:r>
            <a:r>
              <a:rPr dirty="0"/>
              <a:t> – logged</a:t>
            </a:r>
            <a:endParaRPr lang="en-US" dirty="0"/>
          </a:p>
          <a:p>
            <a:pPr lvl="0"/>
            <a:endParaRPr sz="800" dirty="0"/>
          </a:p>
          <a:p>
            <a:pPr marL="0" lvl="0" indent="0">
              <a:buNone/>
            </a:pPr>
            <a:r>
              <a:rPr b="1" dirty="0"/>
              <a:t>Design question:</a:t>
            </a:r>
            <a:r>
              <a:rPr dirty="0"/>
              <a:t> What if the delegating user’s own access is revoked? </a:t>
            </a:r>
            <a:endParaRPr lang="en-US" dirty="0"/>
          </a:p>
          <a:p>
            <a:pPr marL="0" lvl="0" indent="0">
              <a:buNone/>
            </a:pPr>
            <a:r>
              <a:rPr lang="en-US" dirty="0"/>
              <a:t>  </a:t>
            </a:r>
            <a:r>
              <a:rPr dirty="0"/>
              <a:t>→ Cascading revocation.</a:t>
            </a:r>
          </a:p>
        </p:txBody>
      </p:sp>
      <p:pic>
        <p:nvPicPr>
          <p:cNvPr id="4" name="Picture 3">
            <a:extLst>
              <a:ext uri="{FF2B5EF4-FFF2-40B4-BE49-F238E27FC236}">
                <a16:creationId xmlns:a16="http://schemas.microsoft.com/office/drawing/2014/main" id="{3DDB94D7-157D-0D3E-F28B-13071753AEA2}"/>
              </a:ext>
            </a:extLst>
          </p:cNvPr>
          <p:cNvPicPr>
            <a:picLocks noChangeAspect="1"/>
          </p:cNvPicPr>
          <p:nvPr/>
        </p:nvPicPr>
        <p:blipFill>
          <a:blip r:embed="rId3"/>
          <a:stretch>
            <a:fillRect/>
          </a:stretch>
        </p:blipFill>
        <p:spPr>
          <a:xfrm>
            <a:off x="5138058" y="1476544"/>
            <a:ext cx="3285617" cy="2190411"/>
          </a:xfrm>
          <a:prstGeom prst="rect">
            <a:avLst/>
          </a:prstGeom>
        </p:spPr>
      </p:pic>
    </p:spTree>
    <p:extLst>
      <p:ext uri="{BB962C8B-B14F-4D97-AF65-F5344CB8AC3E}">
        <p14:creationId xmlns:p14="http://schemas.microsoft.com/office/powerpoint/2010/main" val="1887121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dissolve">
                                      <p:cBhvr>
                                        <p:cTn id="24" dur="500"/>
                                        <p:tgtEl>
                                          <p:spTgt spid="3">
                                            <p:txEl>
                                              <p:pRg st="7" end="7"/>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dissolv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dissolv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Complete Mediation</a:t>
            </a:r>
          </a:p>
        </p:txBody>
      </p:sp>
      <p:sp>
        <p:nvSpPr>
          <p:cNvPr id="3" name="Content Placeholder 2"/>
          <p:cNvSpPr>
            <a:spLocks noGrp="1"/>
          </p:cNvSpPr>
          <p:nvPr>
            <p:ph idx="1"/>
          </p:nvPr>
        </p:nvSpPr>
        <p:spPr/>
        <p:txBody>
          <a:bodyPr>
            <a:normAutofit/>
          </a:bodyPr>
          <a:lstStyle/>
          <a:p>
            <a:pPr marL="0" lvl="0" indent="0">
              <a:buNone/>
            </a:pPr>
            <a:r>
              <a:rPr b="1" dirty="0"/>
              <a:t>S&amp;S:</a:t>
            </a:r>
            <a:r>
              <a:rPr dirty="0"/>
              <a:t> Every access to every object must be checked</a:t>
            </a:r>
            <a:endParaRPr lang="en-US" dirty="0"/>
          </a:p>
          <a:p>
            <a:pPr marL="0" lvl="0" indent="0">
              <a:buNone/>
            </a:pPr>
            <a:endParaRPr lang="en-US" sz="1200" dirty="0"/>
          </a:p>
          <a:p>
            <a:pPr marL="0" lvl="0" indent="0">
              <a:buNone/>
            </a:pPr>
            <a:r>
              <a:rPr lang="en-US" dirty="0"/>
              <a:t>Example failure: </a:t>
            </a:r>
            <a:r>
              <a:rPr lang="en-US" b="1" dirty="0"/>
              <a:t>Insecure Direct Object Reference (IDOR)</a:t>
            </a:r>
          </a:p>
          <a:p>
            <a:pPr lvl="0"/>
            <a:r>
              <a:rPr dirty="0"/>
              <a:t>CMS: </a:t>
            </a:r>
            <a:r>
              <a:rPr dirty="0">
                <a:latin typeface="Courier"/>
              </a:rPr>
              <a:t>/</a:t>
            </a:r>
            <a:r>
              <a:rPr dirty="0" err="1">
                <a:latin typeface="Courier"/>
              </a:rPr>
              <a:t>api</a:t>
            </a:r>
            <a:r>
              <a:rPr dirty="0">
                <a:latin typeface="Courier"/>
              </a:rPr>
              <a:t>/students/1042/grades</a:t>
            </a:r>
            <a:r>
              <a:rPr dirty="0"/>
              <a:t> – change </a:t>
            </a:r>
            <a:r>
              <a:rPr dirty="0">
                <a:latin typeface="Courier"/>
              </a:rPr>
              <a:t>1042</a:t>
            </a:r>
            <a:r>
              <a:rPr dirty="0"/>
              <a:t> to </a:t>
            </a:r>
            <a:r>
              <a:rPr dirty="0">
                <a:latin typeface="Courier"/>
              </a:rPr>
              <a:t>1043</a:t>
            </a:r>
            <a:r>
              <a:rPr dirty="0"/>
              <a:t> and see someone else’s grades</a:t>
            </a:r>
          </a:p>
          <a:p>
            <a:pPr lvl="0"/>
            <a:r>
              <a:rPr dirty="0"/>
              <a:t>Payment app: </a:t>
            </a:r>
            <a:r>
              <a:rPr dirty="0">
                <a:latin typeface="Courier"/>
              </a:rPr>
              <a:t>/</a:t>
            </a:r>
            <a:r>
              <a:rPr dirty="0" err="1">
                <a:latin typeface="Courier"/>
              </a:rPr>
              <a:t>api</a:t>
            </a:r>
            <a:r>
              <a:rPr dirty="0">
                <a:latin typeface="Courier"/>
              </a:rPr>
              <a:t>/accounts/5678/balance</a:t>
            </a:r>
            <a:r>
              <a:rPr dirty="0"/>
              <a:t> – change the account I</a:t>
            </a:r>
            <a:r>
              <a:rPr lang="en-US" dirty="0"/>
              <a:t>D</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lang="en-US" dirty="0"/>
              <a:t>Ecosystem Assistance</a:t>
            </a:r>
            <a:endParaRPr dirty="0"/>
          </a:p>
        </p:txBody>
      </p:sp>
      <p:sp>
        <p:nvSpPr>
          <p:cNvPr id="4" name="Content Placeholder 3">
            <a:extLst>
              <a:ext uri="{FF2B5EF4-FFF2-40B4-BE49-F238E27FC236}">
                <a16:creationId xmlns:a16="http://schemas.microsoft.com/office/drawing/2014/main" id="{7FE04D7F-BA48-1ED2-30BE-923B25F27F4F}"/>
              </a:ext>
            </a:extLst>
          </p:cNvPr>
          <p:cNvSpPr>
            <a:spLocks noGrp="1"/>
          </p:cNvSpPr>
          <p:nvPr>
            <p:ph idx="1"/>
          </p:nvPr>
        </p:nvSpPr>
        <p:spPr>
          <a:xfrm>
            <a:off x="628650" y="1369218"/>
            <a:ext cx="4400550" cy="3263504"/>
          </a:xfrm>
        </p:spPr>
        <p:txBody>
          <a:bodyPr/>
          <a:lstStyle/>
          <a:p>
            <a:pPr marL="0" lvl="0" indent="0">
              <a:buNone/>
            </a:pPr>
            <a:r>
              <a:rPr lang="en-US" b="1" dirty="0"/>
              <a:t>Risk:</a:t>
            </a:r>
            <a:r>
              <a:rPr lang="en-US" dirty="0"/>
              <a:t> With 50 route handlers, each implementing its own authorization check, real chance to get it wrong.</a:t>
            </a:r>
          </a:p>
          <a:p>
            <a:pPr marL="0" lvl="0" indent="0">
              <a:buNone/>
            </a:pPr>
            <a:endParaRPr lang="en-US" sz="1200" b="1" dirty="0"/>
          </a:p>
          <a:p>
            <a:pPr marL="0" lvl="0" indent="0">
              <a:buNone/>
            </a:pPr>
            <a:r>
              <a:rPr lang="en-US" b="1" dirty="0"/>
              <a:t>With platform help:</a:t>
            </a:r>
            <a:r>
              <a:rPr lang="en-US" dirty="0"/>
              <a:t> One policy engine, enforced on every request by the infrastructure. Developers write declarative policies; Kubernetes enforces them.</a:t>
            </a:r>
          </a:p>
        </p:txBody>
      </p:sp>
      <p:pic>
        <p:nvPicPr>
          <p:cNvPr id="3" name="Picture 2">
            <a:extLst>
              <a:ext uri="{FF2B5EF4-FFF2-40B4-BE49-F238E27FC236}">
                <a16:creationId xmlns:a16="http://schemas.microsoft.com/office/drawing/2014/main" id="{E1700074-0AF5-681C-DB20-AAF1710D934D}"/>
              </a:ext>
            </a:extLst>
          </p:cNvPr>
          <p:cNvPicPr>
            <a:picLocks noChangeAspect="1"/>
          </p:cNvPicPr>
          <p:nvPr/>
        </p:nvPicPr>
        <p:blipFill>
          <a:blip r:embed="rId3"/>
          <a:stretch>
            <a:fillRect/>
          </a:stretch>
        </p:blipFill>
        <p:spPr>
          <a:xfrm>
            <a:off x="5069755" y="2100942"/>
            <a:ext cx="3979279" cy="3042557"/>
          </a:xfrm>
          <a:prstGeom prst="rect">
            <a:avLst/>
          </a:prstGeom>
        </p:spPr>
      </p:pic>
    </p:spTree>
    <p:extLst>
      <p:ext uri="{BB962C8B-B14F-4D97-AF65-F5344CB8AC3E}">
        <p14:creationId xmlns:p14="http://schemas.microsoft.com/office/powerpoint/2010/main" val="1838825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38D45-8B40-FE27-2DFC-A67C35FE9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FD521-6F6B-7959-9A5E-1D9AA51A8F2B}"/>
              </a:ext>
            </a:extLst>
          </p:cNvPr>
          <p:cNvSpPr>
            <a:spLocks noGrp="1"/>
          </p:cNvSpPr>
          <p:nvPr>
            <p:ph type="title"/>
          </p:nvPr>
        </p:nvSpPr>
        <p:spPr/>
        <p:txBody>
          <a:bodyPr>
            <a:normAutofit/>
          </a:bodyPr>
          <a:lstStyle/>
          <a:p>
            <a:pPr marL="0" lvl="0" indent="0">
              <a:buNone/>
            </a:pPr>
            <a:r>
              <a:rPr lang="en-US" dirty="0"/>
              <a:t>Ecosystem Assistance</a:t>
            </a:r>
            <a:endParaRPr dirty="0"/>
          </a:p>
        </p:txBody>
      </p:sp>
      <p:pic>
        <p:nvPicPr>
          <p:cNvPr id="1026" name="Picture 2" descr="Kubernetes request phases">
            <a:extLst>
              <a:ext uri="{FF2B5EF4-FFF2-40B4-BE49-F238E27FC236}">
                <a16:creationId xmlns:a16="http://schemas.microsoft.com/office/drawing/2014/main" id="{8F67F1F9-33CC-CA94-ACFF-D5A8242F1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93" y="1731773"/>
            <a:ext cx="7728857" cy="16799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9F5FE6-00E9-460E-9294-CCB0628F312E}"/>
              </a:ext>
            </a:extLst>
          </p:cNvPr>
          <p:cNvSpPr txBox="1"/>
          <p:nvPr/>
        </p:nvSpPr>
        <p:spPr>
          <a:xfrm>
            <a:off x="3610434" y="4684990"/>
            <a:ext cx="5533566" cy="369332"/>
          </a:xfrm>
          <a:prstGeom prst="rect">
            <a:avLst/>
          </a:prstGeom>
          <a:noFill/>
        </p:spPr>
        <p:txBody>
          <a:bodyPr wrap="none" rtlCol="0">
            <a:spAutoFit/>
          </a:bodyPr>
          <a:lstStyle/>
          <a:p>
            <a:r>
              <a:rPr lang="en-US" dirty="0"/>
              <a:t>https://</a:t>
            </a:r>
            <a:r>
              <a:rPr lang="en-US" dirty="0" err="1"/>
              <a:t>www.cedarpolicy.com</a:t>
            </a:r>
            <a:r>
              <a:rPr lang="en-US" dirty="0"/>
              <a:t>/blog/cedar-for-</a:t>
            </a:r>
            <a:r>
              <a:rPr lang="en-US" dirty="0" err="1"/>
              <a:t>kubernetes</a:t>
            </a:r>
            <a:endParaRPr lang="en-US" dirty="0"/>
          </a:p>
        </p:txBody>
      </p:sp>
    </p:spTree>
    <p:extLst>
      <p:ext uri="{BB962C8B-B14F-4D97-AF65-F5344CB8AC3E}">
        <p14:creationId xmlns:p14="http://schemas.microsoft.com/office/powerpoint/2010/main" val="48623391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Server-Side Enforcement</a:t>
            </a:r>
          </a:p>
        </p:txBody>
      </p:sp>
      <p:sp>
        <p:nvSpPr>
          <p:cNvPr id="3" name="Content Placeholder 2"/>
          <p:cNvSpPr>
            <a:spLocks noGrp="1"/>
          </p:cNvSpPr>
          <p:nvPr>
            <p:ph idx="1"/>
          </p:nvPr>
        </p:nvSpPr>
        <p:spPr/>
        <p:txBody>
          <a:bodyPr/>
          <a:lstStyle/>
          <a:p>
            <a:pPr marL="0" lvl="0" indent="0">
              <a:buNone/>
            </a:pPr>
            <a:r>
              <a:rPr dirty="0"/>
              <a:t>Authorization must be enforced </a:t>
            </a:r>
            <a:r>
              <a:rPr b="1" dirty="0"/>
              <a:t>on the server</a:t>
            </a:r>
            <a:r>
              <a:rPr dirty="0"/>
              <a:t>, not just in the client UI.</a:t>
            </a:r>
          </a:p>
        </p:txBody>
      </p:sp>
      <p:pic>
        <p:nvPicPr>
          <p:cNvPr id="4" name="Image" descr="Image">
            <a:extLst>
              <a:ext uri="{FF2B5EF4-FFF2-40B4-BE49-F238E27FC236}">
                <a16:creationId xmlns:a16="http://schemas.microsoft.com/office/drawing/2014/main" id="{3BB48A4F-6818-2823-2063-F8D437C3723D}"/>
              </a:ext>
            </a:extLst>
          </p:cNvPr>
          <p:cNvPicPr>
            <a:picLocks noChangeAspect="1"/>
          </p:cNvPicPr>
          <p:nvPr/>
        </p:nvPicPr>
        <p:blipFill>
          <a:blip r:embed="rId3"/>
          <a:stretch>
            <a:fillRect/>
          </a:stretch>
        </p:blipFill>
        <p:spPr>
          <a:xfrm>
            <a:off x="1844556" y="3066908"/>
            <a:ext cx="1397030" cy="1397030"/>
          </a:xfrm>
          <a:prstGeom prst="rect">
            <a:avLst/>
          </a:prstGeom>
          <a:solidFill>
            <a:schemeClr val="tx1"/>
          </a:solidFill>
          <a:ln w="12700">
            <a:miter lim="400000"/>
          </a:ln>
        </p:spPr>
      </p:pic>
      <p:pic>
        <p:nvPicPr>
          <p:cNvPr id="6" name="Picture 5">
            <a:extLst>
              <a:ext uri="{FF2B5EF4-FFF2-40B4-BE49-F238E27FC236}">
                <a16:creationId xmlns:a16="http://schemas.microsoft.com/office/drawing/2014/main" id="{FAFF41F9-BA3A-56B6-740E-EBA8E9C62B96}"/>
              </a:ext>
            </a:extLst>
          </p:cNvPr>
          <p:cNvPicPr>
            <a:picLocks noChangeAspect="1"/>
          </p:cNvPicPr>
          <p:nvPr/>
        </p:nvPicPr>
        <p:blipFill>
          <a:blip r:embed="rId4"/>
          <a:stretch>
            <a:fillRect/>
          </a:stretch>
        </p:blipFill>
        <p:spPr>
          <a:xfrm>
            <a:off x="6070927" y="3087260"/>
            <a:ext cx="2484576" cy="1356326"/>
          </a:xfrm>
          <a:prstGeom prst="rect">
            <a:avLst/>
          </a:prstGeom>
        </p:spPr>
      </p:pic>
      <p:pic>
        <p:nvPicPr>
          <p:cNvPr id="7" name="Picture 6">
            <a:extLst>
              <a:ext uri="{FF2B5EF4-FFF2-40B4-BE49-F238E27FC236}">
                <a16:creationId xmlns:a16="http://schemas.microsoft.com/office/drawing/2014/main" id="{4E369E3E-77F1-588C-89B7-4AE17E7620D8}"/>
              </a:ext>
            </a:extLst>
          </p:cNvPr>
          <p:cNvPicPr>
            <a:picLocks noChangeAspect="1"/>
          </p:cNvPicPr>
          <p:nvPr/>
        </p:nvPicPr>
        <p:blipFill>
          <a:blip r:embed="rId5"/>
          <a:stretch>
            <a:fillRect/>
          </a:stretch>
        </p:blipFill>
        <p:spPr>
          <a:xfrm>
            <a:off x="2683344" y="2743778"/>
            <a:ext cx="989307" cy="989307"/>
          </a:xfrm>
          <a:prstGeom prst="rect">
            <a:avLst/>
          </a:prstGeom>
        </p:spPr>
      </p:pic>
      <p:cxnSp>
        <p:nvCxnSpPr>
          <p:cNvPr id="9" name="Straight Arrow Connector 8">
            <a:extLst>
              <a:ext uri="{FF2B5EF4-FFF2-40B4-BE49-F238E27FC236}">
                <a16:creationId xmlns:a16="http://schemas.microsoft.com/office/drawing/2014/main" id="{1D6A777F-642F-CB74-336C-BACBCADE87AE}"/>
              </a:ext>
            </a:extLst>
          </p:cNvPr>
          <p:cNvCxnSpPr>
            <a:stCxn id="4" idx="3"/>
            <a:endCxn id="6" idx="1"/>
          </p:cNvCxnSpPr>
          <p:nvPr/>
        </p:nvCxnSpPr>
        <p:spPr>
          <a:xfrm>
            <a:off x="3241586" y="3765423"/>
            <a:ext cx="2829341"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1440F13-7F0F-2BD2-F728-194F6E05FE1E}"/>
              </a:ext>
            </a:extLst>
          </p:cNvPr>
          <p:cNvPicPr>
            <a:picLocks noChangeAspect="1"/>
          </p:cNvPicPr>
          <p:nvPr/>
        </p:nvPicPr>
        <p:blipFill>
          <a:blip r:embed="rId6"/>
          <a:stretch>
            <a:fillRect/>
          </a:stretch>
        </p:blipFill>
        <p:spPr>
          <a:xfrm>
            <a:off x="2683453" y="2725624"/>
            <a:ext cx="989198" cy="989198"/>
          </a:xfrm>
          <a:prstGeom prst="rect">
            <a:avLst/>
          </a:prstGeom>
        </p:spPr>
      </p:pic>
      <p:pic>
        <p:nvPicPr>
          <p:cNvPr id="4098" name="Picture 2" descr="Bomb Cartoon Images | Free Photos, PNG Stickers, Wallpapers &amp; Backgrounds -  rawpixel">
            <a:extLst>
              <a:ext uri="{FF2B5EF4-FFF2-40B4-BE49-F238E27FC236}">
                <a16:creationId xmlns:a16="http://schemas.microsoft.com/office/drawing/2014/main" id="{699EAD91-5962-D24D-4DD1-C423FA8C68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337" y="3247963"/>
            <a:ext cx="970244" cy="9702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omb Cartoon Images | Free Photos, PNG Stickers, Wallpapers &amp; Backgrounds -  rawpixel">
            <a:extLst>
              <a:ext uri="{FF2B5EF4-FFF2-40B4-BE49-F238E27FC236}">
                <a16:creationId xmlns:a16="http://schemas.microsoft.com/office/drawing/2014/main" id="{FF1AC1DD-4B92-8E5C-F3F2-8329001FAA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511" y="2268187"/>
            <a:ext cx="970244" cy="97024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BED8A437-0DCA-A0FE-2B89-765989F74381}"/>
              </a:ext>
            </a:extLst>
          </p:cNvPr>
          <p:cNvCxnSpPr>
            <a:cxnSpLocks/>
          </p:cNvCxnSpPr>
          <p:nvPr/>
        </p:nvCxnSpPr>
        <p:spPr>
          <a:xfrm>
            <a:off x="4457492" y="2743778"/>
            <a:ext cx="1613435" cy="71787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2C159C8-A046-FFA2-2105-B953799273A7}"/>
              </a:ext>
            </a:extLst>
          </p:cNvPr>
          <p:cNvPicPr>
            <a:picLocks noChangeAspect="1"/>
          </p:cNvPicPr>
          <p:nvPr/>
        </p:nvPicPr>
        <p:blipFill>
          <a:blip r:embed="rId8"/>
          <a:stretch>
            <a:fillRect/>
          </a:stretch>
        </p:blipFill>
        <p:spPr>
          <a:xfrm>
            <a:off x="76790" y="3247963"/>
            <a:ext cx="918281" cy="994172"/>
          </a:xfrm>
          <a:prstGeom prst="rect">
            <a:avLst/>
          </a:prstGeom>
        </p:spPr>
      </p:pic>
    </p:spTree>
    <p:extLst>
      <p:ext uri="{BB962C8B-B14F-4D97-AF65-F5344CB8AC3E}">
        <p14:creationId xmlns:p14="http://schemas.microsoft.com/office/powerpoint/2010/main" val="35096787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dissolve">
                                      <p:cBhvr>
                                        <p:cTn id="13" dur="500"/>
                                        <p:tgtEl>
                                          <p:spTgt spid="4098"/>
                                        </p:tgtEl>
                                      </p:cBhvr>
                                    </p:animEffect>
                                  </p:childTnLst>
                                </p:cTn>
                              </p:par>
                            </p:childTnLst>
                          </p:cTn>
                        </p:par>
                        <p:par>
                          <p:cTn id="14" fill="hold">
                            <p:stCondLst>
                              <p:cond delay="500"/>
                            </p:stCondLst>
                            <p:childTnLst>
                              <p:par>
                                <p:cTn id="15" presetID="42" presetClass="path" presetSubtype="0" fill="hold" nodeType="afterEffect">
                                  <p:stCondLst>
                                    <p:cond delay="0"/>
                                  </p:stCondLst>
                                  <p:childTnLst>
                                    <p:animMotion origin="layout" path="M -4.44444E-6 2.71605E-6 L 0.19132 -0.04136 " pathEditMode="relative" rAng="0" ptsTypes="AA">
                                      <p:cBhvr>
                                        <p:cTn id="16" dur="1000" fill="hold"/>
                                        <p:tgtEl>
                                          <p:spTgt spid="4098"/>
                                        </p:tgtEl>
                                        <p:attrNameLst>
                                          <p:attrName>ppt_x</p:attrName>
                                          <p:attrName>ppt_y</p:attrName>
                                        </p:attrNameLst>
                                      </p:cBhvr>
                                      <p:rCtr x="9566" y="-2068"/>
                                    </p:animMotion>
                                  </p:childTnLst>
                                </p:cTn>
                              </p:par>
                            </p:childTnLst>
                          </p:cTn>
                        </p:par>
                        <p:par>
                          <p:cTn id="17" fill="hold">
                            <p:stCondLst>
                              <p:cond delay="1500"/>
                            </p:stCondLst>
                            <p:childTnLst>
                              <p:par>
                                <p:cTn id="18" presetID="9" presetClass="exit" presetSubtype="0" fill="hold" nodeType="afterEffect">
                                  <p:stCondLst>
                                    <p:cond delay="0"/>
                                  </p:stCondLst>
                                  <p:childTnLst>
                                    <p:animEffect transition="out" filter="dissolve">
                                      <p:cBhvr>
                                        <p:cTn id="19" dur="500"/>
                                        <p:tgtEl>
                                          <p:spTgt spid="4098"/>
                                        </p:tgtEl>
                                      </p:cBhvr>
                                    </p:animEffect>
                                    <p:set>
                                      <p:cBhvr>
                                        <p:cTn id="20" dur="1" fill="hold">
                                          <p:stCondLst>
                                            <p:cond delay="499"/>
                                          </p:stCondLst>
                                        </p:cTn>
                                        <p:tgtEl>
                                          <p:spTgt spid="4098"/>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0" presetClass="path" presetSubtype="0" accel="50000" decel="50000" fill="hold" nodeType="afterEffect">
                                  <p:stCondLst>
                                    <p:cond delay="0"/>
                                  </p:stCondLst>
                                  <p:childTnLst>
                                    <p:animMotion origin="layout" path="M 1.11111E-6 3.58025E-6 C -0.01389 -0.05926 -0.02795 -0.11821 0.0368 -0.16389 C 0.10139 -0.20895 0.24496 -0.24044 0.38871 -0.27161 " pathEditMode="relative" rAng="0" ptsTypes="AAA">
                                      <p:cBhvr>
                                        <p:cTn id="31" dur="2000" fill="hold"/>
                                        <p:tgtEl>
                                          <p:spTgt spid="5"/>
                                        </p:tgtEl>
                                        <p:attrNameLst>
                                          <p:attrName>ppt_x</p:attrName>
                                          <p:attrName>ppt_y</p:attrName>
                                        </p:attrNameLst>
                                      </p:cBhvr>
                                      <p:rCtr x="18837" y="-13580"/>
                                    </p:animMotion>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par>
                                <p:cTn id="37" presetID="22" presetClass="entr" presetSubtype="8"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500"/>
                            </p:stCondLst>
                            <p:childTnLst>
                              <p:par>
                                <p:cTn id="41" presetID="42" presetClass="path" presetSubtype="0" fill="hold" nodeType="afterEffect">
                                  <p:stCondLst>
                                    <p:cond delay="0"/>
                                  </p:stCondLst>
                                  <p:childTnLst>
                                    <p:animMotion origin="layout" path="M -5.55556E-7 4.81481E-6 L 0.23281 0.19691 " pathEditMode="relative" rAng="0" ptsTypes="AA">
                                      <p:cBhvr>
                                        <p:cTn id="42" dur="1500" fill="hold"/>
                                        <p:tgtEl>
                                          <p:spTgt spid="13"/>
                                        </p:tgtEl>
                                        <p:attrNameLst>
                                          <p:attrName>ppt_x</p:attrName>
                                          <p:attrName>ppt_y</p:attrName>
                                        </p:attrNameLst>
                                      </p:cBhvr>
                                      <p:rCtr x="11632" y="98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0F54B-BBF9-FAA9-C4F9-2C2586FDE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CFDF3-C21C-A36C-CBDF-F447587AA70A}"/>
              </a:ext>
            </a:extLst>
          </p:cNvPr>
          <p:cNvSpPr>
            <a:spLocks noGrp="1"/>
          </p:cNvSpPr>
          <p:nvPr>
            <p:ph type="title"/>
          </p:nvPr>
        </p:nvSpPr>
        <p:spPr/>
        <p:txBody>
          <a:bodyPr/>
          <a:lstStyle/>
          <a:p>
            <a:pPr marL="0" lvl="0" indent="0">
              <a:buNone/>
            </a:pPr>
            <a:r>
              <a:t>Server-Side Enforcement</a:t>
            </a:r>
          </a:p>
        </p:txBody>
      </p:sp>
      <p:sp>
        <p:nvSpPr>
          <p:cNvPr id="3" name="Content Placeholder 2">
            <a:extLst>
              <a:ext uri="{FF2B5EF4-FFF2-40B4-BE49-F238E27FC236}">
                <a16:creationId xmlns:a16="http://schemas.microsoft.com/office/drawing/2014/main" id="{149E3D14-DDD5-DE35-5F3E-14A7AAA42F06}"/>
              </a:ext>
            </a:extLst>
          </p:cNvPr>
          <p:cNvSpPr>
            <a:spLocks noGrp="1"/>
          </p:cNvSpPr>
          <p:nvPr>
            <p:ph idx="1"/>
          </p:nvPr>
        </p:nvSpPr>
        <p:spPr/>
        <p:txBody>
          <a:bodyPr/>
          <a:lstStyle/>
          <a:p>
            <a:pPr marL="0" lvl="0" indent="0">
              <a:buNone/>
            </a:pPr>
            <a:r>
              <a:rPr dirty="0"/>
              <a:t>Authorization must be enforced </a:t>
            </a:r>
            <a:r>
              <a:rPr b="1" dirty="0"/>
              <a:t>on the server</a:t>
            </a:r>
            <a:r>
              <a:rPr dirty="0"/>
              <a:t>, not just in the client UI.</a:t>
            </a:r>
          </a:p>
        </p:txBody>
      </p:sp>
      <p:pic>
        <p:nvPicPr>
          <p:cNvPr id="4" name="Image" descr="Image">
            <a:extLst>
              <a:ext uri="{FF2B5EF4-FFF2-40B4-BE49-F238E27FC236}">
                <a16:creationId xmlns:a16="http://schemas.microsoft.com/office/drawing/2014/main" id="{444D781F-D052-AF8D-8331-8C0E8D9E78BA}"/>
              </a:ext>
            </a:extLst>
          </p:cNvPr>
          <p:cNvPicPr>
            <a:picLocks noChangeAspect="1"/>
          </p:cNvPicPr>
          <p:nvPr/>
        </p:nvPicPr>
        <p:blipFill>
          <a:blip r:embed="rId3"/>
          <a:stretch>
            <a:fillRect/>
          </a:stretch>
        </p:blipFill>
        <p:spPr>
          <a:xfrm>
            <a:off x="1844556" y="3066908"/>
            <a:ext cx="1397030" cy="1397030"/>
          </a:xfrm>
          <a:prstGeom prst="rect">
            <a:avLst/>
          </a:prstGeom>
          <a:solidFill>
            <a:schemeClr val="tx1"/>
          </a:solidFill>
          <a:ln w="12700">
            <a:miter lim="400000"/>
          </a:ln>
        </p:spPr>
      </p:pic>
      <p:pic>
        <p:nvPicPr>
          <p:cNvPr id="6" name="Picture 5">
            <a:extLst>
              <a:ext uri="{FF2B5EF4-FFF2-40B4-BE49-F238E27FC236}">
                <a16:creationId xmlns:a16="http://schemas.microsoft.com/office/drawing/2014/main" id="{221C27C9-EC96-92BF-2243-FD19143BF14D}"/>
              </a:ext>
            </a:extLst>
          </p:cNvPr>
          <p:cNvPicPr>
            <a:picLocks noChangeAspect="1"/>
          </p:cNvPicPr>
          <p:nvPr/>
        </p:nvPicPr>
        <p:blipFill>
          <a:blip r:embed="rId4"/>
          <a:stretch>
            <a:fillRect/>
          </a:stretch>
        </p:blipFill>
        <p:spPr>
          <a:xfrm>
            <a:off x="6070927" y="3087260"/>
            <a:ext cx="2484576" cy="1356326"/>
          </a:xfrm>
          <a:prstGeom prst="rect">
            <a:avLst/>
          </a:prstGeom>
        </p:spPr>
      </p:pic>
      <p:pic>
        <p:nvPicPr>
          <p:cNvPr id="7" name="Picture 6">
            <a:extLst>
              <a:ext uri="{FF2B5EF4-FFF2-40B4-BE49-F238E27FC236}">
                <a16:creationId xmlns:a16="http://schemas.microsoft.com/office/drawing/2014/main" id="{C071A73D-AEBE-6A9C-F517-402F2A3CA440}"/>
              </a:ext>
            </a:extLst>
          </p:cNvPr>
          <p:cNvPicPr>
            <a:picLocks noChangeAspect="1"/>
          </p:cNvPicPr>
          <p:nvPr/>
        </p:nvPicPr>
        <p:blipFill>
          <a:blip r:embed="rId5"/>
          <a:stretch>
            <a:fillRect/>
          </a:stretch>
        </p:blipFill>
        <p:spPr>
          <a:xfrm>
            <a:off x="6244961" y="2756030"/>
            <a:ext cx="989307" cy="989307"/>
          </a:xfrm>
          <a:prstGeom prst="rect">
            <a:avLst/>
          </a:prstGeom>
        </p:spPr>
      </p:pic>
      <p:cxnSp>
        <p:nvCxnSpPr>
          <p:cNvPr id="9" name="Straight Arrow Connector 8">
            <a:extLst>
              <a:ext uri="{FF2B5EF4-FFF2-40B4-BE49-F238E27FC236}">
                <a16:creationId xmlns:a16="http://schemas.microsoft.com/office/drawing/2014/main" id="{0F2E212D-1E69-017C-5F5E-7BB1B7F41A9C}"/>
              </a:ext>
            </a:extLst>
          </p:cNvPr>
          <p:cNvCxnSpPr>
            <a:stCxn id="4" idx="3"/>
            <a:endCxn id="6" idx="1"/>
          </p:cNvCxnSpPr>
          <p:nvPr/>
        </p:nvCxnSpPr>
        <p:spPr>
          <a:xfrm>
            <a:off x="3241586" y="3765423"/>
            <a:ext cx="2829341"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7430388-E2B4-D03F-EF2B-F634722F831E}"/>
              </a:ext>
            </a:extLst>
          </p:cNvPr>
          <p:cNvPicPr>
            <a:picLocks noChangeAspect="1"/>
          </p:cNvPicPr>
          <p:nvPr/>
        </p:nvPicPr>
        <p:blipFill>
          <a:blip r:embed="rId6"/>
          <a:stretch>
            <a:fillRect/>
          </a:stretch>
        </p:blipFill>
        <p:spPr>
          <a:xfrm>
            <a:off x="6245070" y="2776225"/>
            <a:ext cx="989198" cy="989198"/>
          </a:xfrm>
          <a:prstGeom prst="rect">
            <a:avLst/>
          </a:prstGeom>
        </p:spPr>
      </p:pic>
      <p:pic>
        <p:nvPicPr>
          <p:cNvPr id="13" name="Picture 2" descr="Bomb Cartoon Images | Free Photos, PNG Stickers, Wallpapers &amp; Backgrounds -  rawpixel">
            <a:extLst>
              <a:ext uri="{FF2B5EF4-FFF2-40B4-BE49-F238E27FC236}">
                <a16:creationId xmlns:a16="http://schemas.microsoft.com/office/drawing/2014/main" id="{1AC1B506-711A-8576-DE4F-FAB103AEFC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511" y="2268187"/>
            <a:ext cx="970244" cy="97024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49AEE851-1F88-A12D-28CB-6352FEA85380}"/>
              </a:ext>
            </a:extLst>
          </p:cNvPr>
          <p:cNvCxnSpPr>
            <a:cxnSpLocks/>
          </p:cNvCxnSpPr>
          <p:nvPr/>
        </p:nvCxnSpPr>
        <p:spPr>
          <a:xfrm>
            <a:off x="4457492" y="2743778"/>
            <a:ext cx="1613435" cy="71787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99DB14-4BEC-777D-FC85-19D073149F12}"/>
              </a:ext>
            </a:extLst>
          </p:cNvPr>
          <p:cNvSpPr txBox="1"/>
          <p:nvPr/>
        </p:nvSpPr>
        <p:spPr>
          <a:xfrm>
            <a:off x="628650" y="1857831"/>
            <a:ext cx="2846615" cy="1061829"/>
          </a:xfrm>
          <a:prstGeom prst="rect">
            <a:avLst/>
          </a:prstGeom>
          <a:solidFill>
            <a:schemeClr val="accent2">
              <a:lumMod val="60000"/>
              <a:lumOff val="40000"/>
            </a:schemeClr>
          </a:solidFill>
          <a:ln>
            <a:solidFill>
              <a:schemeClr val="accent2"/>
            </a:solidFill>
          </a:ln>
        </p:spPr>
        <p:txBody>
          <a:bodyPr wrap="square">
            <a:spAutoFit/>
          </a:bodyPr>
          <a:lstStyle/>
          <a:p>
            <a:pPr lvl="0" indent="0">
              <a:buNone/>
            </a:pPr>
            <a:r>
              <a:rPr lang="en-US" sz="2100" u="sng" dirty="0">
                <a:solidFill>
                  <a:schemeClr val="bg1"/>
                </a:solidFill>
              </a:rPr>
              <a:t>Rule</a:t>
            </a:r>
            <a:r>
              <a:rPr lang="en-US" sz="2100" dirty="0">
                <a:solidFill>
                  <a:schemeClr val="bg1"/>
                </a:solidFill>
              </a:rPr>
              <a:t>: the </a:t>
            </a:r>
            <a:r>
              <a:rPr lang="en-US" sz="2100" b="1" dirty="0">
                <a:solidFill>
                  <a:schemeClr val="bg1"/>
                </a:solidFill>
              </a:rPr>
              <a:t>UI is for usability</a:t>
            </a:r>
            <a:r>
              <a:rPr lang="en-US" sz="2100" dirty="0">
                <a:solidFill>
                  <a:schemeClr val="bg1"/>
                </a:solidFill>
              </a:rPr>
              <a:t>; the </a:t>
            </a:r>
            <a:r>
              <a:rPr lang="en-US" sz="2100" b="1" dirty="0">
                <a:solidFill>
                  <a:schemeClr val="bg1"/>
                </a:solidFill>
              </a:rPr>
              <a:t>server is for security</a:t>
            </a:r>
            <a:r>
              <a:rPr lang="en-US" sz="2100" dirty="0">
                <a:solidFill>
                  <a:schemeClr val="bg1"/>
                </a:solidFill>
              </a:rPr>
              <a:t>.</a:t>
            </a:r>
          </a:p>
        </p:txBody>
      </p:sp>
      <p:pic>
        <p:nvPicPr>
          <p:cNvPr id="5" name="Picture 4">
            <a:extLst>
              <a:ext uri="{FF2B5EF4-FFF2-40B4-BE49-F238E27FC236}">
                <a16:creationId xmlns:a16="http://schemas.microsoft.com/office/drawing/2014/main" id="{6F3C59D7-8BF1-20A6-BA94-AB82F3EE7935}"/>
              </a:ext>
            </a:extLst>
          </p:cNvPr>
          <p:cNvPicPr>
            <a:picLocks noChangeAspect="1"/>
          </p:cNvPicPr>
          <p:nvPr/>
        </p:nvPicPr>
        <p:blipFill>
          <a:blip r:embed="rId8"/>
          <a:stretch>
            <a:fillRect/>
          </a:stretch>
        </p:blipFill>
        <p:spPr>
          <a:xfrm>
            <a:off x="76790" y="3247963"/>
            <a:ext cx="918281" cy="994172"/>
          </a:xfrm>
          <a:prstGeom prst="rect">
            <a:avLst/>
          </a:prstGeom>
        </p:spPr>
      </p:pic>
    </p:spTree>
    <p:extLst>
      <p:ext uri="{BB962C8B-B14F-4D97-AF65-F5344CB8AC3E}">
        <p14:creationId xmlns:p14="http://schemas.microsoft.com/office/powerpoint/2010/main" val="39144675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11111E-6 3.58025E-6 C -0.01389 -0.05926 -0.02795 -0.11821 0.0368 -0.16389 C 0.10139 -0.20895 0.24496 -0.24044 0.38871 -0.27161 " pathEditMode="relative" rAng="0" ptsTypes="AAA">
                                      <p:cBhvr>
                                        <p:cTn id="11" dur="2000" fill="hold"/>
                                        <p:tgtEl>
                                          <p:spTgt spid="5"/>
                                        </p:tgtEl>
                                        <p:attrNameLst>
                                          <p:attrName>ppt_x</p:attrName>
                                          <p:attrName>ppt_y</p:attrName>
                                        </p:attrNameLst>
                                      </p:cBhvr>
                                      <p:rCtr x="18837" y="-13580"/>
                                    </p:animMotion>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42" presetClass="path" presetSubtype="0" accel="50000" fill="hold" nodeType="afterEffect">
                                  <p:stCondLst>
                                    <p:cond delay="0"/>
                                  </p:stCondLst>
                                  <p:childTnLst>
                                    <p:animMotion origin="layout" path="M -5.55556E-7 4.81481E-6 L 0.22969 0.11419 " pathEditMode="relative" rAng="0" ptsTypes="AA">
                                      <p:cBhvr>
                                        <p:cTn id="22" dur="1500" fill="hold"/>
                                        <p:tgtEl>
                                          <p:spTgt spid="13"/>
                                        </p:tgtEl>
                                        <p:attrNameLst>
                                          <p:attrName>ppt_x</p:attrName>
                                          <p:attrName>ppt_y</p:attrName>
                                        </p:attrNameLst>
                                      </p:cBhvr>
                                      <p:rCtr x="11476" y="5710"/>
                                    </p:animMotion>
                                  </p:childTnLst>
                                </p:cTn>
                              </p:par>
                            </p:childTnLst>
                          </p:cTn>
                        </p:par>
                        <p:par>
                          <p:cTn id="23" fill="hold">
                            <p:stCondLst>
                              <p:cond delay="2000"/>
                            </p:stCondLst>
                            <p:childTnLst>
                              <p:par>
                                <p:cTn id="24" presetID="9" presetClass="exit" presetSubtype="0" fill="hold" nodeType="afterEffect">
                                  <p:stCondLst>
                                    <p:cond delay="0"/>
                                  </p:stCondLst>
                                  <p:childTnLst>
                                    <p:animEffect transition="out" filter="dissolv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6EA8-E73A-C5FE-C9F0-472F6CC8B0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7BDDB-54F0-9139-FCA7-AB1C6EFFE73F}"/>
              </a:ext>
            </a:extLst>
          </p:cNvPr>
          <p:cNvSpPr>
            <a:spLocks noGrp="1"/>
          </p:cNvSpPr>
          <p:nvPr>
            <p:ph type="title"/>
          </p:nvPr>
        </p:nvSpPr>
        <p:spPr/>
        <p:txBody>
          <a:bodyPr/>
          <a:lstStyle/>
          <a:p>
            <a:pPr marL="0" lvl="0" indent="0">
              <a:buNone/>
            </a:pPr>
            <a:r>
              <a:rPr lang="en-US" dirty="0"/>
              <a:t>Recall: Security Objectives</a:t>
            </a:r>
            <a:endParaRPr b="1" dirty="0"/>
          </a:p>
        </p:txBody>
      </p:sp>
      <p:graphicFrame>
        <p:nvGraphicFramePr>
          <p:cNvPr id="7" name="Content Placeholder 5">
            <a:extLst>
              <a:ext uri="{FF2B5EF4-FFF2-40B4-BE49-F238E27FC236}">
                <a16:creationId xmlns:a16="http://schemas.microsoft.com/office/drawing/2014/main" id="{B5FF7EEC-FA0D-3CC2-0764-066D036B0701}"/>
              </a:ext>
            </a:extLst>
          </p:cNvPr>
          <p:cNvGraphicFramePr>
            <a:graphicFrameLocks/>
          </p:cNvGraphicFramePr>
          <p:nvPr/>
        </p:nvGraphicFramePr>
        <p:xfrm>
          <a:off x="1018572" y="1396754"/>
          <a:ext cx="7153155" cy="1828800"/>
        </p:xfrm>
        <a:graphic>
          <a:graphicData uri="http://schemas.openxmlformats.org/drawingml/2006/table">
            <a:tbl>
              <a:tblPr firstRow="1" bandRow="1">
                <a:tableStyleId>{5C22544A-7EE6-4342-B048-85BDC9FD1C3A}</a:tableStyleId>
              </a:tblPr>
              <a:tblGrid>
                <a:gridCol w="1782501">
                  <a:extLst>
                    <a:ext uri="{9D8B030D-6E8A-4147-A177-3AD203B41FA5}">
                      <a16:colId xmlns:a16="http://schemas.microsoft.com/office/drawing/2014/main" val="20000"/>
                    </a:ext>
                  </a:extLst>
                </a:gridCol>
                <a:gridCol w="5370654">
                  <a:extLst>
                    <a:ext uri="{9D8B030D-6E8A-4147-A177-3AD203B41FA5}">
                      <a16:colId xmlns:a16="http://schemas.microsoft.com/office/drawing/2014/main" val="20001"/>
                    </a:ext>
                  </a:extLst>
                </a:gridCol>
              </a:tblGrid>
              <a:tr h="0">
                <a:tc>
                  <a:txBody>
                    <a:bodyPr/>
                    <a:lstStyle/>
                    <a:p>
                      <a:pPr marL="0" lvl="0" indent="0">
                        <a:buNone/>
                      </a:pPr>
                      <a:r>
                        <a:rPr sz="1800" dirty="0"/>
                        <a:t>Requirement</a:t>
                      </a:r>
                    </a:p>
                  </a:txBody>
                  <a:tcPr/>
                </a:tc>
                <a:tc>
                  <a:txBody>
                    <a:bodyPr/>
                    <a:lstStyle/>
                    <a:p>
                      <a:pPr marL="0" lvl="0" indent="0">
                        <a:buNone/>
                      </a:pPr>
                      <a:r>
                        <a:rPr sz="1800"/>
                        <a:t>Definition</a:t>
                      </a:r>
                    </a:p>
                  </a:txBody>
                  <a:tcPr/>
                </a:tc>
                <a:extLst>
                  <a:ext uri="{0D108BD9-81ED-4DB2-BD59-A6C34878D82A}">
                    <a16:rowId xmlns:a16="http://schemas.microsoft.com/office/drawing/2014/main" val="10000"/>
                  </a:ext>
                </a:extLst>
              </a:tr>
              <a:tr h="0">
                <a:tc>
                  <a:txBody>
                    <a:bodyPr/>
                    <a:lstStyle/>
                    <a:p>
                      <a:pPr marL="0" lvl="0" indent="0">
                        <a:buNone/>
                      </a:pPr>
                      <a:r>
                        <a:rPr sz="1800" b="1" dirty="0"/>
                        <a:t>Confidentiality</a:t>
                      </a:r>
                    </a:p>
                  </a:txBody>
                  <a:tcPr/>
                </a:tc>
                <a:tc>
                  <a:txBody>
                    <a:bodyPr/>
                    <a:lstStyle/>
                    <a:p>
                      <a:pPr marL="0" lvl="0" indent="0">
                        <a:buNone/>
                      </a:pPr>
                      <a:r>
                        <a:rPr sz="1800"/>
                        <a:t>Protect information from unauthorized disclosure</a:t>
                      </a:r>
                    </a:p>
                  </a:txBody>
                  <a:tcPr/>
                </a:tc>
                <a:extLst>
                  <a:ext uri="{0D108BD9-81ED-4DB2-BD59-A6C34878D82A}">
                    <a16:rowId xmlns:a16="http://schemas.microsoft.com/office/drawing/2014/main" val="10001"/>
                  </a:ext>
                </a:extLst>
              </a:tr>
              <a:tr h="0">
                <a:tc>
                  <a:txBody>
                    <a:bodyPr/>
                    <a:lstStyle/>
                    <a:p>
                      <a:pPr marL="0" lvl="0" indent="0">
                        <a:buNone/>
                      </a:pPr>
                      <a:r>
                        <a:rPr sz="1800" b="1" dirty="0"/>
                        <a:t>Integrity</a:t>
                      </a:r>
                    </a:p>
                  </a:txBody>
                  <a:tcPr/>
                </a:tc>
                <a:tc>
                  <a:txBody>
                    <a:bodyPr/>
                    <a:lstStyle/>
                    <a:p>
                      <a:pPr marL="0" lvl="0" indent="0">
                        <a:buNone/>
                      </a:pPr>
                      <a:r>
                        <a:rPr sz="1800" dirty="0"/>
                        <a:t>Protect information from unauthorized modification</a:t>
                      </a:r>
                    </a:p>
                  </a:txBody>
                  <a:tcPr/>
                </a:tc>
                <a:extLst>
                  <a:ext uri="{0D108BD9-81ED-4DB2-BD59-A6C34878D82A}">
                    <a16:rowId xmlns:a16="http://schemas.microsoft.com/office/drawing/2014/main" val="10002"/>
                  </a:ext>
                </a:extLst>
              </a:tr>
              <a:tr h="0">
                <a:tc>
                  <a:txBody>
                    <a:bodyPr/>
                    <a:lstStyle/>
                    <a:p>
                      <a:pPr marL="0" lvl="0" indent="0">
                        <a:buNone/>
                      </a:pPr>
                      <a:r>
                        <a:rPr sz="1800" b="1"/>
                        <a:t>Availability</a:t>
                      </a:r>
                    </a:p>
                  </a:txBody>
                  <a:tcPr/>
                </a:tc>
                <a:tc>
                  <a:txBody>
                    <a:bodyPr/>
                    <a:lstStyle/>
                    <a:p>
                      <a:pPr marL="0" lvl="0" indent="0">
                        <a:buNone/>
                      </a:pPr>
                      <a:r>
                        <a:rPr sz="1800"/>
                        <a:t>Provide access when required</a:t>
                      </a:r>
                    </a:p>
                  </a:txBody>
                  <a:tcPr/>
                </a:tc>
                <a:extLst>
                  <a:ext uri="{0D108BD9-81ED-4DB2-BD59-A6C34878D82A}">
                    <a16:rowId xmlns:a16="http://schemas.microsoft.com/office/drawing/2014/main" val="10003"/>
                  </a:ext>
                </a:extLst>
              </a:tr>
              <a:tr h="0">
                <a:tc>
                  <a:txBody>
                    <a:bodyPr/>
                    <a:lstStyle/>
                    <a:p>
                      <a:pPr marL="0" lvl="0" indent="0">
                        <a:buNone/>
                      </a:pPr>
                      <a:r>
                        <a:rPr sz="1800" b="1"/>
                        <a:t>Accountability</a:t>
                      </a:r>
                    </a:p>
                  </a:txBody>
                  <a:tcPr/>
                </a:tc>
                <a:tc>
                  <a:txBody>
                    <a:bodyPr/>
                    <a:lstStyle/>
                    <a:p>
                      <a:pPr marL="0" lvl="0" indent="0">
                        <a:buNone/>
                      </a:pPr>
                      <a:r>
                        <a:rPr sz="1800" dirty="0"/>
                        <a:t>Non-repudiation via permanent audit records</a:t>
                      </a:r>
                    </a:p>
                  </a:txBody>
                  <a:tcP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39709128-5A64-7D3B-ABD8-B8C224B4FB2F}"/>
              </a:ext>
            </a:extLst>
          </p:cNvPr>
          <p:cNvPicPr>
            <a:picLocks noChangeAspect="1"/>
          </p:cNvPicPr>
          <p:nvPr/>
        </p:nvPicPr>
        <p:blipFill>
          <a:blip r:embed="rId3"/>
          <a:stretch>
            <a:fillRect/>
          </a:stretch>
        </p:blipFill>
        <p:spPr>
          <a:xfrm>
            <a:off x="8000083" y="119240"/>
            <a:ext cx="1030533" cy="1026716"/>
          </a:xfrm>
          <a:prstGeom prst="rect">
            <a:avLst/>
          </a:prstGeom>
        </p:spPr>
      </p:pic>
      <p:sp>
        <p:nvSpPr>
          <p:cNvPr id="5" name="Oval 4">
            <a:extLst>
              <a:ext uri="{FF2B5EF4-FFF2-40B4-BE49-F238E27FC236}">
                <a16:creationId xmlns:a16="http://schemas.microsoft.com/office/drawing/2014/main" id="{75D5F12F-A088-F2D6-7C06-AE59E75CC0B4}"/>
              </a:ext>
            </a:extLst>
          </p:cNvPr>
          <p:cNvSpPr>
            <a:spLocks noChangeAspect="1"/>
          </p:cNvSpPr>
          <p:nvPr/>
        </p:nvSpPr>
        <p:spPr>
          <a:xfrm>
            <a:off x="8403013" y="130815"/>
            <a:ext cx="224672" cy="224672"/>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DF80FC48-C15C-3E78-3189-1D6146AA5AD2}"/>
              </a:ext>
            </a:extLst>
          </p:cNvPr>
          <p:cNvGraphicFramePr>
            <a:graphicFrameLocks/>
          </p:cNvGraphicFramePr>
          <p:nvPr/>
        </p:nvGraphicFramePr>
        <p:xfrm>
          <a:off x="1018571" y="3424629"/>
          <a:ext cx="7153155" cy="1097280"/>
        </p:xfrm>
        <a:graphic>
          <a:graphicData uri="http://schemas.openxmlformats.org/drawingml/2006/table">
            <a:tbl>
              <a:tblPr firstRow="1" bandRow="1">
                <a:tableStyleId>{5C22544A-7EE6-4342-B048-85BDC9FD1C3A}</a:tableStyleId>
              </a:tblPr>
              <a:tblGrid>
                <a:gridCol w="1774871">
                  <a:extLst>
                    <a:ext uri="{9D8B030D-6E8A-4147-A177-3AD203B41FA5}">
                      <a16:colId xmlns:a16="http://schemas.microsoft.com/office/drawing/2014/main" val="20000"/>
                    </a:ext>
                  </a:extLst>
                </a:gridCol>
                <a:gridCol w="5378284">
                  <a:extLst>
                    <a:ext uri="{9D8B030D-6E8A-4147-A177-3AD203B41FA5}">
                      <a16:colId xmlns:a16="http://schemas.microsoft.com/office/drawing/2014/main" val="20001"/>
                    </a:ext>
                  </a:extLst>
                </a:gridCol>
              </a:tblGrid>
              <a:tr h="0">
                <a:tc>
                  <a:txBody>
                    <a:bodyPr/>
                    <a:lstStyle/>
                    <a:p>
                      <a:pPr marL="0" lvl="0" indent="0">
                        <a:buNone/>
                      </a:pPr>
                      <a:r>
                        <a:rPr sz="1800" dirty="0"/>
                        <a:t>Feature</a:t>
                      </a:r>
                    </a:p>
                  </a:txBody>
                  <a:tcPr/>
                </a:tc>
                <a:tc>
                  <a:txBody>
                    <a:bodyPr/>
                    <a:lstStyle/>
                    <a:p>
                      <a:pPr marL="0" lvl="0" indent="0">
                        <a:buNone/>
                      </a:pPr>
                      <a:r>
                        <a:rPr sz="1800" dirty="0"/>
                        <a:t>Intent</a:t>
                      </a:r>
                    </a:p>
                  </a:txBody>
                  <a:tcPr/>
                </a:tc>
                <a:extLst>
                  <a:ext uri="{0D108BD9-81ED-4DB2-BD59-A6C34878D82A}">
                    <a16:rowId xmlns:a16="http://schemas.microsoft.com/office/drawing/2014/main" val="10000"/>
                  </a:ext>
                </a:extLst>
              </a:tr>
              <a:tr h="0">
                <a:tc>
                  <a:txBody>
                    <a:bodyPr/>
                    <a:lstStyle/>
                    <a:p>
                      <a:pPr marL="0" lvl="0" indent="0">
                        <a:buNone/>
                      </a:pPr>
                      <a:r>
                        <a:rPr sz="1800" b="1" dirty="0"/>
                        <a:t>Authentication</a:t>
                      </a:r>
                    </a:p>
                  </a:txBody>
                  <a:tcPr/>
                </a:tc>
                <a:tc>
                  <a:txBody>
                    <a:bodyPr/>
                    <a:lstStyle/>
                    <a:p>
                      <a:pPr marL="0" lvl="0" indent="0">
                        <a:buNone/>
                      </a:pPr>
                      <a:r>
                        <a:rPr sz="1800" dirty="0"/>
                        <a:t>Reliably identifying users</a:t>
                      </a:r>
                    </a:p>
                  </a:txBody>
                  <a:tcPr/>
                </a:tc>
                <a:extLst>
                  <a:ext uri="{0D108BD9-81ED-4DB2-BD59-A6C34878D82A}">
                    <a16:rowId xmlns:a16="http://schemas.microsoft.com/office/drawing/2014/main" val="10001"/>
                  </a:ext>
                </a:extLst>
              </a:tr>
              <a:tr h="0">
                <a:tc>
                  <a:txBody>
                    <a:bodyPr/>
                    <a:lstStyle/>
                    <a:p>
                      <a:pPr marL="0" lvl="0" indent="0">
                        <a:buNone/>
                      </a:pPr>
                      <a:r>
                        <a:rPr sz="1800" b="1" dirty="0"/>
                        <a:t>Authorization</a:t>
                      </a:r>
                    </a:p>
                  </a:txBody>
                  <a:tcPr/>
                </a:tc>
                <a:tc>
                  <a:txBody>
                    <a:bodyPr/>
                    <a:lstStyle/>
                    <a:p>
                      <a:pPr marL="0" lvl="0" indent="0">
                        <a:buNone/>
                      </a:pPr>
                      <a:r>
                        <a:rPr sz="1800" dirty="0"/>
                        <a:t>Granting access based on roles and rights</a:t>
                      </a:r>
                    </a:p>
                  </a:txBody>
                  <a:tcPr/>
                </a:tc>
                <a:extLst>
                  <a:ext uri="{0D108BD9-81ED-4DB2-BD59-A6C34878D82A}">
                    <a16:rowId xmlns:a16="http://schemas.microsoft.com/office/drawing/2014/main" val="10002"/>
                  </a:ext>
                </a:extLst>
              </a:tr>
            </a:tbl>
          </a:graphicData>
        </a:graphic>
      </p:graphicFrame>
      <p:sp>
        <p:nvSpPr>
          <p:cNvPr id="12" name="TextBox 11">
            <a:extLst>
              <a:ext uri="{FF2B5EF4-FFF2-40B4-BE49-F238E27FC236}">
                <a16:creationId xmlns:a16="http://schemas.microsoft.com/office/drawing/2014/main" id="{EA436676-E151-30A1-8A55-F31808A9F4CA}"/>
              </a:ext>
            </a:extLst>
          </p:cNvPr>
          <p:cNvSpPr txBox="1"/>
          <p:nvPr/>
        </p:nvSpPr>
        <p:spPr>
          <a:xfrm>
            <a:off x="5378748" y="3283955"/>
            <a:ext cx="3130952" cy="646331"/>
          </a:xfrm>
          <a:prstGeom prst="rect">
            <a:avLst/>
          </a:prstGeom>
          <a:solidFill>
            <a:schemeClr val="accent2">
              <a:lumMod val="60000"/>
              <a:lumOff val="40000"/>
            </a:schemeClr>
          </a:solidFill>
          <a:effectLst>
            <a:outerShdw blurRad="50800" dist="38100" dir="8100000" algn="tr" rotWithShape="0">
              <a:prstClr val="black">
                <a:alpha val="40000"/>
              </a:prstClr>
            </a:outerShdw>
          </a:effectLst>
        </p:spPr>
        <p:txBody>
          <a:bodyPr wrap="square">
            <a:spAutoFit/>
          </a:bodyPr>
          <a:lstStyle/>
          <a:p>
            <a:r>
              <a:rPr lang="en-US" dirty="0">
                <a:solidFill>
                  <a:schemeClr val="bg1"/>
                </a:solidFill>
              </a:rPr>
              <a:t>Requirements expressed in terms offered by these features</a:t>
            </a:r>
          </a:p>
        </p:txBody>
      </p:sp>
    </p:spTree>
    <p:extLst>
      <p:ext uri="{BB962C8B-B14F-4D97-AF65-F5344CB8AC3E}">
        <p14:creationId xmlns:p14="http://schemas.microsoft.com/office/powerpoint/2010/main" val="3957207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Fail-safe Defaults and Least Privilege in Authorization</a:t>
            </a:r>
          </a:p>
        </p:txBody>
      </p:sp>
      <p:sp>
        <p:nvSpPr>
          <p:cNvPr id="3" name="Content Placeholder 2"/>
          <p:cNvSpPr>
            <a:spLocks noGrp="1"/>
          </p:cNvSpPr>
          <p:nvPr>
            <p:ph idx="1"/>
          </p:nvPr>
        </p:nvSpPr>
        <p:spPr/>
        <p:txBody>
          <a:bodyPr>
            <a:normAutofit fontScale="92500" lnSpcReduction="10000"/>
          </a:bodyPr>
          <a:lstStyle/>
          <a:p>
            <a:pPr marL="0" lvl="0" indent="0">
              <a:buNone/>
            </a:pPr>
            <a:r>
              <a:rPr b="1" dirty="0"/>
              <a:t>Fail-safe defaults:</a:t>
            </a:r>
            <a:r>
              <a:rPr dirty="0"/>
              <a:t> The default is </a:t>
            </a:r>
            <a:r>
              <a:rPr i="1" dirty="0"/>
              <a:t>no access</a:t>
            </a:r>
            <a:r>
              <a:rPr dirty="0"/>
              <a:t>.</a:t>
            </a:r>
          </a:p>
          <a:p>
            <a:pPr lvl="0"/>
            <a:r>
              <a:rPr dirty="0"/>
              <a:t>CMS: a new instructor has access to </a:t>
            </a:r>
            <a:r>
              <a:rPr i="1" dirty="0"/>
              <a:t>zero</a:t>
            </a:r>
            <a:r>
              <a:rPr dirty="0"/>
              <a:t> courses until assigned</a:t>
            </a:r>
          </a:p>
          <a:p>
            <a:pPr lvl="0"/>
            <a:r>
              <a:rPr dirty="0"/>
              <a:t>Payment app: a new support agent can view </a:t>
            </a:r>
            <a:r>
              <a:rPr i="1" dirty="0"/>
              <a:t>no</a:t>
            </a:r>
            <a:r>
              <a:rPr dirty="0"/>
              <a:t> accounts until configured</a:t>
            </a:r>
          </a:p>
          <a:p>
            <a:pPr lvl="0"/>
            <a:r>
              <a:rPr dirty="0"/>
              <a:t>If the authorization service errors → result is </a:t>
            </a:r>
            <a:r>
              <a:rPr b="1" dirty="0"/>
              <a:t>deny</a:t>
            </a:r>
            <a:r>
              <a:rPr dirty="0"/>
              <a:t>, not allow</a:t>
            </a:r>
          </a:p>
          <a:p>
            <a:pPr marL="0" lvl="0" indent="0">
              <a:buNone/>
            </a:pPr>
            <a:br>
              <a:rPr lang="en-US" b="1" dirty="0"/>
            </a:br>
            <a:r>
              <a:rPr b="1" dirty="0"/>
              <a:t>Least privilege:</a:t>
            </a:r>
            <a:r>
              <a:rPr dirty="0"/>
              <a:t> Each user, component, and API key gets the </a:t>
            </a:r>
            <a:r>
              <a:rPr i="1" dirty="0"/>
              <a:t>minimum</a:t>
            </a:r>
            <a:r>
              <a:rPr dirty="0"/>
              <a:t> permissions needed.</a:t>
            </a:r>
          </a:p>
          <a:p>
            <a:pPr lvl="0"/>
            <a:r>
              <a:rPr dirty="0"/>
              <a:t>CMS: notification service can send emails but can’t read grades</a:t>
            </a:r>
          </a:p>
          <a:p>
            <a:pPr lvl="0"/>
            <a:r>
              <a:rPr dirty="0"/>
              <a:t>Payment app: push notification service has no access to bank credentials</a:t>
            </a:r>
          </a:p>
          <a:p>
            <a:pPr marL="0" lvl="0" indent="0">
              <a:buNone/>
            </a:pPr>
            <a:r>
              <a:rPr dirty="0"/>
              <a:t>This limits blast radius when (not if) a component is compromised</a:t>
            </a:r>
          </a:p>
        </p:txBody>
      </p:sp>
      <p:pic>
        <p:nvPicPr>
          <p:cNvPr id="5" name="Picture 4">
            <a:extLst>
              <a:ext uri="{FF2B5EF4-FFF2-40B4-BE49-F238E27FC236}">
                <a16:creationId xmlns:a16="http://schemas.microsoft.com/office/drawing/2014/main" id="{DE22AA2A-3E1D-B552-50FE-1535EE575238}"/>
              </a:ext>
            </a:extLst>
          </p:cNvPr>
          <p:cNvPicPr>
            <a:picLocks noChangeAspect="1"/>
          </p:cNvPicPr>
          <p:nvPr/>
        </p:nvPicPr>
        <p:blipFill>
          <a:blip r:embed="rId3"/>
          <a:stretch>
            <a:fillRect/>
          </a:stretch>
        </p:blipFill>
        <p:spPr>
          <a:xfrm>
            <a:off x="8343624" y="234718"/>
            <a:ext cx="552119" cy="552119"/>
          </a:xfrm>
          <a:prstGeom prst="rect">
            <a:avLst/>
          </a:prstGeom>
        </p:spPr>
      </p:pic>
      <p:pic>
        <p:nvPicPr>
          <p:cNvPr id="6" name="Picture 5">
            <a:extLst>
              <a:ext uri="{FF2B5EF4-FFF2-40B4-BE49-F238E27FC236}">
                <a16:creationId xmlns:a16="http://schemas.microsoft.com/office/drawing/2014/main" id="{5D544F71-602B-9264-78FF-51ECEB040B9F}"/>
              </a:ext>
            </a:extLst>
          </p:cNvPr>
          <p:cNvPicPr>
            <a:picLocks noChangeAspect="1"/>
          </p:cNvPicPr>
          <p:nvPr/>
        </p:nvPicPr>
        <p:blipFill>
          <a:blip r:embed="rId4"/>
          <a:stretch>
            <a:fillRect/>
          </a:stretch>
        </p:blipFill>
        <p:spPr>
          <a:xfrm>
            <a:off x="7713704" y="234718"/>
            <a:ext cx="552118" cy="55910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dissolv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Integrity and Accountability</a:t>
            </a: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Data Integrity: Input Validation</a:t>
            </a:r>
          </a:p>
        </p:txBody>
      </p:sp>
      <p:sp>
        <p:nvSpPr>
          <p:cNvPr id="3" name="Content Placeholder 2"/>
          <p:cNvSpPr>
            <a:spLocks noGrp="1"/>
          </p:cNvSpPr>
          <p:nvPr>
            <p:ph idx="1"/>
          </p:nvPr>
        </p:nvSpPr>
        <p:spPr/>
        <p:txBody>
          <a:bodyPr>
            <a:normAutofit/>
          </a:bodyPr>
          <a:lstStyle/>
          <a:p>
            <a:pPr marL="0" lvl="0" indent="0">
              <a:buNone/>
            </a:pPr>
            <a:r>
              <a:rPr dirty="0"/>
              <a:t>Every piece of data crossing a trust boundary must be validated</a:t>
            </a:r>
          </a:p>
          <a:p>
            <a:pPr marL="0" lvl="0" indent="0">
              <a:buNone/>
            </a:pPr>
            <a:endParaRPr lang="en-US" sz="1200" b="1" dirty="0"/>
          </a:p>
          <a:p>
            <a:pPr marL="0" lvl="0" indent="0">
              <a:buNone/>
            </a:pPr>
            <a:r>
              <a:rPr b="1" dirty="0"/>
              <a:t>Validate </a:t>
            </a:r>
            <a:r>
              <a:rPr lang="en-US" dirty="0"/>
              <a:t>using</a:t>
            </a:r>
            <a:r>
              <a:rPr b="1" dirty="0"/>
              <a:t> allowlists</a:t>
            </a:r>
            <a:r>
              <a:rPr dirty="0"/>
              <a:t>, not denylists</a:t>
            </a:r>
            <a:r>
              <a:rPr b="1" dirty="0"/>
              <a:t>:</a:t>
            </a:r>
          </a:p>
          <a:p>
            <a:pPr lvl="0"/>
            <a:r>
              <a:rPr b="1" dirty="0"/>
              <a:t>Payment app:</a:t>
            </a:r>
            <a:r>
              <a:rPr dirty="0"/>
              <a:t> Transfer amount must be positive, within balance, below daily limit, at most two decimal places. Reject everything else.</a:t>
            </a:r>
          </a:p>
          <a:p>
            <a:pPr lvl="0"/>
            <a:r>
              <a:rPr b="1" dirty="0"/>
              <a:t>CMS:</a:t>
            </a:r>
            <a:r>
              <a:rPr dirty="0"/>
              <a:t> </a:t>
            </a:r>
            <a:r>
              <a:rPr lang="en-US" dirty="0"/>
              <a:t>Allowlist of</a:t>
            </a:r>
            <a:r>
              <a:rPr dirty="0"/>
              <a:t> upload types (</a:t>
            </a:r>
            <a:r>
              <a:rPr dirty="0">
                <a:latin typeface="Courier"/>
              </a:rPr>
              <a:t>.pdf</a:t>
            </a:r>
            <a:r>
              <a:rPr dirty="0"/>
              <a:t>, </a:t>
            </a:r>
            <a:r>
              <a:rPr dirty="0">
                <a:latin typeface="Courier"/>
              </a:rPr>
              <a:t>.docx</a:t>
            </a:r>
            <a:r>
              <a:rPr dirty="0"/>
              <a:t>, </a:t>
            </a:r>
            <a:r>
              <a:rPr dirty="0">
                <a:latin typeface="Courier"/>
              </a:rPr>
              <a:t>.zip</a:t>
            </a:r>
            <a:r>
              <a:rPr dirty="0"/>
              <a:t>) rather than </a:t>
            </a:r>
            <a:r>
              <a:rPr lang="en-US" dirty="0"/>
              <a:t>block</a:t>
            </a:r>
            <a:r>
              <a:rPr dirty="0"/>
              <a:t>list</a:t>
            </a:r>
            <a:r>
              <a:rPr lang="en-US" dirty="0"/>
              <a:t> of</a:t>
            </a:r>
            <a:r>
              <a:rPr dirty="0"/>
              <a:t> dangerous ones (</a:t>
            </a:r>
            <a:r>
              <a:rPr dirty="0">
                <a:latin typeface="Courier"/>
              </a:rPr>
              <a:t>.exe</a:t>
            </a:r>
            <a:r>
              <a:rPr dirty="0"/>
              <a:t>, </a:t>
            </a:r>
            <a:r>
              <a:rPr dirty="0">
                <a:latin typeface="Courier"/>
              </a:rPr>
              <a:t>.bat</a:t>
            </a:r>
            <a:r>
              <a:rPr dirty="0"/>
              <a:t>, </a:t>
            </a:r>
            <a:r>
              <a:rPr dirty="0">
                <a:latin typeface="Courier"/>
              </a:rPr>
              <a:t>.</a:t>
            </a:r>
            <a:r>
              <a:rPr dirty="0" err="1">
                <a:latin typeface="Courier"/>
              </a:rPr>
              <a:t>js</a:t>
            </a:r>
            <a:r>
              <a:rPr dirty="0"/>
              <a:t>). </a:t>
            </a:r>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5638A94-9806-DB12-0E86-6E50E82EFA4D}"/>
              </a:ext>
            </a:extLst>
          </p:cNvPr>
          <p:cNvPicPr>
            <a:picLocks noChangeAspect="1"/>
          </p:cNvPicPr>
          <p:nvPr/>
        </p:nvPicPr>
        <p:blipFill>
          <a:blip r:embed="rId3"/>
          <a:stretch>
            <a:fillRect/>
          </a:stretch>
        </p:blipFill>
        <p:spPr>
          <a:xfrm>
            <a:off x="5458020" y="2571750"/>
            <a:ext cx="3376902" cy="3667736"/>
          </a:xfrm>
          <a:prstGeom prst="rect">
            <a:avLst/>
          </a:prstGeom>
        </p:spPr>
      </p:pic>
      <p:sp>
        <p:nvSpPr>
          <p:cNvPr id="2" name="Title 1"/>
          <p:cNvSpPr>
            <a:spLocks noGrp="1"/>
          </p:cNvSpPr>
          <p:nvPr>
            <p:ph type="title"/>
          </p:nvPr>
        </p:nvSpPr>
        <p:spPr/>
        <p:txBody>
          <a:bodyPr/>
          <a:lstStyle/>
          <a:p>
            <a:pPr marL="0" lvl="0" indent="0">
              <a:buNone/>
            </a:pPr>
            <a:r>
              <a:rPr lang="en-US" dirty="0"/>
              <a:t>Input Validation in Google </a:t>
            </a:r>
            <a:r>
              <a:rPr dirty="0"/>
              <a:t>Safe Coding</a:t>
            </a:r>
          </a:p>
        </p:txBody>
      </p:sp>
      <p:pic>
        <p:nvPicPr>
          <p:cNvPr id="7" name="Picture 6">
            <a:extLst>
              <a:ext uri="{FF2B5EF4-FFF2-40B4-BE49-F238E27FC236}">
                <a16:creationId xmlns:a16="http://schemas.microsoft.com/office/drawing/2014/main" id="{E0FF1501-9FA2-5C8B-1062-516BAA772C7A}"/>
              </a:ext>
            </a:extLst>
          </p:cNvPr>
          <p:cNvPicPr>
            <a:picLocks noChangeAspect="1"/>
          </p:cNvPicPr>
          <p:nvPr/>
        </p:nvPicPr>
        <p:blipFill>
          <a:blip r:embed="rId4"/>
          <a:stretch>
            <a:fillRect/>
          </a:stretch>
        </p:blipFill>
        <p:spPr>
          <a:xfrm>
            <a:off x="360380" y="1268015"/>
            <a:ext cx="4309593" cy="693917"/>
          </a:xfrm>
          <a:prstGeom prst="rect">
            <a:avLst/>
          </a:prstGeom>
        </p:spPr>
      </p:pic>
      <p:pic>
        <p:nvPicPr>
          <p:cNvPr id="8" name="Picture 7">
            <a:extLst>
              <a:ext uri="{FF2B5EF4-FFF2-40B4-BE49-F238E27FC236}">
                <a16:creationId xmlns:a16="http://schemas.microsoft.com/office/drawing/2014/main" id="{DFAC10E0-00AC-5AE0-13B3-3C61F71ADE5E}"/>
              </a:ext>
            </a:extLst>
          </p:cNvPr>
          <p:cNvPicPr>
            <a:picLocks noChangeAspect="1"/>
          </p:cNvPicPr>
          <p:nvPr/>
        </p:nvPicPr>
        <p:blipFill>
          <a:blip r:embed="rId5"/>
          <a:stretch>
            <a:fillRect/>
          </a:stretch>
        </p:blipFill>
        <p:spPr>
          <a:xfrm>
            <a:off x="360380" y="2059476"/>
            <a:ext cx="4309593" cy="2909853"/>
          </a:xfrm>
          <a:prstGeom prst="rect">
            <a:avLst/>
          </a:prstGeom>
        </p:spPr>
      </p:pic>
      <p:sp>
        <p:nvSpPr>
          <p:cNvPr id="9" name="TextBox 8">
            <a:extLst>
              <a:ext uri="{FF2B5EF4-FFF2-40B4-BE49-F238E27FC236}">
                <a16:creationId xmlns:a16="http://schemas.microsoft.com/office/drawing/2014/main" id="{6086E0AD-5EE6-C1BD-BFBB-AF7D79562832}"/>
              </a:ext>
            </a:extLst>
          </p:cNvPr>
          <p:cNvSpPr txBox="1"/>
          <p:nvPr/>
        </p:nvSpPr>
        <p:spPr>
          <a:xfrm>
            <a:off x="5344886" y="1268015"/>
            <a:ext cx="3355523" cy="415498"/>
          </a:xfrm>
          <a:prstGeom prst="rect">
            <a:avLst/>
          </a:prstGeom>
          <a:solidFill>
            <a:schemeClr val="accent2">
              <a:lumMod val="60000"/>
              <a:lumOff val="40000"/>
            </a:schemeClr>
          </a:solidFill>
          <a:ln>
            <a:solidFill>
              <a:schemeClr val="accent2"/>
            </a:solidFill>
          </a:ln>
        </p:spPr>
        <p:txBody>
          <a:bodyPr wrap="square">
            <a:spAutoFit/>
          </a:bodyPr>
          <a:lstStyle/>
          <a:p>
            <a:pPr lvl="0" indent="0">
              <a:buNone/>
            </a:pPr>
            <a:r>
              <a:rPr lang="en-US" sz="2100" dirty="0">
                <a:solidFill>
                  <a:schemeClr val="bg1"/>
                </a:solidFill>
              </a:rPr>
              <a:t>Type error! Requires </a:t>
            </a:r>
            <a:r>
              <a:rPr lang="en-US" sz="2100" dirty="0" err="1">
                <a:solidFill>
                  <a:schemeClr val="bg1"/>
                </a:solidFill>
              </a:rPr>
              <a:t>SafeURL</a:t>
            </a:r>
            <a:endParaRPr lang="en-US" sz="2100" dirty="0">
              <a:solidFill>
                <a:schemeClr val="bg1"/>
              </a:solidFill>
            </a:endParaRPr>
          </a:p>
        </p:txBody>
      </p:sp>
      <p:sp>
        <p:nvSpPr>
          <p:cNvPr id="11" name="TextBox 10">
            <a:extLst>
              <a:ext uri="{FF2B5EF4-FFF2-40B4-BE49-F238E27FC236}">
                <a16:creationId xmlns:a16="http://schemas.microsoft.com/office/drawing/2014/main" id="{69A6335E-3745-0A3C-BC58-0EB2BAF609D5}"/>
              </a:ext>
            </a:extLst>
          </p:cNvPr>
          <p:cNvSpPr txBox="1"/>
          <p:nvPr/>
        </p:nvSpPr>
        <p:spPr>
          <a:xfrm>
            <a:off x="5344886" y="1851727"/>
            <a:ext cx="3603171" cy="415498"/>
          </a:xfrm>
          <a:prstGeom prst="rect">
            <a:avLst/>
          </a:prstGeom>
          <a:solidFill>
            <a:schemeClr val="accent2">
              <a:lumMod val="60000"/>
              <a:lumOff val="40000"/>
            </a:schemeClr>
          </a:solidFill>
          <a:ln>
            <a:solidFill>
              <a:schemeClr val="accent2"/>
            </a:solidFill>
          </a:ln>
        </p:spPr>
        <p:txBody>
          <a:bodyPr wrap="square">
            <a:spAutoFit/>
          </a:bodyPr>
          <a:lstStyle/>
          <a:p>
            <a:pPr lvl="0" indent="0">
              <a:buNone/>
            </a:pPr>
            <a:r>
              <a:rPr lang="en-US" sz="2100" dirty="0">
                <a:solidFill>
                  <a:schemeClr val="bg1"/>
                </a:solidFill>
              </a:rPr>
              <a:t>Type error! Requires </a:t>
            </a:r>
            <a:r>
              <a:rPr lang="en-US" sz="2100" dirty="0" err="1">
                <a:solidFill>
                  <a:schemeClr val="bg1"/>
                </a:solidFill>
              </a:rPr>
              <a:t>SafeHTML</a:t>
            </a:r>
            <a:endParaRPr lang="en-US" sz="2100" dirty="0">
              <a:solidFill>
                <a:schemeClr val="bg1"/>
              </a:solidFill>
            </a:endParaRPr>
          </a:p>
        </p:txBody>
      </p:sp>
      <p:cxnSp>
        <p:nvCxnSpPr>
          <p:cNvPr id="13" name="Straight Arrow Connector 12">
            <a:extLst>
              <a:ext uri="{FF2B5EF4-FFF2-40B4-BE49-F238E27FC236}">
                <a16:creationId xmlns:a16="http://schemas.microsoft.com/office/drawing/2014/main" id="{9276A090-E75B-41C5-A8C3-E3F0A2DC59E7}"/>
              </a:ext>
            </a:extLst>
          </p:cNvPr>
          <p:cNvCxnSpPr>
            <a:cxnSpLocks/>
            <a:stCxn id="9" idx="1"/>
          </p:cNvCxnSpPr>
          <p:nvPr/>
        </p:nvCxnSpPr>
        <p:spPr>
          <a:xfrm flipH="1">
            <a:off x="4321629" y="1475764"/>
            <a:ext cx="1023257"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661FDFC-51A7-013B-EA38-7C3D7D2AECCE}"/>
              </a:ext>
            </a:extLst>
          </p:cNvPr>
          <p:cNvCxnSpPr>
            <a:cxnSpLocks/>
            <a:stCxn id="11" idx="1"/>
          </p:cNvCxnSpPr>
          <p:nvPr/>
        </p:nvCxnSpPr>
        <p:spPr>
          <a:xfrm flipH="1" flipV="1">
            <a:off x="2449286" y="1851727"/>
            <a:ext cx="2895600" cy="20774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C97A9BE-1365-8ECF-BC08-A87DE3991EC0}"/>
              </a:ext>
            </a:extLst>
          </p:cNvPr>
          <p:cNvSpPr txBox="1"/>
          <p:nvPr/>
        </p:nvSpPr>
        <p:spPr>
          <a:xfrm>
            <a:off x="5344886" y="3875485"/>
            <a:ext cx="3355523" cy="415498"/>
          </a:xfrm>
          <a:prstGeom prst="rect">
            <a:avLst/>
          </a:prstGeom>
          <a:solidFill>
            <a:schemeClr val="accent6">
              <a:lumMod val="40000"/>
              <a:lumOff val="60000"/>
            </a:schemeClr>
          </a:solidFill>
          <a:ln>
            <a:solidFill>
              <a:schemeClr val="accent6"/>
            </a:solidFill>
          </a:ln>
          <a:effectLst>
            <a:outerShdw blurRad="50800" dist="38100" dir="2700000" algn="tl" rotWithShape="0">
              <a:prstClr val="black">
                <a:alpha val="40000"/>
              </a:prstClr>
            </a:outerShdw>
          </a:effectLst>
        </p:spPr>
        <p:txBody>
          <a:bodyPr wrap="square">
            <a:spAutoFit/>
          </a:bodyPr>
          <a:lstStyle/>
          <a:p>
            <a:pPr lvl="0" indent="0">
              <a:buNone/>
            </a:pPr>
            <a:r>
              <a:rPr lang="en-US" sz="2100" dirty="0">
                <a:solidFill>
                  <a:schemeClr val="bg1"/>
                </a:solidFill>
              </a:rPr>
              <a:t>Ok! A literal is a </a:t>
            </a:r>
            <a:r>
              <a:rPr lang="en-US" sz="2100" dirty="0" err="1">
                <a:solidFill>
                  <a:schemeClr val="bg1"/>
                </a:solidFill>
              </a:rPr>
              <a:t>SafeURL</a:t>
            </a:r>
            <a:endParaRPr lang="en-US" sz="2100" dirty="0">
              <a:solidFill>
                <a:schemeClr val="bg1"/>
              </a:solidFill>
            </a:endParaRPr>
          </a:p>
        </p:txBody>
      </p:sp>
      <p:sp>
        <p:nvSpPr>
          <p:cNvPr id="19" name="TextBox 18">
            <a:extLst>
              <a:ext uri="{FF2B5EF4-FFF2-40B4-BE49-F238E27FC236}">
                <a16:creationId xmlns:a16="http://schemas.microsoft.com/office/drawing/2014/main" id="{877A2639-766B-725F-5355-B87BA9648041}"/>
              </a:ext>
            </a:extLst>
          </p:cNvPr>
          <p:cNvSpPr txBox="1"/>
          <p:nvPr/>
        </p:nvSpPr>
        <p:spPr>
          <a:xfrm>
            <a:off x="5344886" y="4459197"/>
            <a:ext cx="3603171" cy="415498"/>
          </a:xfrm>
          <a:prstGeom prst="rect">
            <a:avLst/>
          </a:prstGeom>
          <a:solidFill>
            <a:schemeClr val="accent6">
              <a:lumMod val="40000"/>
              <a:lumOff val="60000"/>
            </a:schemeClr>
          </a:solidFill>
          <a:ln>
            <a:solidFill>
              <a:schemeClr val="accent6"/>
            </a:solidFill>
          </a:ln>
          <a:effectLst>
            <a:outerShdw blurRad="50800" dist="38100" dir="2700000" algn="tl" rotWithShape="0">
              <a:prstClr val="black">
                <a:alpha val="40000"/>
              </a:prstClr>
            </a:outerShdw>
          </a:effectLst>
        </p:spPr>
        <p:txBody>
          <a:bodyPr wrap="square">
            <a:spAutoFit/>
          </a:bodyPr>
          <a:lstStyle/>
          <a:p>
            <a:pPr lvl="0" indent="0">
              <a:buNone/>
            </a:pPr>
            <a:r>
              <a:rPr lang="en-US" sz="2100" dirty="0">
                <a:solidFill>
                  <a:schemeClr val="bg1"/>
                </a:solidFill>
              </a:rPr>
              <a:t>Ok! Surely-sanitized </a:t>
            </a:r>
            <a:r>
              <a:rPr lang="en-US" sz="2100" dirty="0" err="1">
                <a:solidFill>
                  <a:schemeClr val="bg1"/>
                </a:solidFill>
              </a:rPr>
              <a:t>SafeHTML</a:t>
            </a:r>
            <a:endParaRPr lang="en-US" sz="2100" dirty="0">
              <a:solidFill>
                <a:schemeClr val="bg1"/>
              </a:solidFill>
            </a:endParaRPr>
          </a:p>
        </p:txBody>
      </p:sp>
      <p:cxnSp>
        <p:nvCxnSpPr>
          <p:cNvPr id="20" name="Straight Arrow Connector 19">
            <a:extLst>
              <a:ext uri="{FF2B5EF4-FFF2-40B4-BE49-F238E27FC236}">
                <a16:creationId xmlns:a16="http://schemas.microsoft.com/office/drawing/2014/main" id="{97EFCF1C-F1A6-5899-FBD2-843DB007D032}"/>
              </a:ext>
            </a:extLst>
          </p:cNvPr>
          <p:cNvCxnSpPr>
            <a:cxnSpLocks/>
            <a:stCxn id="18" idx="1"/>
          </p:cNvCxnSpPr>
          <p:nvPr/>
        </p:nvCxnSpPr>
        <p:spPr>
          <a:xfrm flipH="1">
            <a:off x="4060371" y="4083234"/>
            <a:ext cx="1284515" cy="20774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5EFD68B-3C0D-FD55-19DC-A1EE969ADF3D}"/>
              </a:ext>
            </a:extLst>
          </p:cNvPr>
          <p:cNvCxnSpPr>
            <a:cxnSpLocks/>
            <a:stCxn id="19" idx="1"/>
          </p:cNvCxnSpPr>
          <p:nvPr/>
        </p:nvCxnSpPr>
        <p:spPr>
          <a:xfrm flipH="1">
            <a:off x="3352800" y="4666946"/>
            <a:ext cx="1992086" cy="7922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7497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1"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right)">
                                      <p:cBhvr>
                                        <p:cTn id="35" dur="500"/>
                                        <p:tgtEl>
                                          <p:spTgt spid="18"/>
                                        </p:tgtEl>
                                      </p:cBhvr>
                                    </p:animEffect>
                                  </p:childTnLst>
                                </p:cTn>
                              </p:par>
                            </p:childTnLst>
                          </p:cTn>
                        </p:par>
                        <p:par>
                          <p:cTn id="36" fill="hold">
                            <p:stCondLst>
                              <p:cond delay="500"/>
                            </p:stCondLst>
                            <p:childTnLst>
                              <p:par>
                                <p:cTn id="37" presetID="22" presetClass="entr" presetSubtype="2"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right)">
                                      <p:cBhvr>
                                        <p:cTn id="44" dur="500"/>
                                        <p:tgtEl>
                                          <p:spTgt spid="19"/>
                                        </p:tgtEl>
                                      </p:cBhvr>
                                    </p:animEffect>
                                  </p:childTnLst>
                                </p:cTn>
                              </p:par>
                            </p:childTnLst>
                          </p:cTn>
                        </p:par>
                        <p:par>
                          <p:cTn id="45" fill="hold">
                            <p:stCondLst>
                              <p:cond delay="500"/>
                            </p:stCondLst>
                            <p:childTnLst>
                              <p:par>
                                <p:cTn id="46" presetID="22" presetClass="entr" presetSubtype="2"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right)">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1"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Safe Coding: Parameterized Queries</a:t>
            </a:r>
          </a:p>
        </p:txBody>
      </p:sp>
      <p:pic>
        <p:nvPicPr>
          <p:cNvPr id="6" name="Picture 5">
            <a:extLst>
              <a:ext uri="{FF2B5EF4-FFF2-40B4-BE49-F238E27FC236}">
                <a16:creationId xmlns:a16="http://schemas.microsoft.com/office/drawing/2014/main" id="{72C3C190-F6D6-A629-9477-F39E5824E57A}"/>
              </a:ext>
            </a:extLst>
          </p:cNvPr>
          <p:cNvPicPr>
            <a:picLocks noChangeAspect="1"/>
          </p:cNvPicPr>
          <p:nvPr/>
        </p:nvPicPr>
        <p:blipFill>
          <a:blip r:embed="rId3"/>
          <a:stretch>
            <a:fillRect/>
          </a:stretch>
        </p:blipFill>
        <p:spPr>
          <a:xfrm>
            <a:off x="462643" y="1247429"/>
            <a:ext cx="4109357" cy="555123"/>
          </a:xfrm>
          <a:prstGeom prst="rect">
            <a:avLst/>
          </a:prstGeom>
        </p:spPr>
      </p:pic>
      <p:pic>
        <p:nvPicPr>
          <p:cNvPr id="7" name="Picture 6">
            <a:extLst>
              <a:ext uri="{FF2B5EF4-FFF2-40B4-BE49-F238E27FC236}">
                <a16:creationId xmlns:a16="http://schemas.microsoft.com/office/drawing/2014/main" id="{58562253-E50A-1D01-0947-9B2D5D23040B}"/>
              </a:ext>
            </a:extLst>
          </p:cNvPr>
          <p:cNvPicPr>
            <a:picLocks noChangeAspect="1"/>
          </p:cNvPicPr>
          <p:nvPr/>
        </p:nvPicPr>
        <p:blipFill>
          <a:blip r:embed="rId4"/>
          <a:stretch>
            <a:fillRect/>
          </a:stretch>
        </p:blipFill>
        <p:spPr>
          <a:xfrm>
            <a:off x="462643" y="1878538"/>
            <a:ext cx="2637064" cy="693212"/>
          </a:xfrm>
          <a:prstGeom prst="rect">
            <a:avLst/>
          </a:prstGeom>
        </p:spPr>
      </p:pic>
      <p:pic>
        <p:nvPicPr>
          <p:cNvPr id="8" name="Picture 7">
            <a:extLst>
              <a:ext uri="{FF2B5EF4-FFF2-40B4-BE49-F238E27FC236}">
                <a16:creationId xmlns:a16="http://schemas.microsoft.com/office/drawing/2014/main" id="{2EA983E0-FDAC-7A9A-03B3-61F658F4A514}"/>
              </a:ext>
            </a:extLst>
          </p:cNvPr>
          <p:cNvPicPr>
            <a:picLocks noChangeAspect="1"/>
          </p:cNvPicPr>
          <p:nvPr/>
        </p:nvPicPr>
        <p:blipFill>
          <a:blip r:embed="rId5"/>
          <a:stretch>
            <a:fillRect/>
          </a:stretch>
        </p:blipFill>
        <p:spPr>
          <a:xfrm>
            <a:off x="462642" y="2776137"/>
            <a:ext cx="4109358" cy="1914342"/>
          </a:xfrm>
          <a:prstGeom prst="rect">
            <a:avLst/>
          </a:prstGeom>
        </p:spPr>
      </p:pic>
      <p:sp>
        <p:nvSpPr>
          <p:cNvPr id="9" name="TextBox 8">
            <a:extLst>
              <a:ext uri="{FF2B5EF4-FFF2-40B4-BE49-F238E27FC236}">
                <a16:creationId xmlns:a16="http://schemas.microsoft.com/office/drawing/2014/main" id="{6CE2320A-5545-C682-7C42-DC821CBB5569}"/>
              </a:ext>
            </a:extLst>
          </p:cNvPr>
          <p:cNvSpPr txBox="1"/>
          <p:nvPr/>
        </p:nvSpPr>
        <p:spPr>
          <a:xfrm>
            <a:off x="5497287" y="2994644"/>
            <a:ext cx="3184072" cy="738664"/>
          </a:xfrm>
          <a:prstGeom prst="rect">
            <a:avLst/>
          </a:prstGeom>
          <a:solidFill>
            <a:schemeClr val="accent6">
              <a:lumMod val="40000"/>
              <a:lumOff val="60000"/>
            </a:schemeClr>
          </a:solidFill>
          <a:ln>
            <a:solidFill>
              <a:schemeClr val="accent6"/>
            </a:solidFill>
          </a:ln>
        </p:spPr>
        <p:txBody>
          <a:bodyPr wrap="square">
            <a:spAutoFit/>
          </a:bodyPr>
          <a:lstStyle/>
          <a:p>
            <a:pPr lvl="0" indent="0">
              <a:buNone/>
            </a:pPr>
            <a:r>
              <a:rPr lang="en-US" sz="2100" dirty="0">
                <a:solidFill>
                  <a:schemeClr val="bg1"/>
                </a:solidFill>
              </a:rPr>
              <a:t>Trustworthy wrapper type (e.g., via prep. statements) </a:t>
            </a:r>
          </a:p>
        </p:txBody>
      </p:sp>
      <p:sp>
        <p:nvSpPr>
          <p:cNvPr id="10" name="TextBox 9">
            <a:extLst>
              <a:ext uri="{FF2B5EF4-FFF2-40B4-BE49-F238E27FC236}">
                <a16:creationId xmlns:a16="http://schemas.microsoft.com/office/drawing/2014/main" id="{81A4878F-230D-ED98-1613-0EC2D7540E90}"/>
              </a:ext>
            </a:extLst>
          </p:cNvPr>
          <p:cNvSpPr txBox="1"/>
          <p:nvPr/>
        </p:nvSpPr>
        <p:spPr>
          <a:xfrm>
            <a:off x="5418364" y="2156252"/>
            <a:ext cx="3262994" cy="415498"/>
          </a:xfrm>
          <a:prstGeom prst="rect">
            <a:avLst/>
          </a:prstGeom>
          <a:solidFill>
            <a:schemeClr val="accent2">
              <a:lumMod val="60000"/>
              <a:lumOff val="40000"/>
            </a:schemeClr>
          </a:solidFill>
          <a:ln>
            <a:solidFill>
              <a:schemeClr val="accent2"/>
            </a:solidFill>
          </a:ln>
        </p:spPr>
        <p:txBody>
          <a:bodyPr wrap="square">
            <a:spAutoFit/>
          </a:bodyPr>
          <a:lstStyle/>
          <a:p>
            <a:pPr lvl="0" indent="0">
              <a:buNone/>
            </a:pPr>
            <a:r>
              <a:rPr lang="en-US" sz="2100" dirty="0">
                <a:solidFill>
                  <a:schemeClr val="bg1"/>
                </a:solidFill>
              </a:rPr>
              <a:t>Risk! Potential SQL injection</a:t>
            </a:r>
          </a:p>
        </p:txBody>
      </p:sp>
      <p:cxnSp>
        <p:nvCxnSpPr>
          <p:cNvPr id="11" name="Straight Arrow Connector 10">
            <a:extLst>
              <a:ext uri="{FF2B5EF4-FFF2-40B4-BE49-F238E27FC236}">
                <a16:creationId xmlns:a16="http://schemas.microsoft.com/office/drawing/2014/main" id="{0F02B2AF-14DA-4149-3F99-C29098228F26}"/>
              </a:ext>
            </a:extLst>
          </p:cNvPr>
          <p:cNvCxnSpPr>
            <a:cxnSpLocks/>
            <a:stCxn id="10" idx="1"/>
            <a:endCxn id="7" idx="3"/>
          </p:cNvCxnSpPr>
          <p:nvPr/>
        </p:nvCxnSpPr>
        <p:spPr>
          <a:xfrm flipH="1" flipV="1">
            <a:off x="3099707" y="2225144"/>
            <a:ext cx="2318657" cy="13885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7DB6AD5-3BE4-1871-929F-552CC0B1B20F}"/>
              </a:ext>
            </a:extLst>
          </p:cNvPr>
          <p:cNvSpPr txBox="1"/>
          <p:nvPr/>
        </p:nvSpPr>
        <p:spPr>
          <a:xfrm>
            <a:off x="5510894" y="4113398"/>
            <a:ext cx="3170464" cy="415498"/>
          </a:xfrm>
          <a:prstGeom prst="rect">
            <a:avLst/>
          </a:prstGeom>
          <a:solidFill>
            <a:schemeClr val="accent6">
              <a:lumMod val="40000"/>
              <a:lumOff val="60000"/>
            </a:schemeClr>
          </a:solidFill>
          <a:ln>
            <a:solidFill>
              <a:schemeClr val="accent6"/>
            </a:solidFill>
          </a:ln>
        </p:spPr>
        <p:txBody>
          <a:bodyPr wrap="square">
            <a:spAutoFit/>
          </a:bodyPr>
          <a:lstStyle/>
          <a:p>
            <a:pPr lvl="0" indent="0">
              <a:buNone/>
            </a:pPr>
            <a:r>
              <a:rPr lang="en-US" sz="2100" dirty="0">
                <a:solidFill>
                  <a:schemeClr val="bg1"/>
                </a:solidFill>
              </a:rPr>
              <a:t>Underlying DB call as usual </a:t>
            </a:r>
          </a:p>
        </p:txBody>
      </p:sp>
      <p:cxnSp>
        <p:nvCxnSpPr>
          <p:cNvPr id="15" name="Straight Arrow Connector 14">
            <a:extLst>
              <a:ext uri="{FF2B5EF4-FFF2-40B4-BE49-F238E27FC236}">
                <a16:creationId xmlns:a16="http://schemas.microsoft.com/office/drawing/2014/main" id="{0C950196-F0DF-8755-B8FE-6A1ADC8ED068}"/>
              </a:ext>
            </a:extLst>
          </p:cNvPr>
          <p:cNvCxnSpPr>
            <a:cxnSpLocks/>
            <a:stCxn id="9" idx="1"/>
          </p:cNvCxnSpPr>
          <p:nvPr/>
        </p:nvCxnSpPr>
        <p:spPr>
          <a:xfrm flipH="1">
            <a:off x="2786743" y="3363976"/>
            <a:ext cx="2710544" cy="46144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AFFE959-DE23-BA54-BAD0-20C9211A488C}"/>
              </a:ext>
            </a:extLst>
          </p:cNvPr>
          <p:cNvCxnSpPr>
            <a:cxnSpLocks/>
            <a:stCxn id="14" idx="1"/>
          </p:cNvCxnSpPr>
          <p:nvPr/>
        </p:nvCxnSpPr>
        <p:spPr>
          <a:xfrm flipH="1">
            <a:off x="4474029" y="4321147"/>
            <a:ext cx="1036865"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7398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right)">
                                      <p:cBhvr>
                                        <p:cTn id="21" dur="500"/>
                                        <p:tgtEl>
                                          <p:spTgt spid="9"/>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right)">
                                      <p:cBhvr>
                                        <p:cTn id="30" dur="500"/>
                                        <p:tgtEl>
                                          <p:spTgt spid="14"/>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righ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Communicated </a:t>
            </a:r>
            <a:r>
              <a:rPr dirty="0"/>
              <a:t>Message Authentication</a:t>
            </a:r>
          </a:p>
        </p:txBody>
      </p:sp>
      <p:sp>
        <p:nvSpPr>
          <p:cNvPr id="3" name="Content Placeholder 2"/>
          <p:cNvSpPr>
            <a:spLocks noGrp="1"/>
          </p:cNvSpPr>
          <p:nvPr>
            <p:ph idx="1"/>
          </p:nvPr>
        </p:nvSpPr>
        <p:spPr/>
        <p:txBody>
          <a:bodyPr>
            <a:normAutofit fontScale="92500" lnSpcReduction="10000"/>
          </a:bodyPr>
          <a:lstStyle/>
          <a:p>
            <a:pPr marL="0" lvl="0" indent="0">
              <a:buNone/>
            </a:pPr>
            <a:r>
              <a:rPr dirty="0"/>
              <a:t>Beyond encryption, messages need </a:t>
            </a:r>
            <a:r>
              <a:rPr b="1" dirty="0"/>
              <a:t>integrity protection</a:t>
            </a:r>
            <a:r>
              <a:rPr dirty="0"/>
              <a:t>: did this data arrive unmodified?</a:t>
            </a:r>
          </a:p>
          <a:p>
            <a:pPr marL="0" lvl="0" indent="0">
              <a:buNone/>
            </a:pPr>
            <a:r>
              <a:rPr b="1" dirty="0"/>
              <a:t>HMAC</a:t>
            </a:r>
            <a:r>
              <a:rPr dirty="0"/>
              <a:t> (Hash-based Message Authentication Code):</a:t>
            </a:r>
          </a:p>
          <a:p>
            <a:pPr lvl="0"/>
            <a:r>
              <a:rPr dirty="0"/>
              <a:t>Sender and receiver share a secret key</a:t>
            </a:r>
          </a:p>
          <a:p>
            <a:pPr lvl="0"/>
            <a:r>
              <a:rPr dirty="0"/>
              <a:t>Sender computes HMAC(key, message) and appends it</a:t>
            </a:r>
          </a:p>
          <a:p>
            <a:pPr lvl="0"/>
            <a:r>
              <a:rPr dirty="0"/>
              <a:t>Receiver recomputes and verifies</a:t>
            </a:r>
          </a:p>
          <a:p>
            <a:pPr lvl="0"/>
            <a:r>
              <a:rPr dirty="0"/>
              <a:t>Detects any modification</a:t>
            </a:r>
          </a:p>
          <a:p>
            <a:pPr marL="0" lvl="0" indent="0">
              <a:buNone/>
            </a:pPr>
            <a:r>
              <a:rPr b="1" dirty="0"/>
              <a:t>Authenticated encryption</a:t>
            </a:r>
            <a:r>
              <a:rPr dirty="0"/>
              <a:t> (AES-GCM): integrity is built in.</a:t>
            </a:r>
          </a:p>
          <a:p>
            <a:pPr lvl="0"/>
            <a:r>
              <a:rPr dirty="0"/>
              <a:t>Payment app: transfer instructions to bank API should be authenticated</a:t>
            </a:r>
          </a:p>
          <a:p>
            <a:pPr lvl="0"/>
            <a:r>
              <a:rPr dirty="0"/>
              <a:t>CMS: webhook callbacks from integrations should include HMAC signatures</a:t>
            </a:r>
          </a:p>
        </p:txBody>
      </p:sp>
      <p:sp>
        <p:nvSpPr>
          <p:cNvPr id="5" name="TextBox 4">
            <a:extLst>
              <a:ext uri="{FF2B5EF4-FFF2-40B4-BE49-F238E27FC236}">
                <a16:creationId xmlns:a16="http://schemas.microsoft.com/office/drawing/2014/main" id="{E791D479-9453-A7E7-2BED-A87A990EA8C4}"/>
              </a:ext>
            </a:extLst>
          </p:cNvPr>
          <p:cNvSpPr txBox="1"/>
          <p:nvPr/>
        </p:nvSpPr>
        <p:spPr>
          <a:xfrm>
            <a:off x="628650" y="4632722"/>
            <a:ext cx="4572000" cy="369332"/>
          </a:xfrm>
          <a:prstGeom prst="rect">
            <a:avLst/>
          </a:prstGeom>
          <a:noFill/>
        </p:spPr>
        <p:txBody>
          <a:bodyPr wrap="square">
            <a:spAutoFit/>
          </a:bodyPr>
          <a:lstStyle/>
          <a:p>
            <a:pPr marL="0" lvl="0" indent="0">
              <a:buNone/>
            </a:pPr>
            <a:r>
              <a:rPr lang="en-US" b="1" dirty="0"/>
              <a:t>Primary STRIDE threat: Tampering</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Audit Logging: The Repudiation Threat</a:t>
            </a:r>
          </a:p>
        </p:txBody>
      </p:sp>
      <p:sp>
        <p:nvSpPr>
          <p:cNvPr id="3" name="Content Placeholder 2"/>
          <p:cNvSpPr>
            <a:spLocks noGrp="1"/>
          </p:cNvSpPr>
          <p:nvPr>
            <p:ph idx="1"/>
          </p:nvPr>
        </p:nvSpPr>
        <p:spPr/>
        <p:txBody>
          <a:bodyPr>
            <a:normAutofit fontScale="92500" lnSpcReduction="10000"/>
          </a:bodyPr>
          <a:lstStyle/>
          <a:p>
            <a:pPr marL="0" lvl="0" indent="0">
              <a:buNone/>
            </a:pPr>
            <a:r>
              <a:rPr b="1" dirty="0"/>
              <a:t>STRIDE threat: Repudiation</a:t>
            </a:r>
          </a:p>
          <a:p>
            <a:pPr lvl="0"/>
            <a:r>
              <a:rPr dirty="0"/>
              <a:t>CMS: an instructor changes a grade. Later there’s a complaint. Without an audit trail, it’s one person’s word against another’s.</a:t>
            </a:r>
          </a:p>
          <a:p>
            <a:pPr lvl="0"/>
            <a:r>
              <a:rPr dirty="0"/>
              <a:t>Payment app: a user initiates a $500 transfer, then claims “I never authorized that.”</a:t>
            </a:r>
          </a:p>
          <a:p>
            <a:pPr marL="0" lvl="0" indent="0">
              <a:buNone/>
            </a:pPr>
            <a:r>
              <a:rPr b="1" dirty="0"/>
              <a:t>What to log:</a:t>
            </a:r>
          </a:p>
          <a:p>
            <a:pPr lvl="0"/>
            <a:r>
              <a:rPr dirty="0"/>
              <a:t>Authentication attempts (success and failure)</a:t>
            </a:r>
          </a:p>
          <a:p>
            <a:pPr lvl="0"/>
            <a:r>
              <a:rPr dirty="0"/>
              <a:t>Authorization decisions (especially denials)</a:t>
            </a:r>
          </a:p>
          <a:p>
            <a:pPr lvl="0"/>
            <a:r>
              <a:rPr dirty="0"/>
              <a:t>Data modifications</a:t>
            </a:r>
          </a:p>
          <a:p>
            <a:pPr lvl="0"/>
            <a:r>
              <a:rPr dirty="0"/>
              <a:t>Configuration changes</a:t>
            </a:r>
          </a:p>
        </p:txBody>
      </p:sp>
      <p:pic>
        <p:nvPicPr>
          <p:cNvPr id="4" name="Picture 3">
            <a:extLst>
              <a:ext uri="{FF2B5EF4-FFF2-40B4-BE49-F238E27FC236}">
                <a16:creationId xmlns:a16="http://schemas.microsoft.com/office/drawing/2014/main" id="{652365AA-16D5-D88F-E511-830596175209}"/>
              </a:ext>
            </a:extLst>
          </p:cNvPr>
          <p:cNvPicPr>
            <a:picLocks noChangeAspect="1"/>
          </p:cNvPicPr>
          <p:nvPr/>
        </p:nvPicPr>
        <p:blipFill>
          <a:blip r:embed="rId3"/>
          <a:stretch>
            <a:fillRect/>
          </a:stretch>
        </p:blipFill>
        <p:spPr>
          <a:xfrm>
            <a:off x="5612945" y="2752385"/>
            <a:ext cx="3175907" cy="2117271"/>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dissolve">
                                      <p:cBhvr>
                                        <p:cTn id="16" dur="500"/>
                                        <p:tgtEl>
                                          <p:spTgt spid="3">
                                            <p:txEl>
                                              <p:pRg st="6" end="6"/>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dissolve">
                                      <p:cBhvr>
                                        <p:cTn id="19" dur="500"/>
                                        <p:tgtEl>
                                          <p:spTgt spid="3">
                                            <p:txEl>
                                              <p:pRg st="7" end="7"/>
                                            </p:txEl>
                                          </p:spTgt>
                                        </p:tgtEl>
                                      </p:cBhvr>
                                    </p:animEffect>
                                  </p:childTnLst>
                                </p:cTn>
                              </p:par>
                              <p:par>
                                <p:cTn id="20" presetID="22" presetClass="entr" presetSubtype="2"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Audit Log Properties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06139861"/>
              </p:ext>
            </p:extLst>
          </p:nvPr>
        </p:nvGraphicFramePr>
        <p:xfrm>
          <a:off x="809307" y="1268016"/>
          <a:ext cx="7525385" cy="2377440"/>
        </p:xfrm>
        <a:graphic>
          <a:graphicData uri="http://schemas.openxmlformats.org/drawingml/2006/table">
            <a:tbl>
              <a:tblPr firstRow="1" bandRow="1">
                <a:tableStyleId>{5C22544A-7EE6-4342-B048-85BDC9FD1C3A}</a:tableStyleId>
              </a:tblPr>
              <a:tblGrid>
                <a:gridCol w="2018419">
                  <a:extLst>
                    <a:ext uri="{9D8B030D-6E8A-4147-A177-3AD203B41FA5}">
                      <a16:colId xmlns:a16="http://schemas.microsoft.com/office/drawing/2014/main" val="20000"/>
                    </a:ext>
                  </a:extLst>
                </a:gridCol>
                <a:gridCol w="5506966">
                  <a:extLst>
                    <a:ext uri="{9D8B030D-6E8A-4147-A177-3AD203B41FA5}">
                      <a16:colId xmlns:a16="http://schemas.microsoft.com/office/drawing/2014/main" val="20001"/>
                    </a:ext>
                  </a:extLst>
                </a:gridCol>
              </a:tblGrid>
              <a:tr h="0">
                <a:tc>
                  <a:txBody>
                    <a:bodyPr/>
                    <a:lstStyle/>
                    <a:p>
                      <a:pPr marL="0" lvl="0" indent="0">
                        <a:buNone/>
                      </a:pPr>
                      <a:r>
                        <a:rPr sz="1800"/>
                        <a:t>Property</a:t>
                      </a:r>
                    </a:p>
                  </a:txBody>
                  <a:tcPr/>
                </a:tc>
                <a:tc>
                  <a:txBody>
                    <a:bodyPr/>
                    <a:lstStyle/>
                    <a:p>
                      <a:pPr marL="0" lvl="0" indent="0">
                        <a:buNone/>
                      </a:pPr>
                      <a:r>
                        <a:rPr sz="1800"/>
                        <a:t>Why It Matters</a:t>
                      </a:r>
                    </a:p>
                  </a:txBody>
                  <a:tcPr/>
                </a:tc>
                <a:extLst>
                  <a:ext uri="{0D108BD9-81ED-4DB2-BD59-A6C34878D82A}">
                    <a16:rowId xmlns:a16="http://schemas.microsoft.com/office/drawing/2014/main" val="10000"/>
                  </a:ext>
                </a:extLst>
              </a:tr>
              <a:tr h="0">
                <a:tc>
                  <a:txBody>
                    <a:bodyPr/>
                    <a:lstStyle/>
                    <a:p>
                      <a:pPr marL="0" lvl="0" indent="0">
                        <a:buNone/>
                      </a:pPr>
                      <a:r>
                        <a:rPr sz="1800" b="1" dirty="0"/>
                        <a:t>Append-only / </a:t>
                      </a:r>
                      <a:br>
                        <a:rPr lang="en-US" sz="1800" b="1" dirty="0"/>
                      </a:br>
                      <a:r>
                        <a:rPr sz="1800" b="1" dirty="0"/>
                        <a:t>write-once</a:t>
                      </a:r>
                    </a:p>
                  </a:txBody>
                  <a:tcPr/>
                </a:tc>
                <a:tc>
                  <a:txBody>
                    <a:bodyPr/>
                    <a:lstStyle/>
                    <a:p>
                      <a:pPr marL="0" lvl="0" indent="0">
                        <a:buNone/>
                      </a:pPr>
                      <a:r>
                        <a:rPr sz="1800" dirty="0"/>
                        <a:t>Attacker who compromises system can’t erase their tracks</a:t>
                      </a:r>
                    </a:p>
                  </a:txBody>
                  <a:tcPr/>
                </a:tc>
                <a:extLst>
                  <a:ext uri="{0D108BD9-81ED-4DB2-BD59-A6C34878D82A}">
                    <a16:rowId xmlns:a16="http://schemas.microsoft.com/office/drawing/2014/main" val="10001"/>
                  </a:ext>
                </a:extLst>
              </a:tr>
              <a:tr h="0">
                <a:tc>
                  <a:txBody>
                    <a:bodyPr/>
                    <a:lstStyle/>
                    <a:p>
                      <a:pPr marL="0" lvl="0" indent="0">
                        <a:buNone/>
                      </a:pPr>
                      <a:r>
                        <a:rPr sz="1800" b="1"/>
                        <a:t>Timestamped</a:t>
                      </a:r>
                    </a:p>
                  </a:txBody>
                  <a:tcPr/>
                </a:tc>
                <a:tc>
                  <a:txBody>
                    <a:bodyPr/>
                    <a:lstStyle/>
                    <a:p>
                      <a:pPr marL="0" lvl="0" indent="0">
                        <a:buNone/>
                      </a:pPr>
                      <a:r>
                        <a:rPr sz="1800"/>
                        <a:t>Reliable clock source for ordering events</a:t>
                      </a:r>
                    </a:p>
                  </a:txBody>
                  <a:tcPr/>
                </a:tc>
                <a:extLst>
                  <a:ext uri="{0D108BD9-81ED-4DB2-BD59-A6C34878D82A}">
                    <a16:rowId xmlns:a16="http://schemas.microsoft.com/office/drawing/2014/main" val="10002"/>
                  </a:ext>
                </a:extLst>
              </a:tr>
              <a:tr h="0">
                <a:tc>
                  <a:txBody>
                    <a:bodyPr/>
                    <a:lstStyle/>
                    <a:p>
                      <a:pPr marL="0" lvl="0" indent="0">
                        <a:buNone/>
                      </a:pPr>
                      <a:r>
                        <a:rPr sz="1800" b="1"/>
                        <a:t>Stored separately</a:t>
                      </a:r>
                    </a:p>
                  </a:txBody>
                  <a:tcPr/>
                </a:tc>
                <a:tc>
                  <a:txBody>
                    <a:bodyPr/>
                    <a:lstStyle/>
                    <a:p>
                      <a:pPr marL="0" lvl="0" indent="0">
                        <a:buNone/>
                      </a:pPr>
                      <a:r>
                        <a:rPr sz="1800" dirty="0"/>
                        <a:t>Compromise of app server doesn’t compromise logs</a:t>
                      </a:r>
                    </a:p>
                  </a:txBody>
                  <a:tcPr/>
                </a:tc>
                <a:extLst>
                  <a:ext uri="{0D108BD9-81ED-4DB2-BD59-A6C34878D82A}">
                    <a16:rowId xmlns:a16="http://schemas.microsoft.com/office/drawing/2014/main" val="10003"/>
                  </a:ext>
                </a:extLst>
              </a:tr>
              <a:tr h="0">
                <a:tc>
                  <a:txBody>
                    <a:bodyPr/>
                    <a:lstStyle/>
                    <a:p>
                      <a:pPr marL="0" lvl="0" indent="0">
                        <a:buNone/>
                      </a:pPr>
                      <a:r>
                        <a:rPr sz="1800" b="1" dirty="0"/>
                        <a:t>Minimal sensitive data</a:t>
                      </a:r>
                    </a:p>
                  </a:txBody>
                  <a:tcPr/>
                </a:tc>
                <a:tc>
                  <a:txBody>
                    <a:bodyPr/>
                    <a:lstStyle/>
                    <a:p>
                      <a:pPr marL="0" lvl="0" indent="0">
                        <a:buNone/>
                      </a:pPr>
                      <a:r>
                        <a:rPr sz="1800" dirty="0"/>
                        <a:t>Log “User #1234 transferred $500 to #5678” – don’t log bank account numbers</a:t>
                      </a:r>
                    </a:p>
                  </a:txBody>
                  <a:tcPr/>
                </a:tc>
                <a:extLst>
                  <a:ext uri="{0D108BD9-81ED-4DB2-BD59-A6C34878D82A}">
                    <a16:rowId xmlns:a16="http://schemas.microsoft.com/office/drawing/2014/main" val="10004"/>
                  </a:ext>
                </a:extLst>
              </a:tr>
            </a:tbl>
          </a:graphicData>
        </a:graphic>
      </p:graphicFrame>
      <p:sp>
        <p:nvSpPr>
          <p:cNvPr id="5" name="Content Placeholder 2">
            <a:extLst>
              <a:ext uri="{FF2B5EF4-FFF2-40B4-BE49-F238E27FC236}">
                <a16:creationId xmlns:a16="http://schemas.microsoft.com/office/drawing/2014/main" id="{7DF44893-97A5-C91F-BD9A-274EC474D091}"/>
              </a:ext>
            </a:extLst>
          </p:cNvPr>
          <p:cNvSpPr txBox="1">
            <a:spLocks/>
          </p:cNvSpPr>
          <p:nvPr/>
        </p:nvSpPr>
        <p:spPr>
          <a:xfrm>
            <a:off x="809307" y="3767376"/>
            <a:ext cx="7525385" cy="12242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a:t>Designing for observability:</a:t>
            </a:r>
          </a:p>
          <a:p>
            <a:r>
              <a:rPr lang="en-US" dirty="0"/>
              <a:t>Include </a:t>
            </a:r>
            <a:r>
              <a:rPr lang="en-US" b="1" dirty="0"/>
              <a:t>correlation IDs</a:t>
            </a:r>
            <a:r>
              <a:rPr lang="en-US" dirty="0"/>
              <a:t> (request IDs, trace IDs) so events from different services for the same user action can be linked</a:t>
            </a:r>
          </a:p>
        </p:txBody>
      </p:sp>
      <p:pic>
        <p:nvPicPr>
          <p:cNvPr id="7" name="Picture 6">
            <a:extLst>
              <a:ext uri="{FF2B5EF4-FFF2-40B4-BE49-F238E27FC236}">
                <a16:creationId xmlns:a16="http://schemas.microsoft.com/office/drawing/2014/main" id="{51A7CFB0-BE0A-B474-2648-6FB31E0380D2}"/>
              </a:ext>
            </a:extLst>
          </p:cNvPr>
          <p:cNvPicPr>
            <a:picLocks noChangeAspect="1"/>
          </p:cNvPicPr>
          <p:nvPr/>
        </p:nvPicPr>
        <p:blipFill>
          <a:blip r:embed="rId3"/>
          <a:stretch>
            <a:fillRect/>
          </a:stretch>
        </p:blipFill>
        <p:spPr>
          <a:xfrm>
            <a:off x="8414744" y="151924"/>
            <a:ext cx="552118" cy="552881"/>
          </a:xfrm>
          <a:prstGeom prst="rect">
            <a:avLst/>
          </a:prstGeom>
        </p:spPr>
      </p:pic>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Trust with Reluctance</a:t>
            </a:r>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Umbrella Principle</a:t>
            </a:r>
          </a:p>
        </p:txBody>
      </p:sp>
      <p:sp>
        <p:nvSpPr>
          <p:cNvPr id="3" name="Content Placeholder 2"/>
          <p:cNvSpPr>
            <a:spLocks noGrp="1"/>
          </p:cNvSpPr>
          <p:nvPr>
            <p:ph idx="1"/>
          </p:nvPr>
        </p:nvSpPr>
        <p:spPr/>
        <p:txBody>
          <a:bodyPr>
            <a:normAutofit lnSpcReduction="10000"/>
          </a:bodyPr>
          <a:lstStyle/>
          <a:p>
            <a:pPr marL="0" lvl="0" indent="0">
              <a:buNone/>
            </a:pPr>
            <a:r>
              <a:rPr dirty="0"/>
              <a:t>Whole-system security depends on the secure operation of its parts. Those parts are </a:t>
            </a:r>
            <a:r>
              <a:rPr i="1" dirty="0"/>
              <a:t>trusted</a:t>
            </a:r>
            <a:r>
              <a:rPr dirty="0"/>
              <a:t>.</a:t>
            </a:r>
          </a:p>
          <a:p>
            <a:pPr marL="0" lvl="0" indent="0">
              <a:buNone/>
            </a:pPr>
            <a:br>
              <a:rPr lang="en-US" b="1" dirty="0"/>
            </a:br>
            <a:r>
              <a:rPr b="1" dirty="0"/>
              <a:t>Improve security by reducing the need for trust</a:t>
            </a:r>
            <a:r>
              <a:rPr lang="en-US" b="1" dirty="0"/>
              <a:t>:</a:t>
            </a:r>
          </a:p>
          <a:p>
            <a:pPr lvl="0">
              <a:buFontTx/>
              <a:buChar char="-"/>
            </a:pPr>
            <a:r>
              <a:rPr lang="en-US" dirty="0"/>
              <a:t>use a small trusted computing base,</a:t>
            </a:r>
          </a:p>
          <a:p>
            <a:pPr lvl="0">
              <a:buFontTx/>
              <a:buChar char="-"/>
            </a:pPr>
            <a:r>
              <a:rPr lang="en-US" dirty="0"/>
              <a:t>minimize transitive trust,</a:t>
            </a:r>
          </a:p>
          <a:p>
            <a:pPr lvl="0">
              <a:buFontTx/>
              <a:buChar char="-"/>
            </a:pPr>
            <a:r>
              <a:rPr lang="en-US" dirty="0"/>
              <a:t>reduce privilege with compartmentalization,</a:t>
            </a:r>
          </a:p>
          <a:p>
            <a:pPr lvl="0">
              <a:buFontTx/>
              <a:buChar char="-"/>
            </a:pPr>
            <a:r>
              <a:rPr lang="en-US" dirty="0"/>
              <a:t>promote privacy, and </a:t>
            </a:r>
          </a:p>
          <a:p>
            <a:pPr lvl="0">
              <a:buFontTx/>
              <a:buChar char="-"/>
            </a:pPr>
            <a:r>
              <a:rPr lang="en-US" dirty="0"/>
              <a:t>validate inputs as being well-formed</a:t>
            </a:r>
          </a:p>
        </p:txBody>
      </p:sp>
      <p:pic>
        <p:nvPicPr>
          <p:cNvPr id="4" name="Picture 3">
            <a:extLst>
              <a:ext uri="{FF2B5EF4-FFF2-40B4-BE49-F238E27FC236}">
                <a16:creationId xmlns:a16="http://schemas.microsoft.com/office/drawing/2014/main" id="{23CF3839-3193-B830-8567-B6E3D8AC7B73}"/>
              </a:ext>
            </a:extLst>
          </p:cNvPr>
          <p:cNvPicPr>
            <a:picLocks noChangeAspect="1"/>
          </p:cNvPicPr>
          <p:nvPr/>
        </p:nvPicPr>
        <p:blipFill>
          <a:blip r:embed="rId3"/>
          <a:stretch>
            <a:fillRect/>
          </a:stretch>
        </p:blipFill>
        <p:spPr>
          <a:xfrm>
            <a:off x="8343624" y="234718"/>
            <a:ext cx="552119" cy="552119"/>
          </a:xfrm>
          <a:prstGeom prst="rect">
            <a:avLst/>
          </a:prstGeom>
        </p:spPr>
      </p:pic>
      <p:pic>
        <p:nvPicPr>
          <p:cNvPr id="5" name="Picture 4">
            <a:extLst>
              <a:ext uri="{FF2B5EF4-FFF2-40B4-BE49-F238E27FC236}">
                <a16:creationId xmlns:a16="http://schemas.microsoft.com/office/drawing/2014/main" id="{6F0B6288-DBF9-4459-E7F4-C3B70272334C}"/>
              </a:ext>
            </a:extLst>
          </p:cNvPr>
          <p:cNvPicPr>
            <a:picLocks noChangeAspect="1"/>
          </p:cNvPicPr>
          <p:nvPr/>
        </p:nvPicPr>
        <p:blipFill>
          <a:blip r:embed="rId4"/>
          <a:stretch>
            <a:fillRect/>
          </a:stretch>
        </p:blipFill>
        <p:spPr>
          <a:xfrm>
            <a:off x="7687172" y="234718"/>
            <a:ext cx="552118" cy="559107"/>
          </a:xfrm>
          <a:prstGeom prst="rect">
            <a:avLst/>
          </a:prstGeom>
        </p:spPr>
      </p:pic>
      <p:sp>
        <p:nvSpPr>
          <p:cNvPr id="6" name="TextBox 5">
            <a:extLst>
              <a:ext uri="{FF2B5EF4-FFF2-40B4-BE49-F238E27FC236}">
                <a16:creationId xmlns:a16="http://schemas.microsoft.com/office/drawing/2014/main" id="{D81929E8-34F1-34A6-80AD-2551D629D822}"/>
              </a:ext>
            </a:extLst>
          </p:cNvPr>
          <p:cNvSpPr txBox="1"/>
          <p:nvPr/>
        </p:nvSpPr>
        <p:spPr>
          <a:xfrm>
            <a:off x="2349816" y="4549258"/>
            <a:ext cx="4444368" cy="369332"/>
          </a:xfrm>
          <a:prstGeom prst="rect">
            <a:avLst/>
          </a:prstGeom>
          <a:solidFill>
            <a:schemeClr val="accent2">
              <a:lumMod val="60000"/>
              <a:lumOff val="40000"/>
            </a:schemeClr>
          </a:solidFill>
          <a:ln>
            <a:noFill/>
          </a:ln>
        </p:spPr>
        <p:txBody>
          <a:bodyPr wrap="square">
            <a:spAutoFit/>
          </a:bodyPr>
          <a:lstStyle/>
          <a:p>
            <a:pPr lvl="0" indent="0">
              <a:buNone/>
            </a:pPr>
            <a:r>
              <a:rPr lang="en-US" dirty="0">
                <a:solidFill>
                  <a:schemeClr val="bg1"/>
                </a:solidFill>
              </a:rPr>
              <a:t>Later in course: authenticating code and data</a:t>
            </a:r>
          </a:p>
        </p:txBody>
      </p:sp>
      <p:pic>
        <p:nvPicPr>
          <p:cNvPr id="7" name="Picture 6">
            <a:extLst>
              <a:ext uri="{FF2B5EF4-FFF2-40B4-BE49-F238E27FC236}">
                <a16:creationId xmlns:a16="http://schemas.microsoft.com/office/drawing/2014/main" id="{4ECD53D2-E557-D4EB-B095-D5337CFF5DB5}"/>
              </a:ext>
            </a:extLst>
          </p:cNvPr>
          <p:cNvPicPr>
            <a:picLocks noChangeAspect="1"/>
          </p:cNvPicPr>
          <p:nvPr/>
        </p:nvPicPr>
        <p:blipFill>
          <a:blip r:embed="rId5"/>
          <a:stretch>
            <a:fillRect/>
          </a:stretch>
        </p:blipFill>
        <p:spPr>
          <a:xfrm>
            <a:off x="5863860" y="1979414"/>
            <a:ext cx="3148059" cy="256984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childTnLst>
                          </p:cTn>
                        </p:par>
                        <p:par>
                          <p:cTn id="24" fill="hold">
                            <p:stCondLst>
                              <p:cond delay="1500"/>
                            </p:stCondLst>
                            <p:childTnLst>
                              <p:par>
                                <p:cTn id="25" presetID="9" presetClass="entr" presetSubtype="0"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par>
                          <p:cTn id="28" fill="hold">
                            <p:stCondLst>
                              <p:cond delay="2000"/>
                            </p:stCondLst>
                            <p:childTnLst>
                              <p:par>
                                <p:cTn id="29" presetID="9"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dissolve">
                                      <p:cBhvr>
                                        <p:cTn id="31" dur="500"/>
                                        <p:tgtEl>
                                          <p:spTgt spid="3">
                                            <p:txEl>
                                              <p:pRg st="5" end="5"/>
                                            </p:txEl>
                                          </p:spTgt>
                                        </p:tgtEl>
                                      </p:cBhvr>
                                    </p:animEffect>
                                  </p:childTnLst>
                                </p:cTn>
                              </p:par>
                            </p:childTnLst>
                          </p:cTn>
                        </p:par>
                        <p:par>
                          <p:cTn id="32" fill="hold">
                            <p:stCondLst>
                              <p:cond delay="2500"/>
                            </p:stCondLst>
                            <p:childTnLst>
                              <p:par>
                                <p:cTn id="33" presetID="9" presetClass="entr" presetSubtype="0" fill="hold"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par>
                          <p:cTn id="36" fill="hold">
                            <p:stCondLst>
                              <p:cond delay="3000"/>
                            </p:stCondLst>
                            <p:childTnLst>
                              <p:par>
                                <p:cTn id="37" presetID="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0-#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Security Principles</a:t>
            </a:r>
            <a:r>
              <a:rPr lang="en-US" dirty="0"/>
              <a:t> Underlying Controls</a:t>
            </a:r>
            <a:endParaRPr dirty="0"/>
          </a:p>
        </p:txBody>
      </p:sp>
      <p:sp>
        <p:nvSpPr>
          <p:cNvPr id="4" name="Content Placeholder 3">
            <a:extLst>
              <a:ext uri="{FF2B5EF4-FFF2-40B4-BE49-F238E27FC236}">
                <a16:creationId xmlns:a16="http://schemas.microsoft.com/office/drawing/2014/main" id="{8B202CA0-B009-A540-5624-52D921669A8B}"/>
              </a:ext>
            </a:extLst>
          </p:cNvPr>
          <p:cNvSpPr>
            <a:spLocks noGrp="1"/>
          </p:cNvSpPr>
          <p:nvPr>
            <p:ph sz="half" idx="1"/>
          </p:nvPr>
        </p:nvSpPr>
        <p:spPr>
          <a:xfrm>
            <a:off x="1296063" y="1369218"/>
            <a:ext cx="2258170" cy="3263504"/>
          </a:xfrm>
        </p:spPr>
        <p:txBody>
          <a:bodyPr/>
          <a:lstStyle/>
          <a:p>
            <a:pPr marL="0" indent="0">
              <a:buNone/>
            </a:pPr>
            <a:r>
              <a:rPr lang="en-US" b="1" dirty="0"/>
              <a:t>Prevention</a:t>
            </a:r>
          </a:p>
          <a:p>
            <a:pPr lvl="1"/>
            <a:endParaRPr lang="en-US" dirty="0"/>
          </a:p>
          <a:p>
            <a:pPr lvl="1"/>
            <a:endParaRPr lang="en-US" dirty="0"/>
          </a:p>
          <a:p>
            <a:pPr marL="0" indent="0">
              <a:buNone/>
            </a:pPr>
            <a:r>
              <a:rPr lang="en-US" b="1" dirty="0"/>
              <a:t>Harm reduction</a:t>
            </a:r>
          </a:p>
          <a:p>
            <a:pPr lvl="1"/>
            <a:endParaRPr lang="en-US" dirty="0"/>
          </a:p>
          <a:p>
            <a:pPr lvl="1"/>
            <a:endParaRPr lang="en-US" dirty="0"/>
          </a:p>
          <a:p>
            <a:pPr marL="0" indent="0">
              <a:buNone/>
            </a:pPr>
            <a:r>
              <a:rPr lang="en-US" b="1" dirty="0"/>
              <a:t>Detection &amp; </a:t>
            </a:r>
            <a:br>
              <a:rPr lang="en-US" b="1" dirty="0"/>
            </a:br>
            <a:r>
              <a:rPr lang="en-US" b="1" dirty="0"/>
              <a:t>recovery</a:t>
            </a:r>
          </a:p>
        </p:txBody>
      </p:sp>
      <p:sp>
        <p:nvSpPr>
          <p:cNvPr id="5" name="Content Placeholder 4">
            <a:extLst>
              <a:ext uri="{FF2B5EF4-FFF2-40B4-BE49-F238E27FC236}">
                <a16:creationId xmlns:a16="http://schemas.microsoft.com/office/drawing/2014/main" id="{3B11520F-0DB0-5CED-5988-92314D3843A9}"/>
              </a:ext>
            </a:extLst>
          </p:cNvPr>
          <p:cNvSpPr>
            <a:spLocks noGrp="1"/>
          </p:cNvSpPr>
          <p:nvPr>
            <p:ph sz="half" idx="2"/>
          </p:nvPr>
        </p:nvSpPr>
        <p:spPr>
          <a:xfrm>
            <a:off x="3554233" y="1377169"/>
            <a:ext cx="2553365" cy="3263504"/>
          </a:xfrm>
        </p:spPr>
        <p:txBody>
          <a:bodyPr/>
          <a:lstStyle/>
          <a:p>
            <a:pPr marL="0" indent="0">
              <a:buNone/>
            </a:pPr>
            <a:r>
              <a:rPr lang="en-US" b="1" dirty="0">
                <a:solidFill>
                  <a:schemeClr val="accent6">
                    <a:lumMod val="60000"/>
                    <a:lumOff val="40000"/>
                  </a:schemeClr>
                </a:solidFill>
              </a:rPr>
              <a:t>Eliminate</a:t>
            </a:r>
            <a:r>
              <a:rPr lang="en-US" dirty="0"/>
              <a:t> defects entirely</a:t>
            </a:r>
          </a:p>
          <a:p>
            <a:pPr lvl="1"/>
            <a:endParaRPr lang="en-US" dirty="0"/>
          </a:p>
          <a:p>
            <a:pPr marL="0" indent="0">
              <a:buNone/>
            </a:pPr>
            <a:r>
              <a:rPr lang="en-US" b="1" dirty="0">
                <a:solidFill>
                  <a:schemeClr val="accent2">
                    <a:lumMod val="60000"/>
                    <a:lumOff val="40000"/>
                  </a:schemeClr>
                </a:solidFill>
              </a:rPr>
              <a:t>Limit damage </a:t>
            </a:r>
            <a:r>
              <a:rPr lang="en-US" dirty="0"/>
              <a:t>from unknown defects</a:t>
            </a:r>
          </a:p>
          <a:p>
            <a:pPr lvl="1"/>
            <a:endParaRPr lang="en-US" dirty="0"/>
          </a:p>
          <a:p>
            <a:pPr marL="0" indent="0">
              <a:buNone/>
            </a:pPr>
            <a:r>
              <a:rPr lang="en-US" b="1" dirty="0">
                <a:solidFill>
                  <a:schemeClr val="accent1">
                    <a:lumMod val="60000"/>
                    <a:lumOff val="40000"/>
                  </a:schemeClr>
                </a:solidFill>
              </a:rPr>
              <a:t>Identify</a:t>
            </a:r>
            <a:r>
              <a:rPr lang="en-US" dirty="0"/>
              <a:t> attacks and </a:t>
            </a:r>
            <a:r>
              <a:rPr lang="en-US" b="1" dirty="0">
                <a:solidFill>
                  <a:schemeClr val="accent5">
                    <a:lumMod val="60000"/>
                    <a:lumOff val="40000"/>
                  </a:schemeClr>
                </a:solidFill>
              </a:rPr>
              <a:t>undo</a:t>
            </a:r>
            <a:r>
              <a:rPr lang="en-US" dirty="0"/>
              <a:t> damage</a:t>
            </a:r>
          </a:p>
        </p:txBody>
      </p:sp>
      <p:pic>
        <p:nvPicPr>
          <p:cNvPr id="9" name="Picture 8">
            <a:extLst>
              <a:ext uri="{FF2B5EF4-FFF2-40B4-BE49-F238E27FC236}">
                <a16:creationId xmlns:a16="http://schemas.microsoft.com/office/drawing/2014/main" id="{4E470B61-7968-018C-E152-72C1ACE3E02C}"/>
              </a:ext>
            </a:extLst>
          </p:cNvPr>
          <p:cNvPicPr>
            <a:picLocks noChangeAspect="1"/>
          </p:cNvPicPr>
          <p:nvPr/>
        </p:nvPicPr>
        <p:blipFill>
          <a:blip r:embed="rId3"/>
          <a:stretch>
            <a:fillRect/>
          </a:stretch>
        </p:blipFill>
        <p:spPr>
          <a:xfrm>
            <a:off x="743944" y="1268016"/>
            <a:ext cx="552119" cy="552119"/>
          </a:xfrm>
          <a:prstGeom prst="rect">
            <a:avLst/>
          </a:prstGeom>
        </p:spPr>
      </p:pic>
      <p:pic>
        <p:nvPicPr>
          <p:cNvPr id="10" name="Picture 9">
            <a:extLst>
              <a:ext uri="{FF2B5EF4-FFF2-40B4-BE49-F238E27FC236}">
                <a16:creationId xmlns:a16="http://schemas.microsoft.com/office/drawing/2014/main" id="{472875D1-F271-789A-CE95-DB03AA275F47}"/>
              </a:ext>
            </a:extLst>
          </p:cNvPr>
          <p:cNvPicPr>
            <a:picLocks noChangeAspect="1"/>
          </p:cNvPicPr>
          <p:nvPr/>
        </p:nvPicPr>
        <p:blipFill>
          <a:blip r:embed="rId4"/>
          <a:stretch>
            <a:fillRect/>
          </a:stretch>
        </p:blipFill>
        <p:spPr>
          <a:xfrm>
            <a:off x="743944" y="2277573"/>
            <a:ext cx="552118" cy="559107"/>
          </a:xfrm>
          <a:prstGeom prst="rect">
            <a:avLst/>
          </a:prstGeom>
        </p:spPr>
      </p:pic>
      <p:pic>
        <p:nvPicPr>
          <p:cNvPr id="11" name="Picture 10">
            <a:extLst>
              <a:ext uri="{FF2B5EF4-FFF2-40B4-BE49-F238E27FC236}">
                <a16:creationId xmlns:a16="http://schemas.microsoft.com/office/drawing/2014/main" id="{64B896FA-1B08-1D05-64E7-25E8DF326AED}"/>
              </a:ext>
            </a:extLst>
          </p:cNvPr>
          <p:cNvPicPr>
            <a:picLocks noChangeAspect="1"/>
          </p:cNvPicPr>
          <p:nvPr/>
        </p:nvPicPr>
        <p:blipFill>
          <a:blip r:embed="rId5"/>
          <a:stretch>
            <a:fillRect/>
          </a:stretch>
        </p:blipFill>
        <p:spPr>
          <a:xfrm>
            <a:off x="743944" y="3388799"/>
            <a:ext cx="552118" cy="552881"/>
          </a:xfrm>
          <a:prstGeom prst="rect">
            <a:avLst/>
          </a:prstGeom>
        </p:spPr>
      </p:pic>
      <p:pic>
        <p:nvPicPr>
          <p:cNvPr id="1028" name="Picture 4" descr="Rustacean.net: Home of Ferris the Crab">
            <a:extLst>
              <a:ext uri="{FF2B5EF4-FFF2-40B4-BE49-F238E27FC236}">
                <a16:creationId xmlns:a16="http://schemas.microsoft.com/office/drawing/2014/main" id="{6A790AB4-1755-0287-9432-30FDD06DFD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411" y="1386562"/>
            <a:ext cx="921385" cy="6890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7C63A93-FC22-A805-599C-DBD2959C21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317" y="2287606"/>
            <a:ext cx="788450" cy="7884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252FCD2-9BB0-8067-9203-AF2DAB331704}"/>
              </a:ext>
            </a:extLst>
          </p:cNvPr>
          <p:cNvPicPr>
            <a:picLocks noChangeAspect="1"/>
          </p:cNvPicPr>
          <p:nvPr/>
        </p:nvPicPr>
        <p:blipFill>
          <a:blip r:embed="rId8"/>
          <a:stretch>
            <a:fillRect/>
          </a:stretch>
        </p:blipFill>
        <p:spPr>
          <a:xfrm>
            <a:off x="7485524" y="2307965"/>
            <a:ext cx="724826" cy="722660"/>
          </a:xfrm>
          <a:prstGeom prst="rect">
            <a:avLst/>
          </a:prstGeom>
        </p:spPr>
      </p:pic>
      <p:pic>
        <p:nvPicPr>
          <p:cNvPr id="1030" name="Picture 6" descr="Heartbleed Bug">
            <a:extLst>
              <a:ext uri="{FF2B5EF4-FFF2-40B4-BE49-F238E27FC236}">
                <a16:creationId xmlns:a16="http://schemas.microsoft.com/office/drawing/2014/main" id="{DD389074-4AA9-BBB2-BC7F-D15EB84B06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31487" y="1256866"/>
            <a:ext cx="832901" cy="10088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anding Images - Suricata">
            <a:extLst>
              <a:ext uri="{FF2B5EF4-FFF2-40B4-BE49-F238E27FC236}">
                <a16:creationId xmlns:a16="http://schemas.microsoft.com/office/drawing/2014/main" id="{C3AB4CEF-91ED-0987-39C1-DE3526FFF2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5873" y="3346879"/>
            <a:ext cx="946149" cy="689036"/>
          </a:xfrm>
          <a:prstGeom prst="rect">
            <a:avLst/>
          </a:prstGeom>
          <a:solidFill>
            <a:schemeClr val="tx1"/>
          </a:solidFill>
        </p:spPr>
      </p:pic>
      <p:pic>
        <p:nvPicPr>
          <p:cNvPr id="13" name="Picture 12">
            <a:extLst>
              <a:ext uri="{FF2B5EF4-FFF2-40B4-BE49-F238E27FC236}">
                <a16:creationId xmlns:a16="http://schemas.microsoft.com/office/drawing/2014/main" id="{40E71A14-ED7C-CE86-99D8-3E8CA7240C2A}"/>
              </a:ext>
            </a:extLst>
          </p:cNvPr>
          <p:cNvPicPr>
            <a:picLocks noChangeAspect="1"/>
          </p:cNvPicPr>
          <p:nvPr/>
        </p:nvPicPr>
        <p:blipFill>
          <a:blip r:embed="rId11"/>
          <a:stretch>
            <a:fillRect/>
          </a:stretch>
        </p:blipFill>
        <p:spPr>
          <a:xfrm>
            <a:off x="7485524" y="3330066"/>
            <a:ext cx="724827" cy="72266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ssolv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dissolve">
                                      <p:cBhvr>
                                        <p:cTn id="21" dur="500"/>
                                        <p:tgtEl>
                                          <p:spTgt spid="1028"/>
                                        </p:tgtEl>
                                      </p:cBhvr>
                                    </p:animEffect>
                                  </p:childTnLst>
                                </p:cTn>
                              </p:par>
                              <p:par>
                                <p:cTn id="22" presetID="9"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dissolv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left)">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dissolve">
                                      <p:cBhvr>
                                        <p:cTn id="38" dur="5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dissolve">
                                      <p:cBhvr>
                                        <p:cTn id="43" dur="500"/>
                                        <p:tgtEl>
                                          <p:spTgt spid="1032"/>
                                        </p:tgtEl>
                                      </p:cBhvr>
                                    </p:animEffect>
                                  </p:childTnLst>
                                </p:cTn>
                              </p:par>
                              <p:par>
                                <p:cTn id="44" presetID="9"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ssolv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wipe(left)">
                                      <p:cBhvr>
                                        <p:cTn id="55" dur="500"/>
                                        <p:tgtEl>
                                          <p:spTgt spid="4">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5">
                                            <p:txEl>
                                              <p:pRg st="4" end="4"/>
                                            </p:txEl>
                                          </p:spTgt>
                                        </p:tgtEl>
                                        <p:attrNameLst>
                                          <p:attrName>style.visibility</p:attrName>
                                        </p:attrNameLst>
                                      </p:cBhvr>
                                      <p:to>
                                        <p:strVal val="visible"/>
                                      </p:to>
                                    </p:set>
                                    <p:animEffect transition="in" filter="dissolve">
                                      <p:cBhvr>
                                        <p:cTn id="60" dur="500"/>
                                        <p:tgtEl>
                                          <p:spTgt spid="5">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1034"/>
                                        </p:tgtEl>
                                        <p:attrNameLst>
                                          <p:attrName>style.visibility</p:attrName>
                                        </p:attrNameLst>
                                      </p:cBhvr>
                                      <p:to>
                                        <p:strVal val="visible"/>
                                      </p:to>
                                    </p:set>
                                    <p:animEffect transition="in" filter="dissolve">
                                      <p:cBhvr>
                                        <p:cTn id="65" dur="500"/>
                                        <p:tgtEl>
                                          <p:spTgt spid="1034"/>
                                        </p:tgtEl>
                                      </p:cBhvr>
                                    </p:animEffect>
                                  </p:childTnLst>
                                </p:cTn>
                              </p:par>
                              <p:par>
                                <p:cTn id="66" presetID="9" presetClass="entr" presetSubtype="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Small Trusted Computing Base (TCB)</a:t>
            </a:r>
          </a:p>
        </p:txBody>
      </p:sp>
      <p:sp>
        <p:nvSpPr>
          <p:cNvPr id="3" name="Content Placeholder 2"/>
          <p:cNvSpPr>
            <a:spLocks noGrp="1"/>
          </p:cNvSpPr>
          <p:nvPr>
            <p:ph idx="1"/>
          </p:nvPr>
        </p:nvSpPr>
        <p:spPr>
          <a:xfrm>
            <a:off x="628650" y="1369217"/>
            <a:ext cx="3943350" cy="3638211"/>
          </a:xfrm>
        </p:spPr>
        <p:txBody>
          <a:bodyPr>
            <a:normAutofit lnSpcReduction="10000"/>
          </a:bodyPr>
          <a:lstStyle/>
          <a:p>
            <a:pPr marL="0" lvl="0" indent="0">
              <a:buNone/>
            </a:pPr>
            <a:r>
              <a:rPr dirty="0"/>
              <a:t>The </a:t>
            </a:r>
            <a:r>
              <a:rPr b="1" dirty="0"/>
              <a:t>TCB</a:t>
            </a:r>
            <a:r>
              <a:rPr dirty="0"/>
              <a:t> comprises the system components that must work correctly for security to hold.</a:t>
            </a:r>
          </a:p>
          <a:p>
            <a:pPr marL="0" lvl="0" indent="0">
              <a:spcBef>
                <a:spcPts val="1500"/>
              </a:spcBef>
              <a:buNone/>
            </a:pPr>
            <a:r>
              <a:rPr b="1" dirty="0"/>
              <a:t>Keep it small (and simple)</a:t>
            </a:r>
            <a:r>
              <a:rPr dirty="0"/>
              <a:t> to reduce susceptibility to compromise.</a:t>
            </a:r>
            <a:endParaRPr lang="en-US" b="1" dirty="0"/>
          </a:p>
          <a:p>
            <a:pPr marL="0" lvl="0" indent="0">
              <a:spcBef>
                <a:spcPts val="1500"/>
              </a:spcBef>
              <a:buNone/>
            </a:pPr>
            <a:r>
              <a:rPr lang="en-US" b="1" dirty="0"/>
              <a:t>The security software paradox:</a:t>
            </a:r>
            <a:r>
              <a:rPr lang="en-US" dirty="0"/>
              <a:t> Security tools (firewalls, </a:t>
            </a:r>
            <a:r>
              <a:rPr lang="en-US" dirty="0" err="1"/>
              <a:t>IDSes</a:t>
            </a:r>
            <a:r>
              <a:rPr lang="en-US" dirty="0"/>
              <a:t>, antivirus) are part of the TCB. But as they grow in complexity, they become vulnerable themselves.</a:t>
            </a:r>
            <a:endParaRPr dirty="0"/>
          </a:p>
        </p:txBody>
      </p:sp>
      <p:pic>
        <p:nvPicPr>
          <p:cNvPr id="4" name="Picture 3">
            <a:extLst>
              <a:ext uri="{FF2B5EF4-FFF2-40B4-BE49-F238E27FC236}">
                <a16:creationId xmlns:a16="http://schemas.microsoft.com/office/drawing/2014/main" id="{F62BF102-2DA7-F3CF-DDF7-693D900D0B5E}"/>
              </a:ext>
            </a:extLst>
          </p:cNvPr>
          <p:cNvPicPr>
            <a:picLocks noChangeAspect="1"/>
          </p:cNvPicPr>
          <p:nvPr/>
        </p:nvPicPr>
        <p:blipFill>
          <a:blip r:embed="rId3"/>
          <a:stretch>
            <a:fillRect/>
          </a:stretch>
        </p:blipFill>
        <p:spPr>
          <a:xfrm>
            <a:off x="4492937" y="1447800"/>
            <a:ext cx="4570891" cy="321672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CF72-2079-9393-0012-FFA4328B7069}"/>
              </a:ext>
            </a:extLst>
          </p:cNvPr>
          <p:cNvSpPr>
            <a:spLocks noGrp="1"/>
          </p:cNvSpPr>
          <p:nvPr>
            <p:ph type="title"/>
          </p:nvPr>
        </p:nvSpPr>
        <p:spPr/>
        <p:txBody>
          <a:bodyPr/>
          <a:lstStyle/>
          <a:p>
            <a:r>
              <a:rPr lang="en-US" dirty="0"/>
              <a:t>Examples: seL4 and Cedar</a:t>
            </a:r>
          </a:p>
        </p:txBody>
      </p:sp>
      <p:pic>
        <p:nvPicPr>
          <p:cNvPr id="4" name="Picture 3">
            <a:extLst>
              <a:ext uri="{FF2B5EF4-FFF2-40B4-BE49-F238E27FC236}">
                <a16:creationId xmlns:a16="http://schemas.microsoft.com/office/drawing/2014/main" id="{B39C13AE-2A76-B916-BE4A-0F1E450911F0}"/>
              </a:ext>
            </a:extLst>
          </p:cNvPr>
          <p:cNvPicPr>
            <a:picLocks noChangeAspect="1"/>
          </p:cNvPicPr>
          <p:nvPr/>
        </p:nvPicPr>
        <p:blipFill>
          <a:blip r:embed="rId3"/>
          <a:stretch>
            <a:fillRect/>
          </a:stretch>
        </p:blipFill>
        <p:spPr>
          <a:xfrm>
            <a:off x="218051" y="1268016"/>
            <a:ext cx="4016829" cy="2950161"/>
          </a:xfrm>
          <a:prstGeom prst="rect">
            <a:avLst/>
          </a:prstGeom>
        </p:spPr>
      </p:pic>
      <p:sp>
        <p:nvSpPr>
          <p:cNvPr id="5" name="TextBox 4">
            <a:extLst>
              <a:ext uri="{FF2B5EF4-FFF2-40B4-BE49-F238E27FC236}">
                <a16:creationId xmlns:a16="http://schemas.microsoft.com/office/drawing/2014/main" id="{E6CE475F-18D6-2168-89AB-73DE3F8C7D07}"/>
              </a:ext>
            </a:extLst>
          </p:cNvPr>
          <p:cNvSpPr txBox="1"/>
          <p:nvPr/>
        </p:nvSpPr>
        <p:spPr>
          <a:xfrm>
            <a:off x="791457" y="4321629"/>
            <a:ext cx="2870016" cy="369332"/>
          </a:xfrm>
          <a:prstGeom prst="rect">
            <a:avLst/>
          </a:prstGeom>
          <a:noFill/>
        </p:spPr>
        <p:txBody>
          <a:bodyPr wrap="none" rtlCol="0">
            <a:spAutoFit/>
          </a:bodyPr>
          <a:lstStyle/>
          <a:p>
            <a:r>
              <a:rPr lang="en-US" dirty="0"/>
              <a:t>seL4 security proof structure</a:t>
            </a:r>
          </a:p>
        </p:txBody>
      </p:sp>
      <p:pic>
        <p:nvPicPr>
          <p:cNvPr id="6" name="Picture 5">
            <a:extLst>
              <a:ext uri="{FF2B5EF4-FFF2-40B4-BE49-F238E27FC236}">
                <a16:creationId xmlns:a16="http://schemas.microsoft.com/office/drawing/2014/main" id="{453CAAE4-A6CE-7A3B-6DE3-D99A87043139}"/>
              </a:ext>
            </a:extLst>
          </p:cNvPr>
          <p:cNvPicPr>
            <a:picLocks noChangeAspect="1"/>
          </p:cNvPicPr>
          <p:nvPr/>
        </p:nvPicPr>
        <p:blipFill>
          <a:blip r:embed="rId4"/>
          <a:stretch>
            <a:fillRect/>
          </a:stretch>
        </p:blipFill>
        <p:spPr>
          <a:xfrm>
            <a:off x="4332515" y="1268016"/>
            <a:ext cx="4683243" cy="2991494"/>
          </a:xfrm>
          <a:prstGeom prst="rect">
            <a:avLst/>
          </a:prstGeom>
        </p:spPr>
      </p:pic>
      <p:sp>
        <p:nvSpPr>
          <p:cNvPr id="7" name="TextBox 6">
            <a:extLst>
              <a:ext uri="{FF2B5EF4-FFF2-40B4-BE49-F238E27FC236}">
                <a16:creationId xmlns:a16="http://schemas.microsoft.com/office/drawing/2014/main" id="{570F4405-F846-B4D4-DBCD-4237ECF64078}"/>
              </a:ext>
            </a:extLst>
          </p:cNvPr>
          <p:cNvSpPr txBox="1"/>
          <p:nvPr/>
        </p:nvSpPr>
        <p:spPr>
          <a:xfrm>
            <a:off x="4664616" y="4321629"/>
            <a:ext cx="3850734" cy="369332"/>
          </a:xfrm>
          <a:prstGeom prst="rect">
            <a:avLst/>
          </a:prstGeom>
          <a:noFill/>
        </p:spPr>
        <p:txBody>
          <a:bodyPr wrap="none" rtlCol="0">
            <a:spAutoFit/>
          </a:bodyPr>
          <a:lstStyle/>
          <a:p>
            <a:r>
              <a:rPr lang="en-US" dirty="0"/>
              <a:t>Cedar verification-guided development</a:t>
            </a:r>
          </a:p>
        </p:txBody>
      </p:sp>
    </p:spTree>
    <p:extLst>
      <p:ext uri="{BB962C8B-B14F-4D97-AF65-F5344CB8AC3E}">
        <p14:creationId xmlns:p14="http://schemas.microsoft.com/office/powerpoint/2010/main" val="40470771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9" presetClass="entr" presetSubtype="0"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Ecosystem Lens: Frameworks as the TCB</a:t>
            </a:r>
          </a:p>
        </p:txBody>
      </p:sp>
      <p:sp>
        <p:nvSpPr>
          <p:cNvPr id="3" name="Content Placeholder 2"/>
          <p:cNvSpPr>
            <a:spLocks noGrp="1"/>
          </p:cNvSpPr>
          <p:nvPr>
            <p:ph idx="1"/>
          </p:nvPr>
        </p:nvSpPr>
        <p:spPr/>
        <p:txBody>
          <a:bodyPr>
            <a:normAutofit/>
          </a:bodyPr>
          <a:lstStyle/>
          <a:p>
            <a:pPr marL="0" lvl="0" indent="0">
              <a:buNone/>
            </a:pPr>
            <a:r>
              <a:rPr dirty="0"/>
              <a:t>Kern’s archetype frameworks are a </a:t>
            </a:r>
            <a:r>
              <a:rPr i="1" dirty="0"/>
              <a:t>deliberate TCB design</a:t>
            </a:r>
            <a:r>
              <a:rPr dirty="0"/>
              <a:t>:</a:t>
            </a:r>
          </a:p>
          <a:p>
            <a:pPr lvl="0"/>
            <a:r>
              <a:rPr b="1" dirty="0"/>
              <a:t>Security experts</a:t>
            </a:r>
            <a:r>
              <a:rPr dirty="0"/>
              <a:t> build and maintain the framework (the TCB)</a:t>
            </a:r>
          </a:p>
          <a:p>
            <a:pPr lvl="0"/>
            <a:r>
              <a:rPr b="1" dirty="0"/>
              <a:t>Application developers</a:t>
            </a:r>
            <a:r>
              <a:rPr dirty="0"/>
              <a:t> build on top of it (outside the TCB)</a:t>
            </a:r>
          </a:p>
          <a:p>
            <a:pPr marL="0" lvl="0" indent="0">
              <a:buNone/>
            </a:pPr>
            <a:endParaRPr lang="en-US" sz="1200" dirty="0"/>
          </a:p>
          <a:p>
            <a:pPr marL="0" lvl="0" indent="0">
              <a:buNone/>
            </a:pPr>
            <a:r>
              <a:rPr dirty="0"/>
              <a:t>Improving the framework improves </a:t>
            </a:r>
            <a:r>
              <a:rPr i="1" dirty="0"/>
              <a:t>all</a:t>
            </a:r>
            <a:r>
              <a:rPr dirty="0"/>
              <a:t> applications built on it.</a:t>
            </a:r>
          </a:p>
          <a:p>
            <a:pPr marL="0" lvl="0" indent="0">
              <a:buNone/>
            </a:pPr>
            <a:endParaRPr lang="en-US" sz="1200" b="1" dirty="0"/>
          </a:p>
          <a:p>
            <a:pPr marL="0" lvl="0" indent="0">
              <a:buNone/>
            </a:pPr>
            <a:r>
              <a:rPr lang="en-US" b="1" dirty="0"/>
              <a:t>But</a:t>
            </a:r>
            <a:r>
              <a:rPr b="1" dirty="0"/>
              <a:t>:</a:t>
            </a:r>
            <a:r>
              <a:rPr dirty="0"/>
              <a:t> If the framework has a bug, all applications are affected. </a:t>
            </a:r>
            <a:endParaRPr lang="en-US" dirty="0"/>
          </a:p>
          <a:p>
            <a:r>
              <a:rPr lang="en-US" dirty="0"/>
              <a:t>A</a:t>
            </a:r>
            <a:r>
              <a:rPr dirty="0"/>
              <a:t> small, well-scrutinized codebase is far less likely to have bugs than thousands of ad-hoc implementations.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ssolve">
                                      <p:cBhvr>
                                        <p:cTn id="23" dur="500"/>
                                        <p:tgtEl>
                                          <p:spTgt spid="3">
                                            <p:txEl>
                                              <p:pRg st="6" end="6"/>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dissolv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dirty="0"/>
              <a:t>Ecosystem Lens: Safe Deployment</a:t>
            </a:r>
          </a:p>
        </p:txBody>
      </p:sp>
      <p:sp>
        <p:nvSpPr>
          <p:cNvPr id="3" name="Content Placeholder 2"/>
          <p:cNvSpPr>
            <a:spLocks noGrp="1"/>
          </p:cNvSpPr>
          <p:nvPr>
            <p:ph idx="1"/>
          </p:nvPr>
        </p:nvSpPr>
        <p:spPr/>
        <p:txBody>
          <a:bodyPr>
            <a:normAutofit/>
          </a:bodyPr>
          <a:lstStyle/>
          <a:p>
            <a:pPr marL="0" lvl="0" indent="0">
              <a:buNone/>
            </a:pPr>
            <a:r>
              <a:rPr b="1" dirty="0"/>
              <a:t>Zero Touch Prod:</a:t>
            </a:r>
            <a:r>
              <a:rPr dirty="0"/>
              <a:t> Every change to a production environment is made by trusted automation, </a:t>
            </a:r>
            <a:r>
              <a:rPr dirty="0" err="1"/>
              <a:t>prevalidated</a:t>
            </a:r>
            <a:r>
              <a:rPr dirty="0"/>
              <a:t> by conformance checks, or through an audited break-glass mechanism.</a:t>
            </a:r>
          </a:p>
          <a:p>
            <a:pPr marL="0" lvl="0" indent="0">
              <a:buNone/>
            </a:pPr>
            <a:r>
              <a:rPr b="1" dirty="0"/>
              <a:t>Safe Proxies:</a:t>
            </a:r>
            <a:r>
              <a:rPr dirty="0"/>
              <a:t> Trusted systems interposed between human engineers and production that:</a:t>
            </a:r>
          </a:p>
          <a:p>
            <a:pPr lvl="0"/>
            <a:r>
              <a:rPr dirty="0"/>
              <a:t>Validate the safety of requested actions</a:t>
            </a:r>
          </a:p>
          <a:p>
            <a:pPr lvl="0"/>
            <a:r>
              <a:rPr dirty="0"/>
              <a:t>Impose mandatory auditing and multiparty authorization</a:t>
            </a:r>
          </a:p>
          <a:p>
            <a:pPr lvl="0"/>
            <a:r>
              <a:rPr dirty="0"/>
              <a:t>Rate-limit potentially destructive actions</a:t>
            </a:r>
          </a:p>
        </p:txBody>
      </p:sp>
    </p:spTree>
    <p:extLst>
      <p:ext uri="{BB962C8B-B14F-4D97-AF65-F5344CB8AC3E}">
        <p14:creationId xmlns:p14="http://schemas.microsoft.com/office/powerpoint/2010/main" val="2184332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Config-as-Code: Safe Coding for Deployment</a:t>
            </a:r>
          </a:p>
        </p:txBody>
      </p:sp>
      <p:sp>
        <p:nvSpPr>
          <p:cNvPr id="3" name="Content Placeholder 2"/>
          <p:cNvSpPr>
            <a:spLocks noGrp="1"/>
          </p:cNvSpPr>
          <p:nvPr>
            <p:ph idx="1"/>
          </p:nvPr>
        </p:nvSpPr>
        <p:spPr/>
        <p:txBody>
          <a:bodyPr>
            <a:normAutofit/>
          </a:bodyPr>
          <a:lstStyle/>
          <a:p>
            <a:pPr marL="0" indent="0">
              <a:spcBef>
                <a:spcPts val="1500"/>
              </a:spcBef>
              <a:buNone/>
            </a:pPr>
            <a:r>
              <a:rPr lang="en-US" dirty="0"/>
              <a:t>Framework-as-TCB includes the </a:t>
            </a:r>
            <a:r>
              <a:rPr lang="en-US" b="1" dirty="0"/>
              <a:t>production environment</a:t>
            </a:r>
            <a:r>
              <a:rPr lang="en-US" dirty="0"/>
              <a:t>: Engineers may not make direct changes to deployment; offered a limited API</a:t>
            </a:r>
            <a:endParaRPr lang="en-US" b="1" dirty="0"/>
          </a:p>
          <a:p>
            <a:pPr marL="0" lvl="0" indent="0">
              <a:spcBef>
                <a:spcPts val="1500"/>
              </a:spcBef>
              <a:buNone/>
            </a:pPr>
            <a:r>
              <a:rPr b="1" dirty="0"/>
              <a:t>The </a:t>
            </a:r>
            <a:r>
              <a:rPr lang="en-US" b="1" dirty="0"/>
              <a:t>unreliable</a:t>
            </a:r>
            <a:r>
              <a:rPr b="1" dirty="0"/>
              <a:t> way:</a:t>
            </a:r>
            <a:r>
              <a:rPr dirty="0"/>
              <a:t> An engineer configures a firewall through a CLI or web UI. Changes take effect immediately, including mistakes</a:t>
            </a:r>
            <a:endParaRPr sz="1200" dirty="0"/>
          </a:p>
          <a:p>
            <a:pPr marL="0" lvl="0" indent="0">
              <a:spcBef>
                <a:spcPts val="1500"/>
              </a:spcBef>
              <a:buNone/>
            </a:pPr>
            <a:r>
              <a:rPr b="1" dirty="0"/>
              <a:t>The safe</a:t>
            </a:r>
            <a:r>
              <a:rPr lang="en-US" b="1" dirty="0"/>
              <a:t>r</a:t>
            </a:r>
            <a:r>
              <a:rPr b="1" dirty="0"/>
              <a:t> way:</a:t>
            </a:r>
            <a:r>
              <a:rPr dirty="0"/>
              <a:t> A Kubernetes </a:t>
            </a:r>
            <a:r>
              <a:rPr dirty="0" err="1">
                <a:latin typeface="Courier"/>
              </a:rPr>
              <a:t>NetworkPolicy</a:t>
            </a:r>
            <a:r>
              <a:rPr lang="en-US" dirty="0"/>
              <a:t>, </a:t>
            </a:r>
            <a:r>
              <a:rPr dirty="0"/>
              <a:t>checked into version control</a:t>
            </a:r>
            <a:r>
              <a:rPr lang="en-US" dirty="0"/>
              <a:t>, and </a:t>
            </a:r>
            <a:r>
              <a:rPr dirty="0"/>
              <a:t>enforced by the platform</a:t>
            </a:r>
          </a:p>
        </p:txBody>
      </p:sp>
    </p:spTree>
    <p:extLst>
      <p:ext uri="{BB962C8B-B14F-4D97-AF65-F5344CB8AC3E}">
        <p14:creationId xmlns:p14="http://schemas.microsoft.com/office/powerpoint/2010/main" val="27087740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B5486-29DD-4D7C-4DF1-1E8DCB6297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204F93-E6FF-664C-F77C-CD11AA5CD744}"/>
              </a:ext>
            </a:extLst>
          </p:cNvPr>
          <p:cNvSpPr>
            <a:spLocks noGrp="1"/>
          </p:cNvSpPr>
          <p:nvPr>
            <p:ph type="title"/>
          </p:nvPr>
        </p:nvSpPr>
        <p:spPr/>
        <p:txBody>
          <a:bodyPr/>
          <a:lstStyle/>
          <a:p>
            <a:pPr marL="0" lvl="0" indent="0">
              <a:buNone/>
            </a:pPr>
            <a:r>
              <a:t>Config-as-Code: Safe Coding for Deployment</a:t>
            </a:r>
          </a:p>
        </p:txBody>
      </p:sp>
      <p:sp>
        <p:nvSpPr>
          <p:cNvPr id="7" name="TextBox 6">
            <a:extLst>
              <a:ext uri="{FF2B5EF4-FFF2-40B4-BE49-F238E27FC236}">
                <a16:creationId xmlns:a16="http://schemas.microsoft.com/office/drawing/2014/main" id="{E708E73B-B097-7135-E179-72E8D8254CC8}"/>
              </a:ext>
            </a:extLst>
          </p:cNvPr>
          <p:cNvSpPr txBox="1"/>
          <p:nvPr/>
        </p:nvSpPr>
        <p:spPr>
          <a:xfrm>
            <a:off x="737507" y="1073500"/>
            <a:ext cx="3834494" cy="3893374"/>
          </a:xfrm>
          <a:prstGeom prst="rect">
            <a:avLst/>
          </a:prstGeom>
          <a:solidFill>
            <a:schemeClr val="tx1"/>
          </a:solidFill>
        </p:spPr>
        <p:txBody>
          <a:bodyPr wrap="square">
            <a:spAutoFit/>
          </a:bodyPr>
          <a:lstStyle/>
          <a:p>
            <a:pPr lvl="0" indent="0">
              <a:buNone/>
            </a:pPr>
            <a:r>
              <a:rPr lang="en-US" sz="1300" i="1" dirty="0">
                <a:solidFill>
                  <a:srgbClr val="60A0B0"/>
                </a:solidFill>
                <a:latin typeface="Courier"/>
              </a:rPr>
              <a:t># payment-</a:t>
            </a:r>
            <a:r>
              <a:rPr lang="en-US" sz="1300" i="1" dirty="0" err="1">
                <a:solidFill>
                  <a:srgbClr val="60A0B0"/>
                </a:solidFill>
                <a:latin typeface="Courier"/>
              </a:rPr>
              <a:t>api</a:t>
            </a:r>
            <a:r>
              <a:rPr lang="en-US" sz="1300" i="1" dirty="0">
                <a:solidFill>
                  <a:srgbClr val="60A0B0"/>
                </a:solidFill>
                <a:latin typeface="Courier"/>
              </a:rPr>
              <a:t>-network-</a:t>
            </a:r>
            <a:r>
              <a:rPr lang="en-US" sz="1300" i="1" dirty="0" err="1">
                <a:solidFill>
                  <a:srgbClr val="60A0B0"/>
                </a:solidFill>
                <a:latin typeface="Courier"/>
              </a:rPr>
              <a:t>policy.yaml</a:t>
            </a:r>
            <a:br>
              <a:rPr lang="en-US" sz="1300" dirty="0"/>
            </a:br>
            <a:r>
              <a:rPr lang="en-US" sz="1300" dirty="0" err="1">
                <a:solidFill>
                  <a:srgbClr val="06287E"/>
                </a:solidFill>
                <a:latin typeface="Courier"/>
              </a:rPr>
              <a:t>apiVersion</a:t>
            </a:r>
            <a:r>
              <a:rPr lang="en-US" sz="1300" b="1" dirty="0">
                <a:solidFill>
                  <a:srgbClr val="007020"/>
                </a:solidFill>
                <a:latin typeface="Courier"/>
              </a:rPr>
              <a:t>:</a:t>
            </a:r>
            <a:r>
              <a:rPr lang="en-US" sz="1300" dirty="0">
                <a:solidFill>
                  <a:srgbClr val="7D9029"/>
                </a:solidFill>
                <a:latin typeface="Courier"/>
              </a:rPr>
              <a:t> networking.k8s.io/v1</a:t>
            </a:r>
            <a:br>
              <a:rPr lang="en-US" sz="1300" dirty="0"/>
            </a:br>
            <a:r>
              <a:rPr lang="en-US" sz="1300" dirty="0">
                <a:solidFill>
                  <a:srgbClr val="06287E"/>
                </a:solidFill>
                <a:latin typeface="Courier"/>
              </a:rPr>
              <a:t>kind</a:t>
            </a:r>
            <a:r>
              <a:rPr lang="en-US" sz="1300" b="1" dirty="0">
                <a:solidFill>
                  <a:srgbClr val="007020"/>
                </a:solidFill>
                <a:latin typeface="Courier"/>
              </a:rPr>
              <a:t>:</a:t>
            </a:r>
            <a:r>
              <a:rPr lang="en-US" sz="1300" dirty="0">
                <a:solidFill>
                  <a:srgbClr val="7D9029"/>
                </a:solidFill>
                <a:latin typeface="Courier"/>
              </a:rPr>
              <a:t> </a:t>
            </a:r>
            <a:r>
              <a:rPr lang="en-US" sz="1300" dirty="0" err="1">
                <a:solidFill>
                  <a:srgbClr val="7D9029"/>
                </a:solidFill>
                <a:latin typeface="Courier"/>
              </a:rPr>
              <a:t>NetworkPolicy</a:t>
            </a:r>
            <a:br>
              <a:rPr lang="en-US" sz="1300" dirty="0"/>
            </a:br>
            <a:r>
              <a:rPr lang="en-US" sz="1300" dirty="0">
                <a:solidFill>
                  <a:srgbClr val="06287E"/>
                </a:solidFill>
                <a:latin typeface="Courier"/>
              </a:rPr>
              <a:t>metadata</a:t>
            </a:r>
            <a:r>
              <a:rPr lang="en-US" sz="1300" b="1" dirty="0">
                <a:solidFill>
                  <a:srgbClr val="007020"/>
                </a:solidFill>
                <a:latin typeface="Courier"/>
              </a:rPr>
              <a:t>:</a:t>
            </a:r>
            <a:br>
              <a:rPr lang="en-US" sz="1300" dirty="0"/>
            </a:br>
            <a:r>
              <a:rPr lang="en-US" sz="1300" dirty="0">
                <a:solidFill>
                  <a:srgbClr val="7D9029"/>
                </a:solidFill>
                <a:latin typeface="Courier"/>
              </a:rPr>
              <a:t>  </a:t>
            </a:r>
            <a:r>
              <a:rPr lang="en-US" sz="1300" dirty="0">
                <a:solidFill>
                  <a:srgbClr val="06287E"/>
                </a:solidFill>
                <a:latin typeface="Courier"/>
              </a:rPr>
              <a:t>name</a:t>
            </a:r>
            <a:r>
              <a:rPr lang="en-US" sz="1300" b="1" dirty="0">
                <a:solidFill>
                  <a:srgbClr val="007020"/>
                </a:solidFill>
                <a:latin typeface="Courier"/>
              </a:rPr>
              <a:t>:</a:t>
            </a:r>
            <a:r>
              <a:rPr lang="en-US" sz="1300" dirty="0">
                <a:solidFill>
                  <a:srgbClr val="7D9029"/>
                </a:solidFill>
                <a:latin typeface="Courier"/>
              </a:rPr>
              <a:t> payment-</a:t>
            </a:r>
            <a:r>
              <a:rPr lang="en-US" sz="1300" dirty="0" err="1">
                <a:solidFill>
                  <a:srgbClr val="7D9029"/>
                </a:solidFill>
                <a:latin typeface="Courier"/>
              </a:rPr>
              <a:t>api</a:t>
            </a:r>
            <a:r>
              <a:rPr lang="en-US" sz="1300" dirty="0">
                <a:solidFill>
                  <a:srgbClr val="7D9029"/>
                </a:solidFill>
                <a:latin typeface="Courier"/>
              </a:rPr>
              <a:t>-policy</a:t>
            </a:r>
            <a:br>
              <a:rPr lang="en-US" sz="1300" dirty="0"/>
            </a:br>
            <a:r>
              <a:rPr lang="en-US" sz="1300" dirty="0">
                <a:solidFill>
                  <a:srgbClr val="7D9029"/>
                </a:solidFill>
                <a:latin typeface="Courier"/>
              </a:rPr>
              <a:t>  </a:t>
            </a:r>
            <a:r>
              <a:rPr lang="en-US" sz="1300" dirty="0">
                <a:solidFill>
                  <a:srgbClr val="06287E"/>
                </a:solidFill>
                <a:latin typeface="Courier"/>
              </a:rPr>
              <a:t>namespace</a:t>
            </a:r>
            <a:r>
              <a:rPr lang="en-US" sz="1300" b="1" dirty="0">
                <a:solidFill>
                  <a:srgbClr val="007020"/>
                </a:solidFill>
                <a:latin typeface="Courier"/>
              </a:rPr>
              <a:t>:</a:t>
            </a:r>
            <a:r>
              <a:rPr lang="en-US" sz="1300" dirty="0">
                <a:solidFill>
                  <a:srgbClr val="7D9029"/>
                </a:solidFill>
                <a:latin typeface="Courier"/>
              </a:rPr>
              <a:t> production</a:t>
            </a:r>
            <a:br>
              <a:rPr lang="en-US" sz="1300" dirty="0"/>
            </a:br>
            <a:r>
              <a:rPr lang="en-US" sz="1300" dirty="0">
                <a:solidFill>
                  <a:srgbClr val="06287E"/>
                </a:solidFill>
                <a:latin typeface="Courier"/>
              </a:rPr>
              <a:t>spec</a:t>
            </a:r>
            <a:r>
              <a:rPr lang="en-US" sz="1300" b="1" dirty="0">
                <a:solidFill>
                  <a:srgbClr val="007020"/>
                </a:solidFill>
                <a:latin typeface="Courier"/>
              </a:rPr>
              <a:t>:</a:t>
            </a:r>
            <a:br>
              <a:rPr lang="en-US" sz="1300" dirty="0"/>
            </a:br>
            <a:r>
              <a:rPr lang="en-US" sz="1300" dirty="0">
                <a:solidFill>
                  <a:srgbClr val="7D9029"/>
                </a:solidFill>
                <a:latin typeface="Courier"/>
              </a:rPr>
              <a:t>  </a:t>
            </a:r>
            <a:r>
              <a:rPr lang="en-US" sz="1300" dirty="0" err="1">
                <a:solidFill>
                  <a:srgbClr val="06287E"/>
                </a:solidFill>
                <a:latin typeface="Courier"/>
              </a:rPr>
              <a:t>podSelector</a:t>
            </a:r>
            <a:r>
              <a:rPr lang="en-US" sz="1300" b="1" dirty="0">
                <a:solidFill>
                  <a:srgbClr val="007020"/>
                </a:solidFill>
                <a:latin typeface="Courier"/>
              </a:rPr>
              <a:t>:</a:t>
            </a:r>
            <a:br>
              <a:rPr lang="en-US" sz="1300" dirty="0"/>
            </a:br>
            <a:r>
              <a:rPr lang="en-US" sz="1300" dirty="0">
                <a:solidFill>
                  <a:srgbClr val="7D9029"/>
                </a:solidFill>
                <a:latin typeface="Courier"/>
              </a:rPr>
              <a:t>    </a:t>
            </a:r>
            <a:r>
              <a:rPr lang="en-US" sz="1300" dirty="0" err="1">
                <a:solidFill>
                  <a:srgbClr val="06287E"/>
                </a:solidFill>
                <a:latin typeface="Courier"/>
              </a:rPr>
              <a:t>matchLabels</a:t>
            </a:r>
            <a:r>
              <a:rPr lang="en-US" sz="1300" b="1" dirty="0">
                <a:solidFill>
                  <a:srgbClr val="007020"/>
                </a:solidFill>
                <a:latin typeface="Courier"/>
              </a:rPr>
              <a:t>:</a:t>
            </a:r>
            <a:br>
              <a:rPr lang="en-US" sz="1300" dirty="0"/>
            </a:br>
            <a:r>
              <a:rPr lang="en-US" sz="1300" dirty="0">
                <a:solidFill>
                  <a:srgbClr val="7D9029"/>
                </a:solidFill>
                <a:latin typeface="Courier"/>
              </a:rPr>
              <a:t>      </a:t>
            </a:r>
            <a:r>
              <a:rPr lang="en-US" sz="1300" dirty="0">
                <a:solidFill>
                  <a:srgbClr val="06287E"/>
                </a:solidFill>
                <a:latin typeface="Courier"/>
              </a:rPr>
              <a:t>app</a:t>
            </a:r>
            <a:r>
              <a:rPr lang="en-US" sz="1300" b="1" dirty="0">
                <a:solidFill>
                  <a:srgbClr val="007020"/>
                </a:solidFill>
                <a:latin typeface="Courier"/>
              </a:rPr>
              <a:t>:</a:t>
            </a:r>
            <a:r>
              <a:rPr lang="en-US" sz="1300" dirty="0">
                <a:solidFill>
                  <a:srgbClr val="7D9029"/>
                </a:solidFill>
                <a:latin typeface="Courier"/>
              </a:rPr>
              <a:t> payment-</a:t>
            </a:r>
            <a:r>
              <a:rPr lang="en-US" sz="1300" dirty="0" err="1">
                <a:solidFill>
                  <a:srgbClr val="7D9029"/>
                </a:solidFill>
                <a:latin typeface="Courier"/>
              </a:rPr>
              <a:t>api</a:t>
            </a:r>
            <a:br>
              <a:rPr lang="en-US" sz="1300" dirty="0"/>
            </a:br>
            <a:r>
              <a:rPr lang="en-US" sz="1300" dirty="0">
                <a:solidFill>
                  <a:srgbClr val="7D9029"/>
                </a:solidFill>
                <a:latin typeface="Courier"/>
              </a:rPr>
              <a:t>  </a:t>
            </a:r>
            <a:r>
              <a:rPr lang="en-US" sz="1300" dirty="0" err="1">
                <a:solidFill>
                  <a:srgbClr val="06287E"/>
                </a:solidFill>
                <a:latin typeface="Courier"/>
              </a:rPr>
              <a:t>policyTypes</a:t>
            </a:r>
            <a:r>
              <a:rPr lang="en-US" sz="1300" b="1" dirty="0">
                <a:solidFill>
                  <a:srgbClr val="007020"/>
                </a:solidFill>
                <a:latin typeface="Courier"/>
              </a:rPr>
              <a:t>:</a:t>
            </a:r>
            <a:br>
              <a:rPr lang="en-US" sz="1300" dirty="0"/>
            </a:br>
            <a:r>
              <a:rPr lang="en-US" sz="1300" dirty="0">
                <a:solidFill>
                  <a:srgbClr val="7D9029"/>
                </a:solidFill>
                <a:latin typeface="Courier"/>
              </a:rPr>
              <a:t>    </a:t>
            </a:r>
            <a:r>
              <a:rPr lang="en-US" sz="1300" b="1" dirty="0">
                <a:solidFill>
                  <a:srgbClr val="007020"/>
                </a:solidFill>
                <a:latin typeface="Courier"/>
              </a:rPr>
              <a:t>-</a:t>
            </a:r>
            <a:r>
              <a:rPr lang="en-US" sz="1300" dirty="0">
                <a:solidFill>
                  <a:srgbClr val="7D9029"/>
                </a:solidFill>
                <a:latin typeface="Courier"/>
              </a:rPr>
              <a:t> Ingress</a:t>
            </a:r>
            <a:br>
              <a:rPr lang="en-US" sz="1300" dirty="0"/>
            </a:br>
            <a:r>
              <a:rPr lang="en-US" sz="1300" dirty="0">
                <a:solidFill>
                  <a:srgbClr val="7D9029"/>
                </a:solidFill>
                <a:latin typeface="Courier"/>
              </a:rPr>
              <a:t>  </a:t>
            </a:r>
            <a:r>
              <a:rPr lang="en-US" sz="1300" dirty="0">
                <a:solidFill>
                  <a:srgbClr val="06287E"/>
                </a:solidFill>
                <a:latin typeface="Courier"/>
              </a:rPr>
              <a:t>ingress</a:t>
            </a:r>
            <a:r>
              <a:rPr lang="en-US" sz="1300" b="1" dirty="0">
                <a:solidFill>
                  <a:srgbClr val="007020"/>
                </a:solidFill>
                <a:latin typeface="Courier"/>
              </a:rPr>
              <a:t>:</a:t>
            </a:r>
            <a:br>
              <a:rPr lang="en-US" sz="1300" dirty="0"/>
            </a:br>
            <a:r>
              <a:rPr lang="en-US" sz="1300" dirty="0">
                <a:solidFill>
                  <a:srgbClr val="7D9029"/>
                </a:solidFill>
                <a:latin typeface="Courier"/>
              </a:rPr>
              <a:t>    </a:t>
            </a:r>
            <a:r>
              <a:rPr lang="en-US" sz="1300" b="1" dirty="0">
                <a:solidFill>
                  <a:srgbClr val="007020"/>
                </a:solidFill>
                <a:latin typeface="Courier"/>
              </a:rPr>
              <a:t>-</a:t>
            </a:r>
            <a:r>
              <a:rPr lang="en-US" sz="1300" dirty="0">
                <a:solidFill>
                  <a:srgbClr val="7D9029"/>
                </a:solidFill>
                <a:latin typeface="Courier"/>
              </a:rPr>
              <a:t> </a:t>
            </a:r>
            <a:r>
              <a:rPr lang="en-US" sz="1300" dirty="0">
                <a:solidFill>
                  <a:srgbClr val="06287E"/>
                </a:solidFill>
                <a:latin typeface="Courier"/>
              </a:rPr>
              <a:t>from</a:t>
            </a:r>
            <a:r>
              <a:rPr lang="en-US" sz="1300" b="1" dirty="0">
                <a:solidFill>
                  <a:srgbClr val="007020"/>
                </a:solidFill>
                <a:latin typeface="Courier"/>
              </a:rPr>
              <a:t>:</a:t>
            </a:r>
            <a:br>
              <a:rPr lang="en-US" sz="1300" dirty="0"/>
            </a:br>
            <a:r>
              <a:rPr lang="en-US" sz="1300" dirty="0">
                <a:solidFill>
                  <a:srgbClr val="7D9029"/>
                </a:solidFill>
                <a:latin typeface="Courier"/>
              </a:rPr>
              <a:t>        </a:t>
            </a:r>
            <a:r>
              <a:rPr lang="en-US" sz="1300" b="1" dirty="0">
                <a:solidFill>
                  <a:srgbClr val="007020"/>
                </a:solidFill>
                <a:latin typeface="Courier"/>
              </a:rPr>
              <a:t>-</a:t>
            </a:r>
            <a:r>
              <a:rPr lang="en-US" sz="1300" dirty="0">
                <a:solidFill>
                  <a:srgbClr val="7D9029"/>
                </a:solidFill>
                <a:latin typeface="Courier"/>
              </a:rPr>
              <a:t> </a:t>
            </a:r>
            <a:r>
              <a:rPr lang="en-US" sz="1300" dirty="0" err="1">
                <a:solidFill>
                  <a:srgbClr val="06287E"/>
                </a:solidFill>
                <a:latin typeface="Courier"/>
              </a:rPr>
              <a:t>podSelector</a:t>
            </a:r>
            <a:r>
              <a:rPr lang="en-US" sz="1300" b="1" dirty="0">
                <a:solidFill>
                  <a:srgbClr val="007020"/>
                </a:solidFill>
                <a:latin typeface="Courier"/>
              </a:rPr>
              <a:t>:</a:t>
            </a:r>
            <a:br>
              <a:rPr lang="en-US" sz="1300" dirty="0"/>
            </a:br>
            <a:r>
              <a:rPr lang="en-US" sz="1300" dirty="0">
                <a:solidFill>
                  <a:srgbClr val="7D9029"/>
                </a:solidFill>
                <a:latin typeface="Courier"/>
              </a:rPr>
              <a:t>            </a:t>
            </a:r>
            <a:r>
              <a:rPr lang="en-US" sz="1300" dirty="0" err="1">
                <a:solidFill>
                  <a:srgbClr val="06287E"/>
                </a:solidFill>
                <a:latin typeface="Courier"/>
              </a:rPr>
              <a:t>matchLabels</a:t>
            </a:r>
            <a:r>
              <a:rPr lang="en-US" sz="1300" b="1" dirty="0">
                <a:solidFill>
                  <a:srgbClr val="007020"/>
                </a:solidFill>
                <a:latin typeface="Courier"/>
              </a:rPr>
              <a:t>:</a:t>
            </a:r>
            <a:br>
              <a:rPr lang="en-US" sz="1300" dirty="0"/>
            </a:br>
            <a:r>
              <a:rPr lang="en-US" sz="1300" dirty="0">
                <a:solidFill>
                  <a:srgbClr val="7D9029"/>
                </a:solidFill>
                <a:latin typeface="Courier"/>
              </a:rPr>
              <a:t>              </a:t>
            </a:r>
            <a:r>
              <a:rPr lang="en-US" sz="1300" dirty="0">
                <a:solidFill>
                  <a:srgbClr val="06287E"/>
                </a:solidFill>
                <a:latin typeface="Courier"/>
              </a:rPr>
              <a:t>app</a:t>
            </a:r>
            <a:r>
              <a:rPr lang="en-US" sz="1300" b="1" dirty="0">
                <a:solidFill>
                  <a:srgbClr val="007020"/>
                </a:solidFill>
                <a:latin typeface="Courier"/>
              </a:rPr>
              <a:t>:</a:t>
            </a:r>
            <a:r>
              <a:rPr lang="en-US" sz="1300" dirty="0">
                <a:solidFill>
                  <a:srgbClr val="7D9029"/>
                </a:solidFill>
                <a:latin typeface="Courier"/>
              </a:rPr>
              <a:t> frontend</a:t>
            </a:r>
            <a:br>
              <a:rPr lang="en-US" sz="1300" dirty="0"/>
            </a:br>
            <a:r>
              <a:rPr lang="en-US" sz="1300" dirty="0">
                <a:solidFill>
                  <a:srgbClr val="7D9029"/>
                </a:solidFill>
                <a:latin typeface="Courier"/>
              </a:rPr>
              <a:t>      </a:t>
            </a:r>
            <a:r>
              <a:rPr lang="en-US" sz="1300" dirty="0">
                <a:solidFill>
                  <a:srgbClr val="06287E"/>
                </a:solidFill>
                <a:latin typeface="Courier"/>
              </a:rPr>
              <a:t>ports</a:t>
            </a:r>
            <a:r>
              <a:rPr lang="en-US" sz="1300" b="1" dirty="0">
                <a:solidFill>
                  <a:srgbClr val="007020"/>
                </a:solidFill>
                <a:latin typeface="Courier"/>
              </a:rPr>
              <a:t>:</a:t>
            </a:r>
            <a:br>
              <a:rPr lang="en-US" sz="1300" dirty="0"/>
            </a:br>
            <a:r>
              <a:rPr lang="en-US" sz="1300" dirty="0">
                <a:solidFill>
                  <a:srgbClr val="7D9029"/>
                </a:solidFill>
                <a:latin typeface="Courier"/>
              </a:rPr>
              <a:t>        </a:t>
            </a:r>
            <a:r>
              <a:rPr lang="en-US" sz="1300" b="1" dirty="0">
                <a:solidFill>
                  <a:srgbClr val="007020"/>
                </a:solidFill>
                <a:latin typeface="Courier"/>
              </a:rPr>
              <a:t>-</a:t>
            </a:r>
            <a:r>
              <a:rPr lang="en-US" sz="1300" dirty="0">
                <a:solidFill>
                  <a:srgbClr val="7D9029"/>
                </a:solidFill>
                <a:latin typeface="Courier"/>
              </a:rPr>
              <a:t> </a:t>
            </a:r>
            <a:r>
              <a:rPr lang="en-US" sz="1300" dirty="0">
                <a:solidFill>
                  <a:srgbClr val="06287E"/>
                </a:solidFill>
                <a:latin typeface="Courier"/>
              </a:rPr>
              <a:t>port</a:t>
            </a:r>
            <a:r>
              <a:rPr lang="en-US" sz="1300" b="1" dirty="0">
                <a:solidFill>
                  <a:srgbClr val="007020"/>
                </a:solidFill>
                <a:latin typeface="Courier"/>
              </a:rPr>
              <a:t>:</a:t>
            </a:r>
            <a:r>
              <a:rPr lang="en-US" sz="1300" dirty="0">
                <a:solidFill>
                  <a:srgbClr val="7D9029"/>
                </a:solidFill>
                <a:latin typeface="Courier"/>
              </a:rPr>
              <a:t> </a:t>
            </a:r>
            <a:r>
              <a:rPr lang="en-US" sz="1300" dirty="0">
                <a:solidFill>
                  <a:srgbClr val="40A070"/>
                </a:solidFill>
                <a:latin typeface="Courier"/>
              </a:rPr>
              <a:t>443</a:t>
            </a:r>
            <a:endParaRPr lang="en-US" sz="1300" i="1" dirty="0">
              <a:solidFill>
                <a:srgbClr val="60A0B0"/>
              </a:solidFill>
              <a:latin typeface="Courier"/>
            </a:endParaRPr>
          </a:p>
        </p:txBody>
      </p:sp>
      <p:sp>
        <p:nvSpPr>
          <p:cNvPr id="12" name="TextBox 11">
            <a:extLst>
              <a:ext uri="{FF2B5EF4-FFF2-40B4-BE49-F238E27FC236}">
                <a16:creationId xmlns:a16="http://schemas.microsoft.com/office/drawing/2014/main" id="{5E35DEFC-19A9-3719-A861-505EAD41507D}"/>
              </a:ext>
            </a:extLst>
          </p:cNvPr>
          <p:cNvSpPr txBox="1"/>
          <p:nvPr/>
        </p:nvSpPr>
        <p:spPr>
          <a:xfrm>
            <a:off x="5497287" y="3382642"/>
            <a:ext cx="2909206" cy="738664"/>
          </a:xfrm>
          <a:prstGeom prst="rect">
            <a:avLst/>
          </a:prstGeom>
          <a:solidFill>
            <a:schemeClr val="accent6">
              <a:lumMod val="40000"/>
              <a:lumOff val="60000"/>
            </a:schemeClr>
          </a:solidFill>
          <a:ln>
            <a:solidFill>
              <a:schemeClr val="accent6"/>
            </a:solidFill>
          </a:ln>
        </p:spPr>
        <p:txBody>
          <a:bodyPr wrap="square">
            <a:spAutoFit/>
          </a:bodyPr>
          <a:lstStyle/>
          <a:p>
            <a:pPr lvl="0" indent="0">
              <a:buNone/>
            </a:pPr>
            <a:r>
              <a:rPr lang="en-US" sz="2100" dirty="0">
                <a:solidFill>
                  <a:schemeClr val="bg1"/>
                </a:solidFill>
              </a:rPr>
              <a:t>only the </a:t>
            </a:r>
            <a:r>
              <a:rPr lang="en-US" sz="2100" dirty="0">
                <a:solidFill>
                  <a:schemeClr val="bg1"/>
                </a:solidFill>
                <a:latin typeface="Courier New" panose="02070309020205020404" pitchFamily="49" charset="0"/>
                <a:cs typeface="Courier New" panose="02070309020205020404" pitchFamily="49" charset="0"/>
              </a:rPr>
              <a:t>frontend</a:t>
            </a:r>
            <a:r>
              <a:rPr lang="en-US" sz="2100" dirty="0">
                <a:solidFill>
                  <a:schemeClr val="bg1"/>
                </a:solidFill>
              </a:rPr>
              <a:t> can reach </a:t>
            </a:r>
            <a:r>
              <a:rPr lang="en-US" sz="2100" dirty="0">
                <a:solidFill>
                  <a:schemeClr val="bg1"/>
                </a:solidFill>
                <a:latin typeface="Courier New" panose="02070309020205020404" pitchFamily="49" charset="0"/>
                <a:cs typeface="Courier New" panose="02070309020205020404" pitchFamily="49" charset="0"/>
              </a:rPr>
              <a:t>payment-</a:t>
            </a:r>
            <a:r>
              <a:rPr lang="en-US" sz="2100" dirty="0" err="1">
                <a:solidFill>
                  <a:schemeClr val="bg1"/>
                </a:solidFill>
                <a:latin typeface="Courier New" panose="02070309020205020404" pitchFamily="49" charset="0"/>
                <a:cs typeface="Courier New" panose="02070309020205020404" pitchFamily="49" charset="0"/>
              </a:rPr>
              <a:t>api</a:t>
            </a:r>
            <a:endParaRPr lang="en-US" sz="2100" dirty="0">
              <a:solidFill>
                <a:schemeClr val="bg1"/>
              </a:solidFill>
              <a:latin typeface="Courier New" panose="02070309020205020404" pitchFamily="49" charset="0"/>
              <a:cs typeface="Courier New" panose="02070309020205020404" pitchFamily="49" charset="0"/>
            </a:endParaRPr>
          </a:p>
        </p:txBody>
      </p:sp>
      <p:sp>
        <p:nvSpPr>
          <p:cNvPr id="13" name="TextBox 12">
            <a:extLst>
              <a:ext uri="{FF2B5EF4-FFF2-40B4-BE49-F238E27FC236}">
                <a16:creationId xmlns:a16="http://schemas.microsoft.com/office/drawing/2014/main" id="{B5E6DC69-2929-B4ED-3B1B-5EC70923BB1A}"/>
              </a:ext>
            </a:extLst>
          </p:cNvPr>
          <p:cNvSpPr txBox="1"/>
          <p:nvPr/>
        </p:nvSpPr>
        <p:spPr>
          <a:xfrm>
            <a:off x="5497287" y="4297968"/>
            <a:ext cx="1434192" cy="415498"/>
          </a:xfrm>
          <a:prstGeom prst="rect">
            <a:avLst/>
          </a:prstGeom>
          <a:solidFill>
            <a:schemeClr val="accent6">
              <a:lumMod val="40000"/>
              <a:lumOff val="60000"/>
            </a:schemeClr>
          </a:solidFill>
          <a:ln>
            <a:solidFill>
              <a:schemeClr val="accent6"/>
            </a:solidFill>
          </a:ln>
        </p:spPr>
        <p:txBody>
          <a:bodyPr wrap="square">
            <a:spAutoFit/>
          </a:bodyPr>
          <a:lstStyle/>
          <a:p>
            <a:pPr lvl="0" indent="0">
              <a:buNone/>
            </a:pPr>
            <a:r>
              <a:rPr lang="en-US" sz="2100" dirty="0">
                <a:solidFill>
                  <a:schemeClr val="bg1"/>
                </a:solidFill>
              </a:rPr>
              <a:t>HTTPS only</a:t>
            </a:r>
          </a:p>
        </p:txBody>
      </p:sp>
      <p:cxnSp>
        <p:nvCxnSpPr>
          <p:cNvPr id="14" name="Straight Arrow Connector 13">
            <a:extLst>
              <a:ext uri="{FF2B5EF4-FFF2-40B4-BE49-F238E27FC236}">
                <a16:creationId xmlns:a16="http://schemas.microsoft.com/office/drawing/2014/main" id="{E12B21FE-1730-3007-A3C3-5700670BAF42}"/>
              </a:ext>
            </a:extLst>
          </p:cNvPr>
          <p:cNvCxnSpPr>
            <a:cxnSpLocks/>
            <a:stCxn id="12" idx="1"/>
          </p:cNvCxnSpPr>
          <p:nvPr/>
        </p:nvCxnSpPr>
        <p:spPr>
          <a:xfrm flipH="1">
            <a:off x="3633107" y="3751974"/>
            <a:ext cx="1864180" cy="54599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9C614D2-9D3E-12ED-F9EA-F5BC459FC242}"/>
              </a:ext>
            </a:extLst>
          </p:cNvPr>
          <p:cNvCxnSpPr>
            <a:cxnSpLocks/>
            <a:stCxn id="13" idx="1"/>
          </p:cNvCxnSpPr>
          <p:nvPr/>
        </p:nvCxnSpPr>
        <p:spPr>
          <a:xfrm flipH="1">
            <a:off x="2884714" y="4505717"/>
            <a:ext cx="2612573" cy="20774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0D4F0C2-951F-9566-D813-1E5203BFA031}"/>
              </a:ext>
            </a:extLst>
          </p:cNvPr>
          <p:cNvSpPr txBox="1"/>
          <p:nvPr/>
        </p:nvSpPr>
        <p:spPr>
          <a:xfrm>
            <a:off x="5216980" y="1401999"/>
            <a:ext cx="3287484" cy="738664"/>
          </a:xfrm>
          <a:prstGeom prst="rect">
            <a:avLst/>
          </a:prstGeom>
          <a:solidFill>
            <a:schemeClr val="accent6">
              <a:lumMod val="40000"/>
              <a:lumOff val="60000"/>
            </a:schemeClr>
          </a:solidFill>
          <a:ln>
            <a:solidFill>
              <a:schemeClr val="accent6"/>
            </a:solidFill>
          </a:ln>
        </p:spPr>
        <p:txBody>
          <a:bodyPr wrap="square">
            <a:spAutoFit/>
          </a:bodyPr>
          <a:lstStyle/>
          <a:p>
            <a:pPr lvl="0" indent="0">
              <a:buNone/>
            </a:pPr>
            <a:r>
              <a:rPr lang="en-US" sz="2100" dirty="0">
                <a:solidFill>
                  <a:schemeClr val="bg1"/>
                </a:solidFill>
              </a:rPr>
              <a:t>Policy (like Cedar) is declarative (what, not how)</a:t>
            </a:r>
          </a:p>
        </p:txBody>
      </p:sp>
    </p:spTree>
    <p:extLst>
      <p:ext uri="{BB962C8B-B14F-4D97-AF65-F5344CB8AC3E}">
        <p14:creationId xmlns:p14="http://schemas.microsoft.com/office/powerpoint/2010/main" val="1063640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Transitive Trust</a:t>
            </a:r>
          </a:p>
        </p:txBody>
      </p:sp>
      <p:sp>
        <p:nvSpPr>
          <p:cNvPr id="3" name="Content Placeholder 2"/>
          <p:cNvSpPr>
            <a:spLocks noGrp="1"/>
          </p:cNvSpPr>
          <p:nvPr>
            <p:ph idx="1"/>
          </p:nvPr>
        </p:nvSpPr>
        <p:spPr/>
        <p:txBody>
          <a:bodyPr/>
          <a:lstStyle/>
          <a:p>
            <a:pPr marL="0" lvl="0" indent="0">
              <a:buNone/>
            </a:pPr>
            <a:r>
              <a:rPr dirty="0"/>
              <a:t>If you trust component A, and A trusts component B, then you </a:t>
            </a:r>
            <a:r>
              <a:rPr b="1" dirty="0"/>
              <a:t>implicitly trust B</a:t>
            </a:r>
            <a:r>
              <a:rPr dirty="0"/>
              <a:t>. This trust can be misplaced.</a:t>
            </a:r>
          </a:p>
          <a:p>
            <a:pPr marL="0" lvl="0" indent="0">
              <a:spcBef>
                <a:spcPts val="1500"/>
              </a:spcBef>
              <a:buNone/>
            </a:pPr>
            <a:r>
              <a:rPr b="1" dirty="0"/>
              <a:t>Classic example:</a:t>
            </a:r>
            <a:r>
              <a:rPr dirty="0"/>
              <a:t> An email client delegates to a</a:t>
            </a:r>
            <a:r>
              <a:rPr lang="en-US" dirty="0"/>
              <a:t> full-featured </a:t>
            </a:r>
            <a:r>
              <a:rPr dirty="0"/>
              <a:t>editor (vi, emacs) for composing messages</a:t>
            </a:r>
            <a:r>
              <a:rPr lang="en-US" dirty="0"/>
              <a:t>, but editor provides shell access.</a:t>
            </a:r>
            <a:r>
              <a:rPr dirty="0"/>
              <a:t> </a:t>
            </a:r>
            <a:endParaRPr lang="en-US" dirty="0"/>
          </a:p>
          <a:p>
            <a:pPr marL="0" lvl="0" indent="0">
              <a:spcBef>
                <a:spcPts val="1500"/>
              </a:spcBef>
              <a:buNone/>
            </a:pPr>
            <a:r>
              <a:rPr b="1" dirty="0"/>
              <a:t>Better:</a:t>
            </a:r>
            <a:r>
              <a:rPr dirty="0"/>
              <a:t> Use a restricted editor, or sandbox the editor so shell escape runs with reduced privileges.</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Transitive Trust in Our Examples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94251554"/>
              </p:ext>
            </p:extLst>
          </p:nvPr>
        </p:nvGraphicFramePr>
        <p:xfrm>
          <a:off x="607377" y="1296512"/>
          <a:ext cx="7929245" cy="2651760"/>
        </p:xfrm>
        <a:graphic>
          <a:graphicData uri="http://schemas.openxmlformats.org/drawingml/2006/table">
            <a:tbl>
              <a:tblPr firstRow="1" bandRow="1">
                <a:tableStyleId>{5C22544A-7EE6-4342-B048-85BDC9FD1C3A}</a:tableStyleId>
              </a:tblPr>
              <a:tblGrid>
                <a:gridCol w="1509407">
                  <a:extLst>
                    <a:ext uri="{9D8B030D-6E8A-4147-A177-3AD203B41FA5}">
                      <a16:colId xmlns:a16="http://schemas.microsoft.com/office/drawing/2014/main" val="20000"/>
                    </a:ext>
                  </a:extLst>
                </a:gridCol>
                <a:gridCol w="2172847">
                  <a:extLst>
                    <a:ext uri="{9D8B030D-6E8A-4147-A177-3AD203B41FA5}">
                      <a16:colId xmlns:a16="http://schemas.microsoft.com/office/drawing/2014/main" val="20001"/>
                    </a:ext>
                  </a:extLst>
                </a:gridCol>
                <a:gridCol w="2392125">
                  <a:extLst>
                    <a:ext uri="{9D8B030D-6E8A-4147-A177-3AD203B41FA5}">
                      <a16:colId xmlns:a16="http://schemas.microsoft.com/office/drawing/2014/main" val="20002"/>
                    </a:ext>
                  </a:extLst>
                </a:gridCol>
                <a:gridCol w="1854866">
                  <a:extLst>
                    <a:ext uri="{9D8B030D-6E8A-4147-A177-3AD203B41FA5}">
                      <a16:colId xmlns:a16="http://schemas.microsoft.com/office/drawing/2014/main" val="20003"/>
                    </a:ext>
                  </a:extLst>
                </a:gridCol>
              </a:tblGrid>
              <a:tr h="0">
                <a:tc>
                  <a:txBody>
                    <a:bodyPr/>
                    <a:lstStyle/>
                    <a:p>
                      <a:pPr marL="0" lvl="0" indent="0">
                        <a:buNone/>
                      </a:pPr>
                      <a:r>
                        <a:rPr sz="1800"/>
                        <a:t>System</a:t>
                      </a:r>
                    </a:p>
                  </a:txBody>
                  <a:tcPr/>
                </a:tc>
                <a:tc>
                  <a:txBody>
                    <a:bodyPr/>
                    <a:lstStyle/>
                    <a:p>
                      <a:pPr marL="0" lvl="0" indent="0">
                        <a:buNone/>
                      </a:pPr>
                      <a:r>
                        <a:rPr sz="1800"/>
                        <a:t>Third-party Component</a:t>
                      </a:r>
                    </a:p>
                  </a:txBody>
                  <a:tcPr/>
                </a:tc>
                <a:tc>
                  <a:txBody>
                    <a:bodyPr/>
                    <a:lstStyle/>
                    <a:p>
                      <a:pPr marL="0" lvl="0" indent="0">
                        <a:buNone/>
                      </a:pPr>
                      <a:r>
                        <a:rPr sz="1800" dirty="0"/>
                        <a:t>What You’re </a:t>
                      </a:r>
                      <a:br>
                        <a:rPr lang="en-US" sz="1800" dirty="0"/>
                      </a:br>
                      <a:r>
                        <a:rPr sz="1800" dirty="0"/>
                        <a:t>Trusting It With</a:t>
                      </a:r>
                    </a:p>
                  </a:txBody>
                  <a:tcPr/>
                </a:tc>
                <a:tc>
                  <a:txBody>
                    <a:bodyPr/>
                    <a:lstStyle/>
                    <a:p>
                      <a:pPr marL="0" lvl="0" indent="0">
                        <a:buNone/>
                      </a:pPr>
                      <a:r>
                        <a:rPr sz="1800"/>
                        <a:t>If Compromised</a:t>
                      </a:r>
                    </a:p>
                  </a:txBody>
                  <a:tcPr/>
                </a:tc>
                <a:extLst>
                  <a:ext uri="{0D108BD9-81ED-4DB2-BD59-A6C34878D82A}">
                    <a16:rowId xmlns:a16="http://schemas.microsoft.com/office/drawing/2014/main" val="10000"/>
                  </a:ext>
                </a:extLst>
              </a:tr>
              <a:tr h="0">
                <a:tc>
                  <a:txBody>
                    <a:bodyPr/>
                    <a:lstStyle/>
                    <a:p>
                      <a:pPr marL="0" lvl="0" indent="0">
                        <a:buNone/>
                      </a:pPr>
                      <a:r>
                        <a:rPr sz="1800"/>
                        <a:t>CMS</a:t>
                      </a:r>
                    </a:p>
                  </a:txBody>
                  <a:tcPr/>
                </a:tc>
                <a:tc>
                  <a:txBody>
                    <a:bodyPr/>
                    <a:lstStyle/>
                    <a:p>
                      <a:pPr marL="0" lvl="0" indent="0">
                        <a:buNone/>
                      </a:pPr>
                      <a:r>
                        <a:rPr sz="1800"/>
                        <a:t>Plagiarism detection</a:t>
                      </a:r>
                    </a:p>
                  </a:txBody>
                  <a:tcPr/>
                </a:tc>
                <a:tc>
                  <a:txBody>
                    <a:bodyPr/>
                    <a:lstStyle/>
                    <a:p>
                      <a:pPr marL="0" lvl="0" indent="0">
                        <a:buNone/>
                      </a:pPr>
                      <a:r>
                        <a:rPr sz="1800"/>
                        <a:t>Every student submission</a:t>
                      </a:r>
                    </a:p>
                  </a:txBody>
                  <a:tcPr/>
                </a:tc>
                <a:tc>
                  <a:txBody>
                    <a:bodyPr/>
                    <a:lstStyle/>
                    <a:p>
                      <a:pPr marL="0" lvl="0" indent="0">
                        <a:buNone/>
                      </a:pPr>
                      <a:r>
                        <a:rPr sz="1800"/>
                        <a:t>Document exfiltration</a:t>
                      </a:r>
                    </a:p>
                  </a:txBody>
                  <a:tcPr/>
                </a:tc>
                <a:extLst>
                  <a:ext uri="{0D108BD9-81ED-4DB2-BD59-A6C34878D82A}">
                    <a16:rowId xmlns:a16="http://schemas.microsoft.com/office/drawing/2014/main" val="10001"/>
                  </a:ext>
                </a:extLst>
              </a:tr>
              <a:tr h="0">
                <a:tc>
                  <a:txBody>
                    <a:bodyPr/>
                    <a:lstStyle/>
                    <a:p>
                      <a:pPr marL="0" lvl="0" indent="0">
                        <a:buNone/>
                      </a:pPr>
                      <a:r>
                        <a:rPr sz="1800"/>
                        <a:t>CMS</a:t>
                      </a:r>
                    </a:p>
                  </a:txBody>
                  <a:tcPr/>
                </a:tc>
                <a:tc>
                  <a:txBody>
                    <a:bodyPr/>
                    <a:lstStyle/>
                    <a:p>
                      <a:pPr marL="0" lvl="0" indent="0">
                        <a:buNone/>
                      </a:pPr>
                      <a:r>
                        <a:rPr sz="1800" dirty="0"/>
                        <a:t>LTI plugin</a:t>
                      </a:r>
                    </a:p>
                  </a:txBody>
                  <a:tcPr/>
                </a:tc>
                <a:tc>
                  <a:txBody>
                    <a:bodyPr/>
                    <a:lstStyle/>
                    <a:p>
                      <a:pPr marL="0" lvl="0" indent="0">
                        <a:buNone/>
                      </a:pPr>
                      <a:r>
                        <a:rPr sz="1800" dirty="0"/>
                        <a:t>User session, </a:t>
                      </a:r>
                      <a:br>
                        <a:rPr lang="en-US" sz="1800" dirty="0"/>
                      </a:br>
                      <a:r>
                        <a:rPr sz="1800" dirty="0"/>
                        <a:t>course data</a:t>
                      </a:r>
                    </a:p>
                  </a:txBody>
                  <a:tcPr/>
                </a:tc>
                <a:tc>
                  <a:txBody>
                    <a:bodyPr/>
                    <a:lstStyle/>
                    <a:p>
                      <a:pPr marL="0" lvl="0" indent="0">
                        <a:buNone/>
                      </a:pPr>
                      <a:r>
                        <a:rPr sz="1800"/>
                        <a:t>Account takeover</a:t>
                      </a:r>
                    </a:p>
                  </a:txBody>
                  <a:tcPr/>
                </a:tc>
                <a:extLst>
                  <a:ext uri="{0D108BD9-81ED-4DB2-BD59-A6C34878D82A}">
                    <a16:rowId xmlns:a16="http://schemas.microsoft.com/office/drawing/2014/main" val="10002"/>
                  </a:ext>
                </a:extLst>
              </a:tr>
              <a:tr h="0">
                <a:tc>
                  <a:txBody>
                    <a:bodyPr/>
                    <a:lstStyle/>
                    <a:p>
                      <a:pPr marL="0" lvl="0" indent="0">
                        <a:buNone/>
                      </a:pPr>
                      <a:r>
                        <a:rPr sz="1800"/>
                        <a:t>Payment app</a:t>
                      </a:r>
                    </a:p>
                  </a:txBody>
                  <a:tcPr/>
                </a:tc>
                <a:tc>
                  <a:txBody>
                    <a:bodyPr/>
                    <a:lstStyle/>
                    <a:p>
                      <a:pPr marL="0" lvl="0" indent="0">
                        <a:buNone/>
                      </a:pPr>
                      <a:r>
                        <a:rPr sz="1800"/>
                        <a:t>Push notification SDK</a:t>
                      </a:r>
                    </a:p>
                  </a:txBody>
                  <a:tcPr/>
                </a:tc>
                <a:tc>
                  <a:txBody>
                    <a:bodyPr/>
                    <a:lstStyle/>
                    <a:p>
                      <a:pPr marL="0" lvl="0" indent="0">
                        <a:buNone/>
                      </a:pPr>
                      <a:r>
                        <a:rPr sz="1800"/>
                        <a:t>In-memory auth tokens</a:t>
                      </a:r>
                    </a:p>
                  </a:txBody>
                  <a:tcPr/>
                </a:tc>
                <a:tc>
                  <a:txBody>
                    <a:bodyPr/>
                    <a:lstStyle/>
                    <a:p>
                      <a:pPr marL="0" lvl="0" indent="0">
                        <a:buNone/>
                      </a:pPr>
                      <a:r>
                        <a:rPr sz="1800"/>
                        <a:t>Token theft</a:t>
                      </a:r>
                    </a:p>
                  </a:txBody>
                  <a:tcPr/>
                </a:tc>
                <a:extLst>
                  <a:ext uri="{0D108BD9-81ED-4DB2-BD59-A6C34878D82A}">
                    <a16:rowId xmlns:a16="http://schemas.microsoft.com/office/drawing/2014/main" val="10003"/>
                  </a:ext>
                </a:extLst>
              </a:tr>
              <a:tr h="0">
                <a:tc>
                  <a:txBody>
                    <a:bodyPr/>
                    <a:lstStyle/>
                    <a:p>
                      <a:pPr marL="0" lvl="0" indent="0">
                        <a:buNone/>
                      </a:pPr>
                      <a:r>
                        <a:rPr sz="1800"/>
                        <a:t>Payment app</a:t>
                      </a:r>
                    </a:p>
                  </a:txBody>
                  <a:tcPr/>
                </a:tc>
                <a:tc>
                  <a:txBody>
                    <a:bodyPr/>
                    <a:lstStyle/>
                    <a:p>
                      <a:pPr marL="0" lvl="0" indent="0">
                        <a:buNone/>
                      </a:pPr>
                      <a:r>
                        <a:rPr sz="1800"/>
                        <a:t>Analytics library</a:t>
                      </a:r>
                    </a:p>
                  </a:txBody>
                  <a:tcPr/>
                </a:tc>
                <a:tc>
                  <a:txBody>
                    <a:bodyPr/>
                    <a:lstStyle/>
                    <a:p>
                      <a:pPr marL="0" lvl="0" indent="0">
                        <a:buNone/>
                      </a:pPr>
                      <a:r>
                        <a:rPr sz="1800"/>
                        <a:t>Transaction metadata</a:t>
                      </a:r>
                    </a:p>
                  </a:txBody>
                  <a:tcPr/>
                </a:tc>
                <a:tc>
                  <a:txBody>
                    <a:bodyPr/>
                    <a:lstStyle/>
                    <a:p>
                      <a:pPr marL="0" lvl="0" indent="0">
                        <a:buNone/>
                      </a:pPr>
                      <a:r>
                        <a:rPr sz="1800" dirty="0"/>
                        <a:t>Privacy breach</a:t>
                      </a:r>
                    </a:p>
                  </a:txBody>
                  <a:tcPr/>
                </a:tc>
                <a:extLst>
                  <a:ext uri="{0D108BD9-81ED-4DB2-BD59-A6C34878D82A}">
                    <a16:rowId xmlns:a16="http://schemas.microsoft.com/office/drawing/2014/main" val="10004"/>
                  </a:ext>
                </a:extLst>
              </a:tr>
            </a:tbl>
          </a:graphicData>
        </a:graphic>
      </p:graphicFrame>
      <p:sp>
        <p:nvSpPr>
          <p:cNvPr id="3" name="Content Placeholder 2">
            <a:extLst>
              <a:ext uri="{FF2B5EF4-FFF2-40B4-BE49-F238E27FC236}">
                <a16:creationId xmlns:a16="http://schemas.microsoft.com/office/drawing/2014/main" id="{B23C90DC-C1CC-5520-8E9A-87C4B0800865}"/>
              </a:ext>
            </a:extLst>
          </p:cNvPr>
          <p:cNvSpPr txBox="1">
            <a:spLocks/>
          </p:cNvSpPr>
          <p:nvPr/>
        </p:nvSpPr>
        <p:spPr>
          <a:xfrm>
            <a:off x="628650" y="4064000"/>
            <a:ext cx="7886700" cy="805656"/>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a:t>For every third-party component in your DFD:</a:t>
            </a:r>
          </a:p>
          <a:p>
            <a:pPr marL="0" indent="0">
              <a:buFont typeface="Arial" panose="020B0604020202020204" pitchFamily="34" charset="0"/>
              <a:buNone/>
            </a:pPr>
            <a:r>
              <a:rPr lang="en-US" i="1" dirty="0"/>
              <a:t>What am I trusting this with? What’s the blast radius if it’s compromised?</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Authenticating Code and Data</a:t>
            </a:r>
          </a:p>
        </p:txBody>
      </p:sp>
      <p:sp>
        <p:nvSpPr>
          <p:cNvPr id="3" name="Content Placeholder 2"/>
          <p:cNvSpPr>
            <a:spLocks noGrp="1"/>
          </p:cNvSpPr>
          <p:nvPr>
            <p:ph idx="1"/>
          </p:nvPr>
        </p:nvSpPr>
        <p:spPr/>
        <p:txBody>
          <a:bodyPr>
            <a:normAutofit fontScale="92500"/>
          </a:bodyPr>
          <a:lstStyle/>
          <a:p>
            <a:pPr marL="0" lvl="0" indent="0">
              <a:buNone/>
            </a:pPr>
            <a:r>
              <a:rPr dirty="0"/>
              <a:t>When your system depends on external code or data – firmware updates, plugins, configuration – verify that what you receive is what you expect.</a:t>
            </a:r>
          </a:p>
          <a:p>
            <a:pPr marL="0" lvl="0" indent="0">
              <a:buNone/>
            </a:pPr>
            <a:r>
              <a:rPr b="1" dirty="0"/>
              <a:t>Code signing:</a:t>
            </a:r>
            <a:r>
              <a:rPr dirty="0"/>
              <a:t> Developer signs software with a private key (held in an HSM); recipient verifies with the corresponding public key before running.</a:t>
            </a:r>
          </a:p>
          <a:p>
            <a:pPr marL="0" lvl="0" indent="0">
              <a:buNone/>
            </a:pPr>
            <a:r>
              <a:rPr b="1" dirty="0"/>
              <a:t>Examples:</a:t>
            </a:r>
          </a:p>
          <a:p>
            <a:pPr lvl="0"/>
            <a:r>
              <a:rPr dirty="0"/>
              <a:t>CMS: browser extensions/plugins signed by their developer</a:t>
            </a:r>
          </a:p>
          <a:p>
            <a:pPr lvl="0"/>
            <a:r>
              <a:rPr dirty="0"/>
              <a:t>Payment app: app store code signing ensures users get the genuine app</a:t>
            </a:r>
          </a:p>
          <a:p>
            <a:pPr lvl="0"/>
            <a:r>
              <a:rPr dirty="0"/>
              <a:t>Any system receiving firmware/software updates over a network</a:t>
            </a:r>
          </a:p>
          <a:p>
            <a:pPr marL="0" lvl="0" indent="0">
              <a:buNone/>
            </a:pPr>
            <a:r>
              <a:rPr dirty="0"/>
              <a:t>If the signature check fails → </a:t>
            </a:r>
            <a:r>
              <a:rPr b="1" dirty="0"/>
              <a:t>reject</a:t>
            </a:r>
            <a:r>
              <a:rPr dirty="0"/>
              <a:t>.</a:t>
            </a:r>
          </a:p>
        </p:txBody>
      </p:sp>
      <p:pic>
        <p:nvPicPr>
          <p:cNvPr id="4" name="Picture 3">
            <a:extLst>
              <a:ext uri="{FF2B5EF4-FFF2-40B4-BE49-F238E27FC236}">
                <a16:creationId xmlns:a16="http://schemas.microsoft.com/office/drawing/2014/main" id="{61226239-BA45-A5AA-1740-B5BEF06C9405}"/>
              </a:ext>
            </a:extLst>
          </p:cNvPr>
          <p:cNvPicPr>
            <a:picLocks noChangeAspect="1"/>
          </p:cNvPicPr>
          <p:nvPr/>
        </p:nvPicPr>
        <p:blipFill>
          <a:blip r:embed="rId3"/>
          <a:stretch>
            <a:fillRect/>
          </a:stretch>
        </p:blipFill>
        <p:spPr>
          <a:xfrm>
            <a:off x="8343624" y="234718"/>
            <a:ext cx="552119" cy="55211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Separation of Privilege</a:t>
            </a:r>
          </a:p>
        </p:txBody>
      </p:sp>
      <p:sp>
        <p:nvSpPr>
          <p:cNvPr id="3" name="Content Placeholder 2"/>
          <p:cNvSpPr>
            <a:spLocks noGrp="1"/>
          </p:cNvSpPr>
          <p:nvPr>
            <p:ph idx="1"/>
          </p:nvPr>
        </p:nvSpPr>
        <p:spPr/>
        <p:txBody>
          <a:bodyPr>
            <a:normAutofit fontScale="92500" lnSpcReduction="10000"/>
          </a:bodyPr>
          <a:lstStyle/>
          <a:p>
            <a:pPr marL="0" lvl="0" indent="0">
              <a:buNone/>
            </a:pPr>
            <a:r>
              <a:rPr b="1" dirty="0"/>
              <a:t>S&amp;S:</a:t>
            </a:r>
            <a:r>
              <a:rPr dirty="0"/>
              <a:t> Require </a:t>
            </a:r>
            <a:r>
              <a:rPr i="1" dirty="0"/>
              <a:t>multiple conditions</a:t>
            </a:r>
            <a:r>
              <a:rPr dirty="0"/>
              <a:t> to be satisfied before granting access to critical actions. Don’t make any single credential or factor sufficient.</a:t>
            </a:r>
          </a:p>
          <a:p>
            <a:pPr marL="0" lvl="0" indent="0">
              <a:buNone/>
            </a:pPr>
            <a:r>
              <a:rPr b="1" dirty="0"/>
              <a:t>Payment app:</a:t>
            </a:r>
          </a:p>
          <a:p>
            <a:pPr lvl="0"/>
            <a:r>
              <a:rPr dirty="0"/>
              <a:t>Authentication (password) + authorization (you own the account) + confirmation (PIN/biometric for this specific transaction)</a:t>
            </a:r>
          </a:p>
          <a:p>
            <a:pPr lvl="0"/>
            <a:r>
              <a:rPr dirty="0"/>
              <a:t>No single compromised factor is sufficient</a:t>
            </a:r>
          </a:p>
          <a:p>
            <a:pPr marL="0" lvl="0" indent="0">
              <a:buNone/>
            </a:pPr>
            <a:r>
              <a:rPr b="1" dirty="0"/>
              <a:t>CMS:</a:t>
            </a:r>
          </a:p>
          <a:p>
            <a:pPr lvl="0"/>
            <a:r>
              <a:rPr dirty="0"/>
              <a:t>Changing a final grade could require the instructor’s action + a department-level counter-signature</a:t>
            </a:r>
          </a:p>
          <a:p>
            <a:pPr marL="0" lvl="0" indent="0">
              <a:buNone/>
            </a:pPr>
            <a:r>
              <a:rPr dirty="0"/>
              <a:t>This is broader than MFA: separation of privilege applies to </a:t>
            </a:r>
            <a:r>
              <a:rPr b="1" dirty="0"/>
              <a:t>authorization decisions</a:t>
            </a:r>
            <a:r>
              <a:rPr dirty="0"/>
              <a:t>, not just identity verification.</a:t>
            </a:r>
          </a:p>
        </p:txBody>
      </p:sp>
      <p:pic>
        <p:nvPicPr>
          <p:cNvPr id="4" name="Picture 3">
            <a:extLst>
              <a:ext uri="{FF2B5EF4-FFF2-40B4-BE49-F238E27FC236}">
                <a16:creationId xmlns:a16="http://schemas.microsoft.com/office/drawing/2014/main" id="{7B1636AE-D3DF-6C71-1A32-E3C9FC8CCE5E}"/>
              </a:ext>
            </a:extLst>
          </p:cNvPr>
          <p:cNvPicPr>
            <a:picLocks noChangeAspect="1"/>
          </p:cNvPicPr>
          <p:nvPr/>
        </p:nvPicPr>
        <p:blipFill>
          <a:blip r:embed="rId3"/>
          <a:stretch>
            <a:fillRect/>
          </a:stretch>
        </p:blipFill>
        <p:spPr>
          <a:xfrm>
            <a:off x="8362087" y="211823"/>
            <a:ext cx="552118" cy="5591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5EC0762-787F-B487-AB98-712365DDCDAB}"/>
              </a:ext>
            </a:extLst>
          </p:cNvPr>
          <p:cNvPicPr>
            <a:picLocks noChangeAspect="1"/>
          </p:cNvPicPr>
          <p:nvPr/>
        </p:nvPicPr>
        <p:blipFill>
          <a:blip r:embed="rId3"/>
          <a:stretch>
            <a:fillRect/>
          </a:stretch>
        </p:blipFill>
        <p:spPr>
          <a:xfrm>
            <a:off x="5047611" y="0"/>
            <a:ext cx="4096389" cy="5143500"/>
          </a:xfrm>
          <a:prstGeom prst="rect">
            <a:avLst/>
          </a:prstGeom>
        </p:spPr>
      </p:pic>
      <p:sp>
        <p:nvSpPr>
          <p:cNvPr id="2" name="Title 1"/>
          <p:cNvSpPr>
            <a:spLocks noGrp="1"/>
          </p:cNvSpPr>
          <p:nvPr>
            <p:ph type="title"/>
          </p:nvPr>
        </p:nvSpPr>
        <p:spPr/>
        <p:txBody>
          <a:bodyPr/>
          <a:lstStyle/>
          <a:p>
            <a:pPr marL="0" lvl="0" indent="0">
              <a:buNone/>
            </a:pPr>
            <a:r>
              <a:t>Secure Design Principles</a:t>
            </a:r>
          </a:p>
        </p:txBody>
      </p:sp>
      <p:sp>
        <p:nvSpPr>
          <p:cNvPr id="4" name="Content Placeholder 3">
            <a:extLst>
              <a:ext uri="{FF2B5EF4-FFF2-40B4-BE49-F238E27FC236}">
                <a16:creationId xmlns:a16="http://schemas.microsoft.com/office/drawing/2014/main" id="{E4903F86-52E7-77E0-C243-DBE2FB69273E}"/>
              </a:ext>
            </a:extLst>
          </p:cNvPr>
          <p:cNvSpPr>
            <a:spLocks noGrp="1"/>
          </p:cNvSpPr>
          <p:nvPr>
            <p:ph sz="half" idx="1"/>
          </p:nvPr>
        </p:nvSpPr>
        <p:spPr/>
        <p:txBody>
          <a:bodyPr>
            <a:normAutofit fontScale="92500" lnSpcReduction="20000"/>
          </a:bodyPr>
          <a:lstStyle/>
          <a:p>
            <a:r>
              <a:rPr lang="en-US" dirty="0"/>
              <a:t>Favor simplicity</a:t>
            </a:r>
          </a:p>
          <a:p>
            <a:r>
              <a:rPr lang="en-US" dirty="0"/>
              <a:t>Use fail-safe defaults</a:t>
            </a:r>
          </a:p>
          <a:p>
            <a:r>
              <a:rPr lang="en-US" dirty="0"/>
              <a:t>Do not expect expert users</a:t>
            </a:r>
          </a:p>
          <a:p>
            <a:r>
              <a:rPr lang="en-US" dirty="0"/>
              <a:t>Trust with reluctance</a:t>
            </a:r>
          </a:p>
          <a:p>
            <a:pPr lvl="1"/>
            <a:r>
              <a:rPr lang="en-US" dirty="0"/>
              <a:t>Small trusted computing base</a:t>
            </a:r>
          </a:p>
          <a:p>
            <a:pPr lvl="1"/>
            <a:r>
              <a:rPr lang="en-US" dirty="0"/>
              <a:t>Grant least privilege</a:t>
            </a:r>
          </a:p>
          <a:p>
            <a:pPr lvl="1"/>
            <a:r>
              <a:rPr lang="en-US" dirty="0"/>
              <a:t>Compartmentalize</a:t>
            </a:r>
          </a:p>
          <a:p>
            <a:pPr lvl="1"/>
            <a:r>
              <a:rPr lang="en-US" dirty="0"/>
              <a:t>Promote privacy</a:t>
            </a:r>
          </a:p>
          <a:p>
            <a:r>
              <a:rPr lang="en-US" dirty="0"/>
              <a:t>Defend in depth</a:t>
            </a:r>
          </a:p>
          <a:p>
            <a:r>
              <a:rPr lang="en-US" dirty="0"/>
              <a:t>Use community resources</a:t>
            </a:r>
          </a:p>
          <a:p>
            <a:r>
              <a:rPr lang="en-US" dirty="0"/>
              <a:t>Monitor and trace</a:t>
            </a:r>
          </a:p>
          <a:p>
            <a:endParaRPr lang="en-US" dirty="0"/>
          </a:p>
        </p:txBody>
      </p:sp>
      <p:sp>
        <p:nvSpPr>
          <p:cNvPr id="5" name="Content Placeholder 4">
            <a:extLst>
              <a:ext uri="{FF2B5EF4-FFF2-40B4-BE49-F238E27FC236}">
                <a16:creationId xmlns:a16="http://schemas.microsoft.com/office/drawing/2014/main" id="{13C28A58-C479-47D8-C260-CF727E9288AD}"/>
              </a:ext>
            </a:extLst>
          </p:cNvPr>
          <p:cNvSpPr>
            <a:spLocks noGrp="1"/>
          </p:cNvSpPr>
          <p:nvPr>
            <p:ph sz="half" idx="2"/>
          </p:nvPr>
        </p:nvSpPr>
        <p:spPr>
          <a:xfrm>
            <a:off x="5556737" y="1369218"/>
            <a:ext cx="3270110" cy="3263504"/>
          </a:xfrm>
          <a:solidFill>
            <a:schemeClr val="tx1"/>
          </a:solidFill>
        </p:spPr>
        <p:txBody>
          <a:bodyPr>
            <a:normAutofit fontScale="92500" lnSpcReduction="20000"/>
          </a:bodyPr>
          <a:lstStyle/>
          <a:p>
            <a:r>
              <a:rPr lang="en-US" dirty="0">
                <a:solidFill>
                  <a:schemeClr val="bg1"/>
                </a:solidFill>
              </a:rPr>
              <a:t>Economy of mechanism</a:t>
            </a:r>
          </a:p>
          <a:p>
            <a:r>
              <a:rPr lang="en-US" dirty="0">
                <a:solidFill>
                  <a:schemeClr val="bg1"/>
                </a:solidFill>
              </a:rPr>
              <a:t>Fail-safe defaults</a:t>
            </a:r>
          </a:p>
          <a:p>
            <a:r>
              <a:rPr lang="en-US" dirty="0">
                <a:solidFill>
                  <a:schemeClr val="bg1"/>
                </a:solidFill>
              </a:rPr>
              <a:t>Psychological acceptability</a:t>
            </a:r>
          </a:p>
          <a:p>
            <a:r>
              <a:rPr lang="en-US" dirty="0">
                <a:solidFill>
                  <a:schemeClr val="bg1"/>
                </a:solidFill>
              </a:rPr>
              <a:t>(several S&amp;S principles)</a:t>
            </a:r>
          </a:p>
          <a:p>
            <a:pPr lvl="1"/>
            <a:r>
              <a:rPr lang="en-US" dirty="0">
                <a:solidFill>
                  <a:schemeClr val="bg1"/>
                </a:solidFill>
              </a:rPr>
              <a:t>Least common mechanism</a:t>
            </a:r>
          </a:p>
          <a:p>
            <a:pPr lvl="1"/>
            <a:r>
              <a:rPr lang="en-US" dirty="0">
                <a:solidFill>
                  <a:schemeClr val="bg1"/>
                </a:solidFill>
              </a:rPr>
              <a:t>Least privilege</a:t>
            </a:r>
          </a:p>
          <a:p>
            <a:pPr lvl="1"/>
            <a:r>
              <a:rPr lang="en-US" dirty="0">
                <a:solidFill>
                  <a:schemeClr val="bg1"/>
                </a:solidFill>
              </a:rPr>
              <a:t>Least privilege (again)</a:t>
            </a:r>
          </a:p>
          <a:p>
            <a:pPr lvl="1"/>
            <a:r>
              <a:rPr lang="en-US" dirty="0">
                <a:solidFill>
                  <a:schemeClr val="bg1"/>
                </a:solidFill>
              </a:rPr>
              <a:t>(modern addition)</a:t>
            </a:r>
          </a:p>
          <a:p>
            <a:r>
              <a:rPr lang="en-US" dirty="0">
                <a:solidFill>
                  <a:schemeClr val="bg1"/>
                </a:solidFill>
              </a:rPr>
              <a:t>Separation of privilege</a:t>
            </a:r>
          </a:p>
          <a:p>
            <a:r>
              <a:rPr lang="en-US" dirty="0">
                <a:solidFill>
                  <a:schemeClr val="bg1"/>
                </a:solidFill>
              </a:rPr>
              <a:t>Open design</a:t>
            </a:r>
          </a:p>
          <a:p>
            <a:r>
              <a:rPr lang="en-US" dirty="0">
                <a:solidFill>
                  <a:schemeClr val="bg1"/>
                </a:solidFill>
              </a:rPr>
              <a:t>Compromise recording</a:t>
            </a:r>
          </a:p>
          <a:p>
            <a:endParaRPr lang="en-US" dirty="0">
              <a:solidFill>
                <a:schemeClr val="bg1"/>
              </a:solidFill>
            </a:endParaRPr>
          </a:p>
        </p:txBody>
      </p:sp>
      <p:pic>
        <p:nvPicPr>
          <p:cNvPr id="7" name="Picture 6">
            <a:extLst>
              <a:ext uri="{FF2B5EF4-FFF2-40B4-BE49-F238E27FC236}">
                <a16:creationId xmlns:a16="http://schemas.microsoft.com/office/drawing/2014/main" id="{0A3255AD-1CCB-1D78-E267-D4EB9BFFB29A}"/>
              </a:ext>
            </a:extLst>
          </p:cNvPr>
          <p:cNvPicPr>
            <a:picLocks noChangeAspect="1"/>
          </p:cNvPicPr>
          <p:nvPr/>
        </p:nvPicPr>
        <p:blipFill>
          <a:blip r:embed="rId4"/>
          <a:stretch>
            <a:fillRect/>
          </a:stretch>
        </p:blipFill>
        <p:spPr>
          <a:xfrm>
            <a:off x="4312765" y="1389314"/>
            <a:ext cx="233215" cy="233215"/>
          </a:xfrm>
          <a:prstGeom prst="rect">
            <a:avLst/>
          </a:prstGeom>
        </p:spPr>
      </p:pic>
      <p:pic>
        <p:nvPicPr>
          <p:cNvPr id="9" name="Picture 8">
            <a:extLst>
              <a:ext uri="{FF2B5EF4-FFF2-40B4-BE49-F238E27FC236}">
                <a16:creationId xmlns:a16="http://schemas.microsoft.com/office/drawing/2014/main" id="{A87B938C-9A65-2C08-B6BB-765AE9A079CB}"/>
              </a:ext>
            </a:extLst>
          </p:cNvPr>
          <p:cNvPicPr>
            <a:picLocks noChangeAspect="1"/>
          </p:cNvPicPr>
          <p:nvPr/>
        </p:nvPicPr>
        <p:blipFill>
          <a:blip r:embed="rId4"/>
          <a:stretch>
            <a:fillRect/>
          </a:stretch>
        </p:blipFill>
        <p:spPr>
          <a:xfrm>
            <a:off x="4316890" y="1678234"/>
            <a:ext cx="233215" cy="233215"/>
          </a:xfrm>
          <a:prstGeom prst="rect">
            <a:avLst/>
          </a:prstGeom>
        </p:spPr>
      </p:pic>
      <p:pic>
        <p:nvPicPr>
          <p:cNvPr id="10" name="Picture 9">
            <a:extLst>
              <a:ext uri="{FF2B5EF4-FFF2-40B4-BE49-F238E27FC236}">
                <a16:creationId xmlns:a16="http://schemas.microsoft.com/office/drawing/2014/main" id="{E0AF64C2-9286-C19E-D0F3-BDB9652EC917}"/>
              </a:ext>
            </a:extLst>
          </p:cNvPr>
          <p:cNvPicPr>
            <a:picLocks noChangeAspect="1"/>
          </p:cNvPicPr>
          <p:nvPr/>
        </p:nvPicPr>
        <p:blipFill>
          <a:blip r:embed="rId4"/>
          <a:stretch>
            <a:fillRect/>
          </a:stretch>
        </p:blipFill>
        <p:spPr>
          <a:xfrm>
            <a:off x="4312764" y="1964672"/>
            <a:ext cx="233215" cy="233215"/>
          </a:xfrm>
          <a:prstGeom prst="rect">
            <a:avLst/>
          </a:prstGeom>
        </p:spPr>
      </p:pic>
      <p:pic>
        <p:nvPicPr>
          <p:cNvPr id="11" name="Picture 10">
            <a:extLst>
              <a:ext uri="{FF2B5EF4-FFF2-40B4-BE49-F238E27FC236}">
                <a16:creationId xmlns:a16="http://schemas.microsoft.com/office/drawing/2014/main" id="{10EB5A02-2AEA-D4F5-2115-50EC3F220907}"/>
              </a:ext>
            </a:extLst>
          </p:cNvPr>
          <p:cNvPicPr>
            <a:picLocks noChangeAspect="1"/>
          </p:cNvPicPr>
          <p:nvPr/>
        </p:nvPicPr>
        <p:blipFill>
          <a:blip r:embed="rId4"/>
          <a:stretch>
            <a:fillRect/>
          </a:stretch>
        </p:blipFill>
        <p:spPr>
          <a:xfrm>
            <a:off x="4196156" y="2253592"/>
            <a:ext cx="233215" cy="233215"/>
          </a:xfrm>
          <a:prstGeom prst="rect">
            <a:avLst/>
          </a:prstGeom>
        </p:spPr>
      </p:pic>
      <p:pic>
        <p:nvPicPr>
          <p:cNvPr id="12" name="Picture 11">
            <a:extLst>
              <a:ext uri="{FF2B5EF4-FFF2-40B4-BE49-F238E27FC236}">
                <a16:creationId xmlns:a16="http://schemas.microsoft.com/office/drawing/2014/main" id="{A0D4774F-7DD5-15F5-8289-61AAAE934451}"/>
              </a:ext>
            </a:extLst>
          </p:cNvPr>
          <p:cNvPicPr>
            <a:picLocks noChangeAspect="1"/>
          </p:cNvPicPr>
          <p:nvPr/>
        </p:nvPicPr>
        <p:blipFill>
          <a:blip r:embed="rId4"/>
          <a:stretch>
            <a:fillRect/>
          </a:stretch>
        </p:blipFill>
        <p:spPr>
          <a:xfrm>
            <a:off x="4312763" y="2515244"/>
            <a:ext cx="233215" cy="233215"/>
          </a:xfrm>
          <a:prstGeom prst="rect">
            <a:avLst/>
          </a:prstGeom>
        </p:spPr>
      </p:pic>
      <p:pic>
        <p:nvPicPr>
          <p:cNvPr id="13" name="Picture 12">
            <a:extLst>
              <a:ext uri="{FF2B5EF4-FFF2-40B4-BE49-F238E27FC236}">
                <a16:creationId xmlns:a16="http://schemas.microsoft.com/office/drawing/2014/main" id="{2DF9976B-0213-D60D-08F3-9C4BED0589B9}"/>
              </a:ext>
            </a:extLst>
          </p:cNvPr>
          <p:cNvPicPr>
            <a:picLocks noChangeAspect="1"/>
          </p:cNvPicPr>
          <p:nvPr/>
        </p:nvPicPr>
        <p:blipFill>
          <a:blip r:embed="rId4"/>
          <a:stretch>
            <a:fillRect/>
          </a:stretch>
        </p:blipFill>
        <p:spPr>
          <a:xfrm>
            <a:off x="4194763" y="3546260"/>
            <a:ext cx="233215" cy="233215"/>
          </a:xfrm>
          <a:prstGeom prst="rect">
            <a:avLst/>
          </a:prstGeom>
        </p:spPr>
      </p:pic>
      <p:pic>
        <p:nvPicPr>
          <p:cNvPr id="14" name="Picture 13">
            <a:extLst>
              <a:ext uri="{FF2B5EF4-FFF2-40B4-BE49-F238E27FC236}">
                <a16:creationId xmlns:a16="http://schemas.microsoft.com/office/drawing/2014/main" id="{49763DAF-12E2-D71E-9117-7EE4B823859C}"/>
              </a:ext>
            </a:extLst>
          </p:cNvPr>
          <p:cNvPicPr>
            <a:picLocks noChangeAspect="1"/>
          </p:cNvPicPr>
          <p:nvPr/>
        </p:nvPicPr>
        <p:blipFill>
          <a:blip r:embed="rId4"/>
          <a:stretch>
            <a:fillRect/>
          </a:stretch>
        </p:blipFill>
        <p:spPr>
          <a:xfrm>
            <a:off x="4042900" y="3829296"/>
            <a:ext cx="233215" cy="233215"/>
          </a:xfrm>
          <a:prstGeom prst="rect">
            <a:avLst/>
          </a:prstGeom>
        </p:spPr>
      </p:pic>
      <p:pic>
        <p:nvPicPr>
          <p:cNvPr id="15" name="Picture 14">
            <a:extLst>
              <a:ext uri="{FF2B5EF4-FFF2-40B4-BE49-F238E27FC236}">
                <a16:creationId xmlns:a16="http://schemas.microsoft.com/office/drawing/2014/main" id="{BFA3C851-7434-7200-494C-1A51E2359BCD}"/>
              </a:ext>
            </a:extLst>
          </p:cNvPr>
          <p:cNvPicPr>
            <a:picLocks noChangeAspect="1"/>
          </p:cNvPicPr>
          <p:nvPr/>
        </p:nvPicPr>
        <p:blipFill>
          <a:blip r:embed="rId5"/>
          <a:stretch>
            <a:fillRect/>
          </a:stretch>
        </p:blipFill>
        <p:spPr>
          <a:xfrm>
            <a:off x="4474473" y="2248600"/>
            <a:ext cx="233216" cy="236168"/>
          </a:xfrm>
          <a:prstGeom prst="rect">
            <a:avLst/>
          </a:prstGeom>
        </p:spPr>
      </p:pic>
      <p:pic>
        <p:nvPicPr>
          <p:cNvPr id="16" name="Picture 15">
            <a:extLst>
              <a:ext uri="{FF2B5EF4-FFF2-40B4-BE49-F238E27FC236}">
                <a16:creationId xmlns:a16="http://schemas.microsoft.com/office/drawing/2014/main" id="{8232D044-E10C-D5FC-1030-C18E90828924}"/>
              </a:ext>
            </a:extLst>
          </p:cNvPr>
          <p:cNvPicPr>
            <a:picLocks noChangeAspect="1"/>
          </p:cNvPicPr>
          <p:nvPr/>
        </p:nvPicPr>
        <p:blipFill>
          <a:blip r:embed="rId5"/>
          <a:stretch>
            <a:fillRect/>
          </a:stretch>
        </p:blipFill>
        <p:spPr>
          <a:xfrm>
            <a:off x="4312762" y="2765679"/>
            <a:ext cx="233216" cy="236168"/>
          </a:xfrm>
          <a:prstGeom prst="rect">
            <a:avLst/>
          </a:prstGeom>
        </p:spPr>
      </p:pic>
      <p:pic>
        <p:nvPicPr>
          <p:cNvPr id="17" name="Picture 16">
            <a:extLst>
              <a:ext uri="{FF2B5EF4-FFF2-40B4-BE49-F238E27FC236}">
                <a16:creationId xmlns:a16="http://schemas.microsoft.com/office/drawing/2014/main" id="{CFD81A50-6800-8619-939D-23A673B1249A}"/>
              </a:ext>
            </a:extLst>
          </p:cNvPr>
          <p:cNvPicPr>
            <a:picLocks noChangeAspect="1"/>
          </p:cNvPicPr>
          <p:nvPr/>
        </p:nvPicPr>
        <p:blipFill>
          <a:blip r:embed="rId5"/>
          <a:stretch>
            <a:fillRect/>
          </a:stretch>
        </p:blipFill>
        <p:spPr>
          <a:xfrm>
            <a:off x="4312762" y="3019026"/>
            <a:ext cx="233216" cy="236168"/>
          </a:xfrm>
          <a:prstGeom prst="rect">
            <a:avLst/>
          </a:prstGeom>
        </p:spPr>
      </p:pic>
      <p:pic>
        <p:nvPicPr>
          <p:cNvPr id="18" name="Picture 17">
            <a:extLst>
              <a:ext uri="{FF2B5EF4-FFF2-40B4-BE49-F238E27FC236}">
                <a16:creationId xmlns:a16="http://schemas.microsoft.com/office/drawing/2014/main" id="{C1C6BE41-BB63-E175-2B44-C6A02231DCFD}"/>
              </a:ext>
            </a:extLst>
          </p:cNvPr>
          <p:cNvPicPr>
            <a:picLocks noChangeAspect="1"/>
          </p:cNvPicPr>
          <p:nvPr/>
        </p:nvPicPr>
        <p:blipFill>
          <a:blip r:embed="rId5"/>
          <a:stretch>
            <a:fillRect/>
          </a:stretch>
        </p:blipFill>
        <p:spPr>
          <a:xfrm>
            <a:off x="4311370" y="3279468"/>
            <a:ext cx="233216" cy="236168"/>
          </a:xfrm>
          <a:prstGeom prst="rect">
            <a:avLst/>
          </a:prstGeom>
        </p:spPr>
      </p:pic>
      <p:pic>
        <p:nvPicPr>
          <p:cNvPr id="19" name="Picture 18">
            <a:extLst>
              <a:ext uri="{FF2B5EF4-FFF2-40B4-BE49-F238E27FC236}">
                <a16:creationId xmlns:a16="http://schemas.microsoft.com/office/drawing/2014/main" id="{074BCF29-B933-285F-5015-3D24C946AE6D}"/>
              </a:ext>
            </a:extLst>
          </p:cNvPr>
          <p:cNvPicPr>
            <a:picLocks noChangeAspect="1"/>
          </p:cNvPicPr>
          <p:nvPr/>
        </p:nvPicPr>
        <p:blipFill>
          <a:blip r:embed="rId5"/>
          <a:stretch>
            <a:fillRect/>
          </a:stretch>
        </p:blipFill>
        <p:spPr>
          <a:xfrm>
            <a:off x="4474473" y="3544783"/>
            <a:ext cx="233216" cy="236168"/>
          </a:xfrm>
          <a:prstGeom prst="rect">
            <a:avLst/>
          </a:prstGeom>
        </p:spPr>
      </p:pic>
      <p:pic>
        <p:nvPicPr>
          <p:cNvPr id="20" name="Picture 19">
            <a:extLst>
              <a:ext uri="{FF2B5EF4-FFF2-40B4-BE49-F238E27FC236}">
                <a16:creationId xmlns:a16="http://schemas.microsoft.com/office/drawing/2014/main" id="{FBA36AC7-0B2E-712C-60BF-442FF278A79C}"/>
              </a:ext>
            </a:extLst>
          </p:cNvPr>
          <p:cNvPicPr>
            <a:picLocks noChangeAspect="1"/>
          </p:cNvPicPr>
          <p:nvPr/>
        </p:nvPicPr>
        <p:blipFill>
          <a:blip r:embed="rId5"/>
          <a:stretch>
            <a:fillRect/>
          </a:stretch>
        </p:blipFill>
        <p:spPr>
          <a:xfrm>
            <a:off x="4311370" y="3827820"/>
            <a:ext cx="233216" cy="236168"/>
          </a:xfrm>
          <a:prstGeom prst="rect">
            <a:avLst/>
          </a:prstGeom>
        </p:spPr>
      </p:pic>
      <p:pic>
        <p:nvPicPr>
          <p:cNvPr id="21" name="Picture 20">
            <a:extLst>
              <a:ext uri="{FF2B5EF4-FFF2-40B4-BE49-F238E27FC236}">
                <a16:creationId xmlns:a16="http://schemas.microsoft.com/office/drawing/2014/main" id="{D028402B-29E5-1FBE-91CE-882C1F15D019}"/>
              </a:ext>
            </a:extLst>
          </p:cNvPr>
          <p:cNvPicPr>
            <a:picLocks noChangeAspect="1"/>
          </p:cNvPicPr>
          <p:nvPr/>
        </p:nvPicPr>
        <p:blipFill>
          <a:blip r:embed="rId6"/>
          <a:stretch>
            <a:fillRect/>
          </a:stretch>
        </p:blipFill>
        <p:spPr>
          <a:xfrm>
            <a:off x="4572000" y="3826343"/>
            <a:ext cx="235842" cy="236168"/>
          </a:xfrm>
          <a:prstGeom prst="rect">
            <a:avLst/>
          </a:prstGeom>
        </p:spPr>
      </p:pic>
      <p:pic>
        <p:nvPicPr>
          <p:cNvPr id="22" name="Picture 21">
            <a:extLst>
              <a:ext uri="{FF2B5EF4-FFF2-40B4-BE49-F238E27FC236}">
                <a16:creationId xmlns:a16="http://schemas.microsoft.com/office/drawing/2014/main" id="{BF26F59C-4A4F-E9CE-4467-E620E8F85B97}"/>
              </a:ext>
            </a:extLst>
          </p:cNvPr>
          <p:cNvPicPr>
            <a:picLocks noChangeAspect="1"/>
          </p:cNvPicPr>
          <p:nvPr/>
        </p:nvPicPr>
        <p:blipFill>
          <a:blip r:embed="rId6"/>
          <a:stretch>
            <a:fillRect/>
          </a:stretch>
        </p:blipFill>
        <p:spPr>
          <a:xfrm>
            <a:off x="4293876" y="4109860"/>
            <a:ext cx="235842" cy="2361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dissolve">
                                      <p:cBhvr>
                                        <p:cTn id="11" dur="500"/>
                                        <p:tgtEl>
                                          <p:spTgt spid="5">
                                            <p:bg/>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dissolve">
                                      <p:cBhvr>
                                        <p:cTn id="14" dur="500"/>
                                        <p:tgtEl>
                                          <p:spTgt spid="5">
                                            <p:txEl>
                                              <p:pRg st="0" end="0"/>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dissolve">
                                      <p:cBhvr>
                                        <p:cTn id="23" dur="500"/>
                                        <p:tgtEl>
                                          <p:spTgt spid="5">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dissolve">
                                      <p:cBhvr>
                                        <p:cTn id="32" dur="500"/>
                                        <p:tgtEl>
                                          <p:spTgt spid="5">
                                            <p:txEl>
                                              <p:pRg st="6" end="6"/>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dissolve">
                                      <p:cBhvr>
                                        <p:cTn id="35" dur="500"/>
                                        <p:tgtEl>
                                          <p:spTgt spid="5">
                                            <p:txEl>
                                              <p:pRg st="7" end="7"/>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animEffect transition="in" filter="dissolve">
                                      <p:cBhvr>
                                        <p:cTn id="38" dur="500"/>
                                        <p:tgtEl>
                                          <p:spTgt spid="5">
                                            <p:txEl>
                                              <p:pRg st="8" end="8"/>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dissolve">
                                      <p:cBhvr>
                                        <p:cTn id="41" dur="500"/>
                                        <p:tgtEl>
                                          <p:spTgt spid="5">
                                            <p:txEl>
                                              <p:pRg st="9" end="9"/>
                                            </p:txEl>
                                          </p:spTgt>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5">
                                            <p:txEl>
                                              <p:pRg st="10" end="10"/>
                                            </p:txEl>
                                          </p:spTgt>
                                        </p:tgtEl>
                                        <p:attrNameLst>
                                          <p:attrName>style.visibility</p:attrName>
                                        </p:attrNameLst>
                                      </p:cBhvr>
                                      <p:to>
                                        <p:strVal val="visible"/>
                                      </p:to>
                                    </p:set>
                                    <p:animEffect transition="in" filter="dissolve">
                                      <p:cBhvr>
                                        <p:cTn id="44"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38578-8B69-EB5A-6CFF-6149B5680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FF495-5281-4F49-DA7A-01EAAA55FF83}"/>
              </a:ext>
            </a:extLst>
          </p:cNvPr>
          <p:cNvSpPr>
            <a:spLocks noGrp="1"/>
          </p:cNvSpPr>
          <p:nvPr>
            <p:ph type="title"/>
          </p:nvPr>
        </p:nvSpPr>
        <p:spPr/>
        <p:txBody>
          <a:bodyPr/>
          <a:lstStyle/>
          <a:p>
            <a:pPr marL="0" lvl="0" indent="0">
              <a:buNone/>
            </a:pPr>
            <a:r>
              <a:t>Compartmentalization and Sandboxing</a:t>
            </a:r>
          </a:p>
        </p:txBody>
      </p:sp>
      <p:sp>
        <p:nvSpPr>
          <p:cNvPr id="4" name="Text Placeholder 3">
            <a:extLst>
              <a:ext uri="{FF2B5EF4-FFF2-40B4-BE49-F238E27FC236}">
                <a16:creationId xmlns:a16="http://schemas.microsoft.com/office/drawing/2014/main" id="{A3E28A25-4CC0-D137-E0FA-4724C58C53E3}"/>
              </a:ext>
            </a:extLst>
          </p:cNvPr>
          <p:cNvSpPr>
            <a:spLocks noGrp="1"/>
          </p:cNvSpPr>
          <p:nvPr>
            <p:ph idx="1"/>
          </p:nvPr>
        </p:nvSpPr>
        <p:spPr>
          <a:xfrm>
            <a:off x="628650" y="1268016"/>
            <a:ext cx="8108950" cy="3364706"/>
          </a:xfrm>
        </p:spPr>
        <p:txBody>
          <a:bodyPr/>
          <a:lstStyle/>
          <a:p>
            <a:pPr marL="0" lvl="0" indent="0">
              <a:buNone/>
            </a:pPr>
            <a:r>
              <a:rPr dirty="0"/>
              <a:t>Isolate components in compartments so that compromise of one doesn’t give access to others.</a:t>
            </a:r>
          </a:p>
        </p:txBody>
      </p:sp>
      <p:graphicFrame>
        <p:nvGraphicFramePr>
          <p:cNvPr id="7" name="Content Placeholder 5">
            <a:extLst>
              <a:ext uri="{FF2B5EF4-FFF2-40B4-BE49-F238E27FC236}">
                <a16:creationId xmlns:a16="http://schemas.microsoft.com/office/drawing/2014/main" id="{C36A5986-13C4-23EA-B8CE-FC4A7BD67837}"/>
              </a:ext>
            </a:extLst>
          </p:cNvPr>
          <p:cNvGraphicFramePr>
            <a:graphicFrameLocks/>
          </p:cNvGraphicFramePr>
          <p:nvPr/>
        </p:nvGraphicFramePr>
        <p:xfrm>
          <a:off x="1144905" y="1980962"/>
          <a:ext cx="7076440" cy="2651760"/>
        </p:xfrm>
        <a:graphic>
          <a:graphicData uri="http://schemas.openxmlformats.org/drawingml/2006/table">
            <a:tbl>
              <a:tblPr firstRow="1" bandRow="1">
                <a:tableStyleId>{5C22544A-7EE6-4342-B048-85BDC9FD1C3A}</a:tableStyleId>
              </a:tblPr>
              <a:tblGrid>
                <a:gridCol w="2114721">
                  <a:extLst>
                    <a:ext uri="{9D8B030D-6E8A-4147-A177-3AD203B41FA5}">
                      <a16:colId xmlns:a16="http://schemas.microsoft.com/office/drawing/2014/main" val="20000"/>
                    </a:ext>
                  </a:extLst>
                </a:gridCol>
                <a:gridCol w="2493477">
                  <a:extLst>
                    <a:ext uri="{9D8B030D-6E8A-4147-A177-3AD203B41FA5}">
                      <a16:colId xmlns:a16="http://schemas.microsoft.com/office/drawing/2014/main" val="20001"/>
                    </a:ext>
                  </a:extLst>
                </a:gridCol>
                <a:gridCol w="2468242">
                  <a:extLst>
                    <a:ext uri="{9D8B030D-6E8A-4147-A177-3AD203B41FA5}">
                      <a16:colId xmlns:a16="http://schemas.microsoft.com/office/drawing/2014/main" val="20002"/>
                    </a:ext>
                  </a:extLst>
                </a:gridCol>
              </a:tblGrid>
              <a:tr h="0">
                <a:tc>
                  <a:txBody>
                    <a:bodyPr/>
                    <a:lstStyle/>
                    <a:p>
                      <a:pPr marL="0" lvl="0" indent="0">
                        <a:buNone/>
                      </a:pPr>
                      <a:r>
                        <a:rPr sz="1800"/>
                        <a:t>Mechanism</a:t>
                      </a:r>
                    </a:p>
                  </a:txBody>
                  <a:tcPr/>
                </a:tc>
                <a:tc>
                  <a:txBody>
                    <a:bodyPr/>
                    <a:lstStyle/>
                    <a:p>
                      <a:pPr marL="0" lvl="0" indent="0">
                        <a:buNone/>
                      </a:pPr>
                      <a:r>
                        <a:rPr sz="1800" dirty="0"/>
                        <a:t>Granularity</a:t>
                      </a:r>
                    </a:p>
                  </a:txBody>
                  <a:tcPr/>
                </a:tc>
                <a:tc>
                  <a:txBody>
                    <a:bodyPr/>
                    <a:lstStyle/>
                    <a:p>
                      <a:pPr marL="0" lvl="0" indent="0">
                        <a:buNone/>
                      </a:pPr>
                      <a:r>
                        <a:rPr sz="1800" dirty="0"/>
                        <a:t>Example</a:t>
                      </a:r>
                    </a:p>
                  </a:txBody>
                  <a:tcPr/>
                </a:tc>
                <a:extLst>
                  <a:ext uri="{0D108BD9-81ED-4DB2-BD59-A6C34878D82A}">
                    <a16:rowId xmlns:a16="http://schemas.microsoft.com/office/drawing/2014/main" val="10000"/>
                  </a:ext>
                </a:extLst>
              </a:tr>
              <a:tr h="0">
                <a:tc>
                  <a:txBody>
                    <a:bodyPr/>
                    <a:lstStyle/>
                    <a:p>
                      <a:pPr marL="0" lvl="0" indent="0">
                        <a:buNone/>
                      </a:pPr>
                      <a:r>
                        <a:rPr sz="1800" b="1"/>
                        <a:t>Process isolation</a:t>
                      </a:r>
                    </a:p>
                  </a:txBody>
                  <a:tcPr/>
                </a:tc>
                <a:tc>
                  <a:txBody>
                    <a:bodyPr/>
                    <a:lstStyle/>
                    <a:p>
                      <a:pPr marL="0" lvl="0" indent="0">
                        <a:buNone/>
                      </a:pPr>
                      <a:r>
                        <a:rPr sz="1800"/>
                        <a:t>Per-component</a:t>
                      </a:r>
                    </a:p>
                  </a:txBody>
                  <a:tcPr/>
                </a:tc>
                <a:tc>
                  <a:txBody>
                    <a:bodyPr/>
                    <a:lstStyle/>
                    <a:p>
                      <a:pPr marL="0" lvl="0" indent="0">
                        <a:buNone/>
                      </a:pPr>
                      <a:r>
                        <a:rPr sz="1800"/>
                        <a:t>Chrome: each tab in a separate process</a:t>
                      </a:r>
                    </a:p>
                  </a:txBody>
                  <a:tcPr/>
                </a:tc>
                <a:extLst>
                  <a:ext uri="{0D108BD9-81ED-4DB2-BD59-A6C34878D82A}">
                    <a16:rowId xmlns:a16="http://schemas.microsoft.com/office/drawing/2014/main" val="10001"/>
                  </a:ext>
                </a:extLst>
              </a:tr>
              <a:tr h="0">
                <a:tc>
                  <a:txBody>
                    <a:bodyPr/>
                    <a:lstStyle/>
                    <a:p>
                      <a:pPr marL="0" lvl="0" indent="0">
                        <a:buNone/>
                      </a:pPr>
                      <a:r>
                        <a:rPr sz="1800" b="1"/>
                        <a:t>seccomp-bpf</a:t>
                      </a:r>
                      <a:r>
                        <a:rPr sz="1800"/>
                        <a:t> (Linux)</a:t>
                      </a:r>
                    </a:p>
                  </a:txBody>
                  <a:tcPr/>
                </a:tc>
                <a:tc>
                  <a:txBody>
                    <a:bodyPr/>
                    <a:lstStyle/>
                    <a:p>
                      <a:pPr marL="0" lvl="0" indent="0">
                        <a:buNone/>
                      </a:pPr>
                      <a:r>
                        <a:rPr sz="1800" dirty="0"/>
                        <a:t>Per-</a:t>
                      </a:r>
                      <a:r>
                        <a:rPr sz="1800" dirty="0" err="1"/>
                        <a:t>syscall</a:t>
                      </a:r>
                      <a:endParaRPr sz="1800" dirty="0"/>
                    </a:p>
                  </a:txBody>
                  <a:tcPr/>
                </a:tc>
                <a:tc>
                  <a:txBody>
                    <a:bodyPr/>
                    <a:lstStyle/>
                    <a:p>
                      <a:pPr marL="0" lvl="0" indent="0">
                        <a:buNone/>
                      </a:pPr>
                      <a:r>
                        <a:rPr sz="1800"/>
                        <a:t>Restrict process to read, write, exit only</a:t>
                      </a:r>
                    </a:p>
                  </a:txBody>
                  <a:tcPr/>
                </a:tc>
                <a:extLst>
                  <a:ext uri="{0D108BD9-81ED-4DB2-BD59-A6C34878D82A}">
                    <a16:rowId xmlns:a16="http://schemas.microsoft.com/office/drawing/2014/main" val="10002"/>
                  </a:ext>
                </a:extLst>
              </a:tr>
              <a:tr h="0">
                <a:tc>
                  <a:txBody>
                    <a:bodyPr/>
                    <a:lstStyle/>
                    <a:p>
                      <a:pPr marL="0" lvl="0" indent="0">
                        <a:buNone/>
                      </a:pPr>
                      <a:r>
                        <a:rPr sz="1800" b="1" dirty="0"/>
                        <a:t>Containers / VMs</a:t>
                      </a:r>
                    </a:p>
                  </a:txBody>
                  <a:tcPr/>
                </a:tc>
                <a:tc>
                  <a:txBody>
                    <a:bodyPr/>
                    <a:lstStyle/>
                    <a:p>
                      <a:pPr marL="0" lvl="0" indent="0">
                        <a:buNone/>
                      </a:pPr>
                      <a:r>
                        <a:rPr sz="1800"/>
                        <a:t>Per-service</a:t>
                      </a:r>
                    </a:p>
                  </a:txBody>
                  <a:tcPr/>
                </a:tc>
                <a:tc>
                  <a:txBody>
                    <a:bodyPr/>
                    <a:lstStyle/>
                    <a:p>
                      <a:pPr marL="0" lvl="0" indent="0">
                        <a:buNone/>
                      </a:pPr>
                      <a:r>
                        <a:rPr sz="1800"/>
                        <a:t>Microservice isolation</a:t>
                      </a:r>
                    </a:p>
                  </a:txBody>
                  <a:tcPr/>
                </a:tc>
                <a:extLst>
                  <a:ext uri="{0D108BD9-81ED-4DB2-BD59-A6C34878D82A}">
                    <a16:rowId xmlns:a16="http://schemas.microsoft.com/office/drawing/2014/main" val="10003"/>
                  </a:ext>
                </a:extLst>
              </a:tr>
              <a:tr h="0">
                <a:tc>
                  <a:txBody>
                    <a:bodyPr/>
                    <a:lstStyle/>
                    <a:p>
                      <a:pPr marL="0" lvl="0" indent="0">
                        <a:buNone/>
                      </a:pPr>
                      <a:r>
                        <a:rPr sz="1800" b="1"/>
                        <a:t>Mobile sandboxing</a:t>
                      </a:r>
                    </a:p>
                  </a:txBody>
                  <a:tcPr/>
                </a:tc>
                <a:tc>
                  <a:txBody>
                    <a:bodyPr/>
                    <a:lstStyle/>
                    <a:p>
                      <a:pPr marL="0" lvl="0" indent="0">
                        <a:buNone/>
                      </a:pPr>
                      <a:r>
                        <a:rPr sz="1800"/>
                        <a:t>Per-app</a:t>
                      </a:r>
                    </a:p>
                  </a:txBody>
                  <a:tcPr/>
                </a:tc>
                <a:tc>
                  <a:txBody>
                    <a:bodyPr/>
                    <a:lstStyle/>
                    <a:p>
                      <a:pPr marL="0" lvl="0" indent="0">
                        <a:buNone/>
                      </a:pPr>
                      <a:r>
                        <a:rPr sz="1800" dirty="0"/>
                        <a:t>iOS/Android sandbox each app by default</a:t>
                      </a:r>
                    </a:p>
                  </a:txBody>
                  <a:tcPr/>
                </a:tc>
                <a:extLst>
                  <a:ext uri="{0D108BD9-81ED-4DB2-BD59-A6C34878D82A}">
                    <a16:rowId xmlns:a16="http://schemas.microsoft.com/office/drawing/2014/main" val="10004"/>
                  </a:ext>
                </a:extLst>
              </a:tr>
            </a:tbl>
          </a:graphicData>
        </a:graphic>
      </p:graphicFrame>
      <p:pic>
        <p:nvPicPr>
          <p:cNvPr id="10" name="Picture 9">
            <a:extLst>
              <a:ext uri="{FF2B5EF4-FFF2-40B4-BE49-F238E27FC236}">
                <a16:creationId xmlns:a16="http://schemas.microsoft.com/office/drawing/2014/main" id="{2397DB92-CF05-02A3-2C0F-9E77716B4059}"/>
              </a:ext>
            </a:extLst>
          </p:cNvPr>
          <p:cNvPicPr>
            <a:picLocks noChangeAspect="1"/>
          </p:cNvPicPr>
          <p:nvPr/>
        </p:nvPicPr>
        <p:blipFill>
          <a:blip r:embed="rId3"/>
          <a:stretch>
            <a:fillRect/>
          </a:stretch>
        </p:blipFill>
        <p:spPr>
          <a:xfrm>
            <a:off x="8343624" y="234718"/>
            <a:ext cx="552119" cy="552119"/>
          </a:xfrm>
          <a:prstGeom prst="rect">
            <a:avLst/>
          </a:prstGeom>
        </p:spPr>
      </p:pic>
      <p:pic>
        <p:nvPicPr>
          <p:cNvPr id="11" name="Picture 10">
            <a:extLst>
              <a:ext uri="{FF2B5EF4-FFF2-40B4-BE49-F238E27FC236}">
                <a16:creationId xmlns:a16="http://schemas.microsoft.com/office/drawing/2014/main" id="{692538E3-0F75-1097-07F3-AB6C0552CE51}"/>
              </a:ext>
            </a:extLst>
          </p:cNvPr>
          <p:cNvPicPr>
            <a:picLocks noChangeAspect="1"/>
          </p:cNvPicPr>
          <p:nvPr/>
        </p:nvPicPr>
        <p:blipFill>
          <a:blip r:embed="rId4"/>
          <a:stretch>
            <a:fillRect/>
          </a:stretch>
        </p:blipFill>
        <p:spPr>
          <a:xfrm>
            <a:off x="7687172" y="234718"/>
            <a:ext cx="552118" cy="559107"/>
          </a:xfrm>
          <a:prstGeom prst="rect">
            <a:avLst/>
          </a:prstGeom>
        </p:spPr>
      </p:pic>
    </p:spTree>
    <p:extLst>
      <p:ext uri="{BB962C8B-B14F-4D97-AF65-F5344CB8AC3E}">
        <p14:creationId xmlns:p14="http://schemas.microsoft.com/office/powerpoint/2010/main" val="30198842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Compartmentalization in Our Examples</a:t>
            </a:r>
          </a:p>
        </p:txBody>
      </p:sp>
      <p:sp>
        <p:nvSpPr>
          <p:cNvPr id="3" name="Content Placeholder 2"/>
          <p:cNvSpPr>
            <a:spLocks noGrp="1"/>
          </p:cNvSpPr>
          <p:nvPr>
            <p:ph idx="1"/>
          </p:nvPr>
        </p:nvSpPr>
        <p:spPr/>
        <p:txBody>
          <a:bodyPr/>
          <a:lstStyle/>
          <a:p>
            <a:pPr marL="0" lvl="0" indent="0">
              <a:buNone/>
            </a:pPr>
            <a:r>
              <a:rPr b="1" dirty="0"/>
              <a:t>CMS:</a:t>
            </a:r>
            <a:r>
              <a:rPr dirty="0"/>
              <a:t> Server-side PDF renderer (for grade reports) runs in a sandbox. A malicious PDF exploiting a renderer vulnerability can’t access the grades DB.</a:t>
            </a:r>
          </a:p>
          <a:p>
            <a:r>
              <a:rPr dirty="0"/>
              <a:t>This is the </a:t>
            </a:r>
            <a:r>
              <a:rPr b="1" dirty="0"/>
              <a:t>confused deputy</a:t>
            </a:r>
            <a:r>
              <a:rPr dirty="0"/>
              <a:t> problem</a:t>
            </a:r>
            <a:r>
              <a:rPr lang="en-US" dirty="0"/>
              <a:t> (again!)</a:t>
            </a:r>
            <a:r>
              <a:rPr dirty="0"/>
              <a:t>: the renderer runs with the server’s privileges but processes untrusted input.</a:t>
            </a:r>
          </a:p>
          <a:p>
            <a:pPr marL="0" lvl="0" indent="0">
              <a:buNone/>
            </a:pPr>
            <a:endParaRPr lang="en-US" sz="800" b="1" dirty="0"/>
          </a:p>
          <a:p>
            <a:pPr marL="0" lvl="0" indent="0">
              <a:buNone/>
            </a:pPr>
            <a:r>
              <a:rPr b="1" dirty="0"/>
              <a:t>Payment app:</a:t>
            </a:r>
            <a:r>
              <a:rPr dirty="0"/>
              <a:t> Payment processing and social feed run in separate containers with separate DB credentials. SQL injection in the social feed does not expose financial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Promote Privacy</a:t>
            </a:r>
          </a:p>
        </p:txBody>
      </p:sp>
      <p:sp>
        <p:nvSpPr>
          <p:cNvPr id="4" name="Text Placeholder 3"/>
          <p:cNvSpPr>
            <a:spLocks noGrp="1"/>
          </p:cNvSpPr>
          <p:nvPr>
            <p:ph idx="1"/>
          </p:nvPr>
        </p:nvSpPr>
        <p:spPr/>
        <p:txBody>
          <a:bodyPr/>
          <a:lstStyle/>
          <a:p>
            <a:pPr marL="0" lvl="0" indent="0">
              <a:buNone/>
            </a:pPr>
            <a:r>
              <a:rPr dirty="0"/>
              <a:t>Restrict the flow of sensitive data as much as possible, reducing the trust surface.</a:t>
            </a:r>
          </a:p>
          <a:p>
            <a:pPr marL="0" lvl="0" indent="0">
              <a:buNone/>
            </a:pPr>
            <a:r>
              <a:rPr b="1" dirty="0"/>
              <a:t>Data minimization:</a:t>
            </a:r>
          </a:p>
          <a:p>
            <a:pPr lvl="0"/>
            <a:r>
              <a:rPr dirty="0"/>
              <a:t>Don’t collect data you </a:t>
            </a:r>
            <a:br>
              <a:rPr lang="en-US" dirty="0"/>
            </a:br>
            <a:r>
              <a:rPr dirty="0"/>
              <a:t>don’t need</a:t>
            </a:r>
          </a:p>
          <a:p>
            <a:pPr lvl="0"/>
            <a:r>
              <a:rPr dirty="0"/>
              <a:t>Don’t store it longer </a:t>
            </a:r>
            <a:br>
              <a:rPr lang="en-US" dirty="0"/>
            </a:br>
            <a:r>
              <a:rPr dirty="0"/>
              <a:t>than you need</a:t>
            </a:r>
          </a:p>
          <a:p>
            <a:pPr lvl="0"/>
            <a:r>
              <a:rPr dirty="0"/>
              <a:t>Don’t transmit it to </a:t>
            </a:r>
            <a:br>
              <a:rPr lang="en-US" dirty="0"/>
            </a:br>
            <a:r>
              <a:rPr dirty="0"/>
              <a:t>components that don’t need it</a:t>
            </a:r>
          </a:p>
        </p:txBody>
      </p:sp>
      <p:graphicFrame>
        <p:nvGraphicFramePr>
          <p:cNvPr id="7" name="Content Placeholder 5">
            <a:extLst>
              <a:ext uri="{FF2B5EF4-FFF2-40B4-BE49-F238E27FC236}">
                <a16:creationId xmlns:a16="http://schemas.microsoft.com/office/drawing/2014/main" id="{7848FAE8-EF0A-93F3-AFF9-44F4460B8A42}"/>
              </a:ext>
            </a:extLst>
          </p:cNvPr>
          <p:cNvGraphicFramePr>
            <a:graphicFrameLocks/>
          </p:cNvGraphicFramePr>
          <p:nvPr>
            <p:extLst>
              <p:ext uri="{D42A27DB-BD31-4B8C-83A1-F6EECF244321}">
                <p14:modId xmlns:p14="http://schemas.microsoft.com/office/powerpoint/2010/main" val="3222571154"/>
              </p:ext>
            </p:extLst>
          </p:nvPr>
        </p:nvGraphicFramePr>
        <p:xfrm>
          <a:off x="4436623" y="2007989"/>
          <a:ext cx="4255951" cy="2743200"/>
        </p:xfrm>
        <a:graphic>
          <a:graphicData uri="http://schemas.openxmlformats.org/drawingml/2006/table">
            <a:tbl>
              <a:tblPr firstRow="1" bandRow="1">
                <a:tableStyleId>{5C22544A-7EE6-4342-B048-85BDC9FD1C3A}</a:tableStyleId>
              </a:tblPr>
              <a:tblGrid>
                <a:gridCol w="1229723">
                  <a:extLst>
                    <a:ext uri="{9D8B030D-6E8A-4147-A177-3AD203B41FA5}">
                      <a16:colId xmlns:a16="http://schemas.microsoft.com/office/drawing/2014/main" val="20000"/>
                    </a:ext>
                  </a:extLst>
                </a:gridCol>
                <a:gridCol w="1611086">
                  <a:extLst>
                    <a:ext uri="{9D8B030D-6E8A-4147-A177-3AD203B41FA5}">
                      <a16:colId xmlns:a16="http://schemas.microsoft.com/office/drawing/2014/main" val="20001"/>
                    </a:ext>
                  </a:extLst>
                </a:gridCol>
                <a:gridCol w="1415142">
                  <a:extLst>
                    <a:ext uri="{9D8B030D-6E8A-4147-A177-3AD203B41FA5}">
                      <a16:colId xmlns:a16="http://schemas.microsoft.com/office/drawing/2014/main" val="20002"/>
                    </a:ext>
                  </a:extLst>
                </a:gridCol>
              </a:tblGrid>
              <a:tr h="0">
                <a:tc>
                  <a:txBody>
                    <a:bodyPr/>
                    <a:lstStyle/>
                    <a:p>
                      <a:pPr marL="0" lvl="0" indent="0">
                        <a:buNone/>
                      </a:pPr>
                      <a:r>
                        <a:rPr sz="1800" dirty="0"/>
                        <a:t>System</a:t>
                      </a:r>
                    </a:p>
                  </a:txBody>
                  <a:tcPr/>
                </a:tc>
                <a:tc>
                  <a:txBody>
                    <a:bodyPr/>
                    <a:lstStyle/>
                    <a:p>
                      <a:pPr marL="0" lvl="0" indent="0">
                        <a:buNone/>
                      </a:pPr>
                      <a:r>
                        <a:rPr sz="1800"/>
                        <a:t>What the component receives</a:t>
                      </a:r>
                    </a:p>
                  </a:txBody>
                  <a:tcPr/>
                </a:tc>
                <a:tc>
                  <a:txBody>
                    <a:bodyPr/>
                    <a:lstStyle/>
                    <a:p>
                      <a:pPr marL="0" lvl="0" indent="0">
                        <a:buNone/>
                      </a:pPr>
                      <a:r>
                        <a:rPr sz="1800"/>
                        <a:t>What it should receive</a:t>
                      </a:r>
                    </a:p>
                  </a:txBody>
                  <a:tcPr/>
                </a:tc>
                <a:extLst>
                  <a:ext uri="{0D108BD9-81ED-4DB2-BD59-A6C34878D82A}">
                    <a16:rowId xmlns:a16="http://schemas.microsoft.com/office/drawing/2014/main" val="10000"/>
                  </a:ext>
                </a:extLst>
              </a:tr>
              <a:tr h="0">
                <a:tc>
                  <a:txBody>
                    <a:bodyPr/>
                    <a:lstStyle/>
                    <a:p>
                      <a:pPr marL="0" lvl="0" indent="0">
                        <a:buNone/>
                      </a:pPr>
                      <a:r>
                        <a:rPr sz="1800"/>
                        <a:t>CMS → Plagiarism service</a:t>
                      </a:r>
                    </a:p>
                  </a:txBody>
                  <a:tcPr/>
                </a:tc>
                <a:tc>
                  <a:txBody>
                    <a:bodyPr/>
                    <a:lstStyle/>
                    <a:p>
                      <a:pPr marL="0" lvl="0" indent="0">
                        <a:buNone/>
                      </a:pPr>
                      <a:r>
                        <a:rPr sz="1800" dirty="0"/>
                        <a:t>Student name, email, ID, submission</a:t>
                      </a:r>
                    </a:p>
                  </a:txBody>
                  <a:tcPr/>
                </a:tc>
                <a:tc>
                  <a:txBody>
                    <a:bodyPr/>
                    <a:lstStyle/>
                    <a:p>
                      <a:pPr marL="0" lvl="0" indent="0">
                        <a:buNone/>
                      </a:pPr>
                      <a:r>
                        <a:rPr sz="1800" dirty="0"/>
                        <a:t>Text content with </a:t>
                      </a:r>
                      <a:r>
                        <a:rPr lang="en-US" sz="1800" dirty="0"/>
                        <a:t>anon</a:t>
                      </a:r>
                      <a:r>
                        <a:rPr sz="1800" dirty="0"/>
                        <a:t> ID only</a:t>
                      </a:r>
                    </a:p>
                  </a:txBody>
                  <a:tcPr/>
                </a:tc>
                <a:extLst>
                  <a:ext uri="{0D108BD9-81ED-4DB2-BD59-A6C34878D82A}">
                    <a16:rowId xmlns:a16="http://schemas.microsoft.com/office/drawing/2014/main" val="10001"/>
                  </a:ext>
                </a:extLst>
              </a:tr>
              <a:tr h="0">
                <a:tc>
                  <a:txBody>
                    <a:bodyPr/>
                    <a:lstStyle/>
                    <a:p>
                      <a:pPr marL="0" lvl="0" indent="0">
                        <a:buNone/>
                      </a:pPr>
                      <a:r>
                        <a:rPr sz="1800"/>
                        <a:t>Payment app → Analytics</a:t>
                      </a:r>
                    </a:p>
                  </a:txBody>
                  <a:tcPr/>
                </a:tc>
                <a:tc>
                  <a:txBody>
                    <a:bodyPr/>
                    <a:lstStyle/>
                    <a:p>
                      <a:pPr marL="0" lvl="0" indent="0">
                        <a:buNone/>
                      </a:pPr>
                      <a:r>
                        <a:rPr sz="1800" dirty="0"/>
                        <a:t>Full transaction details</a:t>
                      </a:r>
                    </a:p>
                  </a:txBody>
                  <a:tcPr/>
                </a:tc>
                <a:tc>
                  <a:txBody>
                    <a:bodyPr/>
                    <a:lstStyle/>
                    <a:p>
                      <a:pPr marL="0" lvl="0" indent="0">
                        <a:buNone/>
                      </a:pPr>
                      <a:r>
                        <a:rPr sz="1800" dirty="0"/>
                        <a:t>Aggregated statistics only</a:t>
                      </a:r>
                    </a:p>
                  </a:txBody>
                  <a:tcPr/>
                </a:tc>
                <a:extLst>
                  <a:ext uri="{0D108BD9-81ED-4DB2-BD59-A6C34878D82A}">
                    <a16:rowId xmlns:a16="http://schemas.microsoft.com/office/drawing/2014/main" val="10002"/>
                  </a:ext>
                </a:extLst>
              </a:tr>
            </a:tbl>
          </a:graphicData>
        </a:graphic>
      </p:graphicFrame>
      <p:pic>
        <p:nvPicPr>
          <p:cNvPr id="10" name="Picture 9">
            <a:extLst>
              <a:ext uri="{FF2B5EF4-FFF2-40B4-BE49-F238E27FC236}">
                <a16:creationId xmlns:a16="http://schemas.microsoft.com/office/drawing/2014/main" id="{25A0967E-40F3-F591-73F4-045C693F828D}"/>
              </a:ext>
            </a:extLst>
          </p:cNvPr>
          <p:cNvPicPr>
            <a:picLocks noChangeAspect="1"/>
          </p:cNvPicPr>
          <p:nvPr/>
        </p:nvPicPr>
        <p:blipFill>
          <a:blip r:embed="rId3"/>
          <a:stretch>
            <a:fillRect/>
          </a:stretch>
        </p:blipFill>
        <p:spPr>
          <a:xfrm>
            <a:off x="8416515" y="172642"/>
            <a:ext cx="552118" cy="55910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dissolve">
                                      <p:cBhvr>
                                        <p:cTn id="13" dur="500"/>
                                        <p:tgtEl>
                                          <p:spTgt spid="4">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dissolv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Restricting Data Views</a:t>
            </a:r>
            <a:r>
              <a:rPr lang="en-US" dirty="0"/>
              <a:t>: Least Privilege Again</a:t>
            </a:r>
            <a:endParaRPr dirty="0"/>
          </a:p>
        </p:txBody>
      </p:sp>
      <p:sp>
        <p:nvSpPr>
          <p:cNvPr id="3" name="Content Placeholder 2"/>
          <p:cNvSpPr>
            <a:spLocks noGrp="1"/>
          </p:cNvSpPr>
          <p:nvPr>
            <p:ph idx="1"/>
          </p:nvPr>
        </p:nvSpPr>
        <p:spPr/>
        <p:txBody>
          <a:bodyPr>
            <a:normAutofit/>
          </a:bodyPr>
          <a:lstStyle/>
          <a:p>
            <a:pPr marL="0" lvl="0" indent="0">
              <a:buNone/>
            </a:pPr>
            <a:r>
              <a:rPr b="1" dirty="0"/>
              <a:t>Example:</a:t>
            </a:r>
            <a:r>
              <a:rPr dirty="0"/>
              <a:t> A student admission system receives sensitive letters of recommendation as PDFs.</a:t>
            </a:r>
          </a:p>
          <a:p>
            <a:pPr lvl="0"/>
            <a:r>
              <a:rPr b="1" dirty="0"/>
              <a:t>Typical design:</a:t>
            </a:r>
            <a:r>
              <a:rPr dirty="0"/>
              <a:t> Reviewers download PDFs to local machines → compromise of those machines leaks private information</a:t>
            </a:r>
          </a:p>
          <a:p>
            <a:pPr lvl="0"/>
            <a:r>
              <a:rPr b="1" dirty="0"/>
              <a:t>Better:</a:t>
            </a:r>
            <a:r>
              <a:rPr dirty="0"/>
              <a:t> PDFs viewable only in a secure browser viewer; no data downloaded to the client</a:t>
            </a:r>
          </a:p>
          <a:p>
            <a:pPr marL="0" lvl="0" indent="0">
              <a:buNone/>
            </a:pPr>
            <a:r>
              <a:rPr b="1" dirty="0"/>
              <a:t>Payment app:</a:t>
            </a:r>
            <a:r>
              <a:rPr dirty="0"/>
              <a:t> Customer support agents investigating a dispute:</a:t>
            </a:r>
          </a:p>
          <a:p>
            <a:pPr lvl="0"/>
            <a:r>
              <a:rPr dirty="0"/>
              <a:t>Default: show masked data (</a:t>
            </a:r>
            <a:r>
              <a:rPr dirty="0">
                <a:latin typeface="Courier"/>
              </a:rPr>
              <a:t>****1234</a:t>
            </a:r>
            <a:r>
              <a:rPr dirty="0"/>
              <a:t>)</a:t>
            </a:r>
          </a:p>
          <a:p>
            <a:pPr lvl="0"/>
            <a:r>
              <a:rPr dirty="0"/>
              <a:t>Full access: requires supervisor override + audit log entry</a:t>
            </a:r>
          </a:p>
          <a:p>
            <a:pPr marL="0" lvl="0" indent="0">
              <a:buNone/>
            </a:pPr>
            <a:endParaRPr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Input Validation as Trust Minimization</a:t>
            </a:r>
          </a:p>
        </p:txBody>
      </p:sp>
      <p:sp>
        <p:nvSpPr>
          <p:cNvPr id="3" name="Content Placeholder 2"/>
          <p:cNvSpPr>
            <a:spLocks noGrp="1"/>
          </p:cNvSpPr>
          <p:nvPr>
            <p:ph idx="1"/>
          </p:nvPr>
        </p:nvSpPr>
        <p:spPr/>
        <p:txBody>
          <a:bodyPr>
            <a:normAutofit/>
          </a:bodyPr>
          <a:lstStyle/>
          <a:p>
            <a:pPr marL="0" lvl="0" indent="0">
              <a:buNone/>
            </a:pPr>
            <a:r>
              <a:rPr dirty="0"/>
              <a:t>Input validation is a form of trust with reluctance: trust a subsystem </a:t>
            </a:r>
            <a:r>
              <a:rPr i="1" dirty="0"/>
              <a:t>only under specific circumstances</a:t>
            </a:r>
            <a:r>
              <a:rPr dirty="0"/>
              <a:t>.</a:t>
            </a:r>
            <a:endParaRPr b="1" dirty="0"/>
          </a:p>
          <a:p>
            <a:pPr lvl="0"/>
            <a:r>
              <a:rPr dirty="0"/>
              <a:t>Trust a function’s parameters only if they’re within expected range (e.g., buffer length)</a:t>
            </a:r>
          </a:p>
          <a:p>
            <a:pPr lvl="0"/>
            <a:r>
              <a:rPr dirty="0"/>
              <a:t>Trust a web form field only if it contains no code-interpretable strings (XSS, injection)</a:t>
            </a:r>
          </a:p>
          <a:p>
            <a:pPr lvl="0"/>
            <a:r>
              <a:rPr dirty="0"/>
              <a:t>Trust a serialized object only if it contains no executable content (deserialization attacks)</a:t>
            </a:r>
          </a:p>
          <a:p>
            <a:pPr marL="0" lvl="0" indent="0">
              <a:buNone/>
            </a:pPr>
            <a:r>
              <a:rPr b="1" dirty="0"/>
              <a:t>Apply at every trust boundary in the DFD.</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Monitoring and Traceability</a:t>
            </a:r>
          </a:p>
        </p:txBody>
      </p:sp>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Designing for Detection</a:t>
            </a:r>
          </a:p>
        </p:txBody>
      </p:sp>
      <p:sp>
        <p:nvSpPr>
          <p:cNvPr id="3" name="Content Placeholder 2"/>
          <p:cNvSpPr>
            <a:spLocks noGrp="1"/>
          </p:cNvSpPr>
          <p:nvPr>
            <p:ph idx="1"/>
          </p:nvPr>
        </p:nvSpPr>
        <p:spPr>
          <a:xfrm>
            <a:off x="628650" y="1369218"/>
            <a:ext cx="3689350" cy="3263504"/>
          </a:xfrm>
        </p:spPr>
        <p:txBody>
          <a:bodyPr/>
          <a:lstStyle/>
          <a:p>
            <a:pPr marL="0" lvl="0" indent="0">
              <a:buNone/>
            </a:pPr>
            <a:r>
              <a:rPr dirty="0"/>
              <a:t>If you are attacked, </a:t>
            </a:r>
            <a:r>
              <a:rPr b="1" dirty="0"/>
              <a:t>how will you know?</a:t>
            </a:r>
          </a:p>
          <a:p>
            <a:pPr marL="0" lvl="0" indent="0">
              <a:buNone/>
            </a:pPr>
            <a:r>
              <a:rPr dirty="0"/>
              <a:t>Once you learn, </a:t>
            </a:r>
            <a:r>
              <a:rPr b="1" dirty="0"/>
              <a:t>how will you discern the cause?</a:t>
            </a:r>
          </a:p>
          <a:p>
            <a:pPr marL="0" lvl="0" indent="0">
              <a:buNone/>
            </a:pPr>
            <a:r>
              <a:rPr dirty="0"/>
              <a:t>Software must be designed from the start to produce operational telemetry.</a:t>
            </a:r>
          </a:p>
        </p:txBody>
      </p:sp>
      <p:pic>
        <p:nvPicPr>
          <p:cNvPr id="4" name="Picture 3">
            <a:extLst>
              <a:ext uri="{FF2B5EF4-FFF2-40B4-BE49-F238E27FC236}">
                <a16:creationId xmlns:a16="http://schemas.microsoft.com/office/drawing/2014/main" id="{8FACF1F0-2112-8D8E-B9C6-B2D922286619}"/>
              </a:ext>
            </a:extLst>
          </p:cNvPr>
          <p:cNvPicPr>
            <a:picLocks noChangeAspect="1"/>
          </p:cNvPicPr>
          <p:nvPr/>
        </p:nvPicPr>
        <p:blipFill>
          <a:blip r:embed="rId3"/>
          <a:stretch>
            <a:fillRect/>
          </a:stretch>
        </p:blipFill>
        <p:spPr>
          <a:xfrm>
            <a:off x="8414744" y="151924"/>
            <a:ext cx="552118" cy="552881"/>
          </a:xfrm>
          <a:prstGeom prst="rect">
            <a:avLst/>
          </a:prstGeom>
        </p:spPr>
      </p:pic>
      <p:pic>
        <p:nvPicPr>
          <p:cNvPr id="6" name="Picture 5">
            <a:extLst>
              <a:ext uri="{FF2B5EF4-FFF2-40B4-BE49-F238E27FC236}">
                <a16:creationId xmlns:a16="http://schemas.microsoft.com/office/drawing/2014/main" id="{C63AFF57-8359-68A5-4868-044254553B19}"/>
              </a:ext>
            </a:extLst>
          </p:cNvPr>
          <p:cNvPicPr>
            <a:picLocks noChangeAspect="1"/>
          </p:cNvPicPr>
          <p:nvPr/>
        </p:nvPicPr>
        <p:blipFill>
          <a:blip r:embed="rId4"/>
          <a:stretch>
            <a:fillRect/>
          </a:stretch>
        </p:blipFill>
        <p:spPr>
          <a:xfrm>
            <a:off x="4206240" y="1369218"/>
            <a:ext cx="4651176" cy="3100784"/>
          </a:xfrm>
          <a:prstGeom prst="rect">
            <a:avLst/>
          </a:prstGeom>
        </p:spPr>
      </p:pic>
    </p:spTree>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Detecting Attacks in Progress</a:t>
            </a:r>
          </a:p>
        </p:txBody>
      </p:sp>
      <p:sp>
        <p:nvSpPr>
          <p:cNvPr id="3" name="Content Placeholder 2"/>
          <p:cNvSpPr>
            <a:spLocks noGrp="1"/>
          </p:cNvSpPr>
          <p:nvPr>
            <p:ph idx="1"/>
          </p:nvPr>
        </p:nvSpPr>
        <p:spPr/>
        <p:txBody>
          <a:bodyPr>
            <a:normAutofit lnSpcReduction="10000"/>
          </a:bodyPr>
          <a:lstStyle/>
          <a:p>
            <a:pPr marL="0" lvl="0" indent="0">
              <a:buNone/>
            </a:pPr>
            <a:r>
              <a:rPr b="1" dirty="0"/>
              <a:t>Payment app anomalies:</a:t>
            </a:r>
          </a:p>
          <a:p>
            <a:pPr lvl="0"/>
            <a:r>
              <a:rPr dirty="0"/>
              <a:t>Many small transfers to new accounts</a:t>
            </a:r>
          </a:p>
          <a:p>
            <a:pPr lvl="0"/>
            <a:r>
              <a:rPr dirty="0"/>
              <a:t>Transfers at unusual hours from unusual locations</a:t>
            </a:r>
          </a:p>
          <a:p>
            <a:pPr lvl="0"/>
            <a:r>
              <a:rPr dirty="0"/>
              <a:t>Sudden spikes in failed login attempts</a:t>
            </a:r>
          </a:p>
          <a:p>
            <a:pPr lvl="0"/>
            <a:r>
              <a:rPr dirty="0"/>
              <a:t>Transfers just under reporting thresholds ($9,999 instead of $10,000)</a:t>
            </a:r>
          </a:p>
          <a:p>
            <a:pPr marL="0" lvl="0" indent="0">
              <a:buNone/>
            </a:pPr>
            <a:r>
              <a:rPr b="1" dirty="0"/>
              <a:t>CMS anomalies:</a:t>
            </a:r>
          </a:p>
          <a:p>
            <a:pPr lvl="0"/>
            <a:r>
              <a:rPr dirty="0"/>
              <a:t>A single account downloading every student’s submission</a:t>
            </a:r>
          </a:p>
          <a:p>
            <a:pPr lvl="0"/>
            <a:r>
              <a:rPr dirty="0"/>
              <a:t>Repeated authorization failures (probing for IDOR)</a:t>
            </a:r>
          </a:p>
          <a:p>
            <a:pPr lvl="0"/>
            <a:r>
              <a:rPr dirty="0"/>
              <a:t>Grade changes outside normal grading periods</a:t>
            </a:r>
          </a:p>
        </p:txBody>
      </p:sp>
      <p:sp>
        <p:nvSpPr>
          <p:cNvPr id="5" name="TextBox 4">
            <a:extLst>
              <a:ext uri="{FF2B5EF4-FFF2-40B4-BE49-F238E27FC236}">
                <a16:creationId xmlns:a16="http://schemas.microsoft.com/office/drawing/2014/main" id="{71ED9F50-E61F-7E5B-93BE-D5E46A50F01C}"/>
              </a:ext>
            </a:extLst>
          </p:cNvPr>
          <p:cNvSpPr txBox="1"/>
          <p:nvPr/>
        </p:nvSpPr>
        <p:spPr>
          <a:xfrm>
            <a:off x="5975131" y="273844"/>
            <a:ext cx="3000703" cy="1200329"/>
          </a:xfrm>
          <a:prstGeom prst="rect">
            <a:avLst/>
          </a:prstGeom>
          <a:solidFill>
            <a:schemeClr val="accent2">
              <a:lumMod val="60000"/>
              <a:lumOff val="40000"/>
            </a:schemeClr>
          </a:solidFill>
        </p:spPr>
        <p:txBody>
          <a:bodyPr wrap="square">
            <a:spAutoFit/>
          </a:bodyPr>
          <a:lstStyle/>
          <a:p>
            <a:pPr marL="0" lvl="0" indent="0">
              <a:buNone/>
            </a:pPr>
            <a:r>
              <a:rPr lang="en-US" dirty="0">
                <a:solidFill>
                  <a:schemeClr val="bg1"/>
                </a:solidFill>
              </a:rPr>
              <a:t>These patterns are </a:t>
            </a:r>
            <a:r>
              <a:rPr lang="en-US" b="1" dirty="0">
                <a:solidFill>
                  <a:schemeClr val="bg1"/>
                </a:solidFill>
              </a:rPr>
              <a:t>not detectable from a single log line</a:t>
            </a:r>
            <a:r>
              <a:rPr lang="en-US" dirty="0">
                <a:solidFill>
                  <a:schemeClr val="bg1"/>
                </a:solidFill>
              </a:rPr>
              <a:t>. They require </a:t>
            </a:r>
            <a:r>
              <a:rPr lang="en-US" i="1" dirty="0">
                <a:solidFill>
                  <a:schemeClr val="bg1"/>
                </a:solidFill>
              </a:rPr>
              <a:t>aggregation</a:t>
            </a:r>
            <a:r>
              <a:rPr lang="en-US" dirty="0">
                <a:solidFill>
                  <a:schemeClr val="bg1"/>
                </a:solidFill>
              </a:rPr>
              <a:t> and </a:t>
            </a:r>
            <a:r>
              <a:rPr lang="en-US" i="1" dirty="0">
                <a:solidFill>
                  <a:schemeClr val="bg1"/>
                </a:solidFill>
              </a:rPr>
              <a:t>correlation</a:t>
            </a:r>
            <a:r>
              <a:rPr lang="en-US" dirty="0">
                <a:solidFill>
                  <a:schemeClr val="bg1"/>
                </a:solidFill>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dissolve">
                                      <p:cBhvr>
                                        <p:cTn id="33" dur="500"/>
                                        <p:tgtEl>
                                          <p:spTgt spid="3">
                                            <p:txEl>
                                              <p:pRg st="7" end="7"/>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dissolve">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1+#ppt_w/2"/>
                                          </p:val>
                                        </p:tav>
                                        <p:tav tm="100000">
                                          <p:val>
                                            <p:strVal val="#ppt_x"/>
                                          </p:val>
                                        </p:tav>
                                      </p:tavLst>
                                    </p:anim>
                                    <p:anim calcmode="lin" valueType="num">
                                      <p:cBhvr additive="base">
                                        <p:cTn id="4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Log Aggregation and Correlation</a:t>
            </a:r>
          </a:p>
        </p:txBody>
      </p:sp>
      <p:sp>
        <p:nvSpPr>
          <p:cNvPr id="3" name="Content Placeholder 2"/>
          <p:cNvSpPr>
            <a:spLocks noGrp="1"/>
          </p:cNvSpPr>
          <p:nvPr>
            <p:ph idx="1"/>
          </p:nvPr>
        </p:nvSpPr>
        <p:spPr>
          <a:xfrm>
            <a:off x="628650" y="1369218"/>
            <a:ext cx="8030718" cy="3263504"/>
          </a:xfrm>
        </p:spPr>
        <p:txBody>
          <a:bodyPr>
            <a:normAutofit/>
          </a:bodyPr>
          <a:lstStyle/>
          <a:p>
            <a:pPr marL="0" lvl="0" indent="0">
              <a:buNone/>
            </a:pPr>
            <a:r>
              <a:rPr dirty="0"/>
              <a:t>In a distributed system, evidence is spread across multiple services. A single attack may touch auth, payment, notifications, </a:t>
            </a:r>
            <a:r>
              <a:rPr lang="en-US" dirty="0"/>
              <a:t>etc</a:t>
            </a:r>
            <a:r>
              <a:rPr dirty="0"/>
              <a:t>.</a:t>
            </a:r>
          </a:p>
          <a:p>
            <a:pPr marL="0" lvl="0" indent="0">
              <a:buNone/>
            </a:pPr>
            <a:r>
              <a:rPr b="1" dirty="0"/>
              <a:t>Correlation example:</a:t>
            </a:r>
          </a:p>
          <a:p>
            <a:pPr marL="1270000" lvl="0" indent="0">
              <a:buNone/>
            </a:pPr>
            <a:r>
              <a:rPr sz="2000" dirty="0"/>
              <a:t>User X’s session created at 3:42am from an IP in a new country </a:t>
            </a:r>
            <a:br>
              <a:rPr lang="en-US" sz="2000" dirty="0"/>
            </a:br>
            <a:r>
              <a:rPr sz="2000" dirty="0"/>
              <a:t>→ three transfers totaling $9,999 </a:t>
            </a:r>
            <a:br>
              <a:rPr lang="en-US" sz="2000" dirty="0"/>
            </a:br>
            <a:r>
              <a:rPr sz="2000" dirty="0"/>
              <a:t>→ push notifications silenced</a:t>
            </a:r>
          </a:p>
          <a:p>
            <a:pPr marL="0" lvl="0" indent="0">
              <a:buNone/>
            </a:pPr>
            <a:r>
              <a:rPr b="1" dirty="0"/>
              <a:t>Design implication:</a:t>
            </a:r>
            <a:r>
              <a:rPr dirty="0"/>
              <a:t> Include </a:t>
            </a:r>
            <a:r>
              <a:rPr b="1" dirty="0"/>
              <a:t>correlation IDs</a:t>
            </a:r>
            <a:r>
              <a:rPr dirty="0"/>
              <a:t> in every log entry.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03BECF-F580-767B-3A0F-71B780C08794}"/>
              </a:ext>
            </a:extLst>
          </p:cNvPr>
          <p:cNvSpPr>
            <a:spLocks noGrp="1"/>
          </p:cNvSpPr>
          <p:nvPr>
            <p:ph type="title"/>
          </p:nvPr>
        </p:nvSpPr>
        <p:spPr/>
        <p:txBody>
          <a:bodyPr/>
          <a:lstStyle/>
          <a:p>
            <a:r>
              <a:rPr lang="en-US" dirty="0"/>
              <a:t>Intrusion Detection and Log Analysis</a:t>
            </a:r>
          </a:p>
        </p:txBody>
      </p:sp>
      <p:pic>
        <p:nvPicPr>
          <p:cNvPr id="5" name="Picture 4">
            <a:extLst>
              <a:ext uri="{FF2B5EF4-FFF2-40B4-BE49-F238E27FC236}">
                <a16:creationId xmlns:a16="http://schemas.microsoft.com/office/drawing/2014/main" id="{E2D0EDDE-D4EE-7E1A-5E1C-4EF9C1F71005}"/>
              </a:ext>
            </a:extLst>
          </p:cNvPr>
          <p:cNvPicPr>
            <a:picLocks noChangeAspect="1"/>
          </p:cNvPicPr>
          <p:nvPr/>
        </p:nvPicPr>
        <p:blipFill>
          <a:blip r:embed="rId2"/>
          <a:stretch>
            <a:fillRect/>
          </a:stretch>
        </p:blipFill>
        <p:spPr>
          <a:xfrm>
            <a:off x="859696" y="1268016"/>
            <a:ext cx="3712304" cy="3878461"/>
          </a:xfrm>
          <a:prstGeom prst="rect">
            <a:avLst/>
          </a:prstGeom>
        </p:spPr>
      </p:pic>
      <p:pic>
        <p:nvPicPr>
          <p:cNvPr id="6" name="Picture 5">
            <a:extLst>
              <a:ext uri="{FF2B5EF4-FFF2-40B4-BE49-F238E27FC236}">
                <a16:creationId xmlns:a16="http://schemas.microsoft.com/office/drawing/2014/main" id="{72524ECE-FCE2-8E3A-C3D5-29F184AC2E63}"/>
              </a:ext>
            </a:extLst>
          </p:cNvPr>
          <p:cNvPicPr>
            <a:picLocks noChangeAspect="1"/>
          </p:cNvPicPr>
          <p:nvPr/>
        </p:nvPicPr>
        <p:blipFill>
          <a:blip r:embed="rId3"/>
          <a:stretch>
            <a:fillRect/>
          </a:stretch>
        </p:blipFill>
        <p:spPr>
          <a:xfrm>
            <a:off x="4776406" y="1268016"/>
            <a:ext cx="3534538" cy="3878461"/>
          </a:xfrm>
          <a:prstGeom prst="rect">
            <a:avLst/>
          </a:prstGeom>
        </p:spPr>
      </p:pic>
    </p:spTree>
    <p:extLst>
      <p:ext uri="{BB962C8B-B14F-4D97-AF65-F5344CB8AC3E}">
        <p14:creationId xmlns:p14="http://schemas.microsoft.com/office/powerpoint/2010/main" val="1996897008"/>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3D47-6BB2-0CF1-DBB3-FC3A17203E9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B48BD6C-B51C-6D6B-F41B-A91C67DAE4B6}"/>
              </a:ext>
            </a:extLst>
          </p:cNvPr>
          <p:cNvSpPr>
            <a:spLocks noGrp="1"/>
          </p:cNvSpPr>
          <p:nvPr>
            <p:ph sz="half" idx="1"/>
          </p:nvPr>
        </p:nvSpPr>
        <p:spPr/>
        <p:txBody>
          <a:bodyPr>
            <a:normAutofit/>
          </a:bodyPr>
          <a:lstStyle/>
          <a:p>
            <a:pPr marL="0" indent="0">
              <a:buNone/>
            </a:pPr>
            <a:r>
              <a:rPr lang="en-US" u="sng" dirty="0"/>
              <a:t>Last time (part 1)</a:t>
            </a:r>
          </a:p>
          <a:p>
            <a:r>
              <a:rPr lang="en-US" b="1" dirty="0"/>
              <a:t>Confidentiality</a:t>
            </a:r>
            <a:r>
              <a:rPr lang="en-US" dirty="0"/>
              <a:t> (by encryption)</a:t>
            </a:r>
          </a:p>
          <a:p>
            <a:r>
              <a:rPr lang="en-US" b="1" dirty="0"/>
              <a:t>Authentication</a:t>
            </a:r>
            <a:r>
              <a:rPr lang="en-US" dirty="0"/>
              <a:t> – proving identity</a:t>
            </a:r>
          </a:p>
          <a:p>
            <a:r>
              <a:rPr lang="en-US" dirty="0"/>
              <a:t>Four principles:</a:t>
            </a:r>
          </a:p>
          <a:p>
            <a:pPr lvl="1"/>
            <a:r>
              <a:rPr lang="en-US" b="1" dirty="0"/>
              <a:t>Do not expect expert users</a:t>
            </a:r>
          </a:p>
          <a:p>
            <a:pPr lvl="1"/>
            <a:r>
              <a:rPr lang="en-US" b="1" dirty="0"/>
              <a:t>Fail-safe defaults</a:t>
            </a:r>
          </a:p>
          <a:p>
            <a:pPr lvl="1"/>
            <a:r>
              <a:rPr lang="en-US" b="1" dirty="0"/>
              <a:t>Favor simplicity</a:t>
            </a:r>
          </a:p>
          <a:p>
            <a:pPr lvl="1"/>
            <a:r>
              <a:rPr lang="en-US" b="1" dirty="0"/>
              <a:t>Defend in depth </a:t>
            </a:r>
            <a:r>
              <a:rPr lang="en-US" dirty="0"/>
              <a:t>(throughout)</a:t>
            </a:r>
            <a:endParaRPr lang="en-US" b="1" dirty="0"/>
          </a:p>
        </p:txBody>
      </p:sp>
      <p:sp>
        <p:nvSpPr>
          <p:cNvPr id="4" name="Content Placeholder 3">
            <a:extLst>
              <a:ext uri="{FF2B5EF4-FFF2-40B4-BE49-F238E27FC236}">
                <a16:creationId xmlns:a16="http://schemas.microsoft.com/office/drawing/2014/main" id="{2D2007C0-5A5C-B822-10C3-E00CBA368E66}"/>
              </a:ext>
            </a:extLst>
          </p:cNvPr>
          <p:cNvSpPr>
            <a:spLocks noGrp="1"/>
          </p:cNvSpPr>
          <p:nvPr>
            <p:ph sz="half" idx="2"/>
          </p:nvPr>
        </p:nvSpPr>
        <p:spPr/>
        <p:txBody>
          <a:bodyPr>
            <a:normAutofit/>
          </a:bodyPr>
          <a:lstStyle/>
          <a:p>
            <a:pPr marL="0" indent="0">
              <a:buNone/>
            </a:pPr>
            <a:r>
              <a:rPr lang="en-US" u="sng" dirty="0"/>
              <a:t>Today (part 2)</a:t>
            </a:r>
          </a:p>
          <a:p>
            <a:r>
              <a:rPr lang="en-US" b="1" dirty="0"/>
              <a:t>Authorization</a:t>
            </a:r>
          </a:p>
          <a:p>
            <a:r>
              <a:rPr lang="en-US" b="1" dirty="0"/>
              <a:t>Integrity</a:t>
            </a:r>
            <a:r>
              <a:rPr lang="en-US" dirty="0"/>
              <a:t> and </a:t>
            </a:r>
            <a:r>
              <a:rPr lang="en-US" b="1" dirty="0"/>
              <a:t>Accountability</a:t>
            </a:r>
          </a:p>
          <a:p>
            <a:r>
              <a:rPr lang="en-US" dirty="0"/>
              <a:t>Remaining principles:</a:t>
            </a:r>
          </a:p>
          <a:p>
            <a:pPr lvl="1"/>
            <a:r>
              <a:rPr lang="en-US" b="1" dirty="0"/>
              <a:t>Trust with Reluctance </a:t>
            </a:r>
            <a:r>
              <a:rPr lang="en-US" dirty="0"/>
              <a:t>(all)</a:t>
            </a:r>
          </a:p>
          <a:p>
            <a:pPr lvl="1"/>
            <a:r>
              <a:rPr lang="en-US" b="1" dirty="0"/>
              <a:t>Monitoring and Traceability</a:t>
            </a:r>
          </a:p>
          <a:p>
            <a:pPr lvl="1"/>
            <a:r>
              <a:rPr lang="en-US" b="1" dirty="0"/>
              <a:t>Putting it all together</a:t>
            </a:r>
          </a:p>
          <a:p>
            <a:pPr lvl="1"/>
            <a:r>
              <a:rPr lang="en-US" b="1" dirty="0"/>
              <a:t>Use community resources</a:t>
            </a:r>
          </a:p>
        </p:txBody>
      </p:sp>
      <p:graphicFrame>
        <p:nvGraphicFramePr>
          <p:cNvPr id="5" name="Content Placeholder 5">
            <a:extLst>
              <a:ext uri="{FF2B5EF4-FFF2-40B4-BE49-F238E27FC236}">
                <a16:creationId xmlns:a16="http://schemas.microsoft.com/office/drawing/2014/main" id="{8AF55CD1-A843-D174-1E6F-39B7602D6B8C}"/>
              </a:ext>
            </a:extLst>
          </p:cNvPr>
          <p:cNvGraphicFramePr>
            <a:graphicFrameLocks/>
          </p:cNvGraphicFramePr>
          <p:nvPr>
            <p:extLst>
              <p:ext uri="{D42A27DB-BD31-4B8C-83A1-F6EECF244321}">
                <p14:modId xmlns:p14="http://schemas.microsoft.com/office/powerpoint/2010/main" val="2078308514"/>
              </p:ext>
            </p:extLst>
          </p:nvPr>
        </p:nvGraphicFramePr>
        <p:xfrm>
          <a:off x="4572000" y="1369218"/>
          <a:ext cx="3848431" cy="2743200"/>
        </p:xfrm>
        <a:graphic>
          <a:graphicData uri="http://schemas.openxmlformats.org/drawingml/2006/table">
            <a:tbl>
              <a:tblPr firstRow="1" bandRow="1">
                <a:tableStyleId>{5C22544A-7EE6-4342-B048-85BDC9FD1C3A}</a:tableStyleId>
              </a:tblPr>
              <a:tblGrid>
                <a:gridCol w="3848431">
                  <a:extLst>
                    <a:ext uri="{9D8B030D-6E8A-4147-A177-3AD203B41FA5}">
                      <a16:colId xmlns:a16="http://schemas.microsoft.com/office/drawing/2014/main" val="20001"/>
                    </a:ext>
                  </a:extLst>
                </a:gridCol>
              </a:tblGrid>
              <a:tr h="0">
                <a:tc>
                  <a:txBody>
                    <a:bodyPr/>
                    <a:lstStyle/>
                    <a:p>
                      <a:pPr marL="0" lvl="0" indent="0">
                        <a:buNone/>
                      </a:pPr>
                      <a:r>
                        <a:rPr sz="1800" dirty="0"/>
                        <a:t>Techniques</a:t>
                      </a:r>
                    </a:p>
                  </a:txBody>
                  <a:tcPr/>
                </a:tc>
                <a:extLst>
                  <a:ext uri="{0D108BD9-81ED-4DB2-BD59-A6C34878D82A}">
                    <a16:rowId xmlns:a16="http://schemas.microsoft.com/office/drawing/2014/main" val="10000"/>
                  </a:ext>
                </a:extLst>
              </a:tr>
              <a:tr h="0">
                <a:tc>
                  <a:txBody>
                    <a:bodyPr/>
                    <a:lstStyle/>
                    <a:p>
                      <a:pPr marL="0" lvl="0" indent="0">
                        <a:buNone/>
                      </a:pPr>
                      <a:r>
                        <a:rPr sz="1800" dirty="0"/>
                        <a:t>TLS, BLE security, AES-GCM, key management</a:t>
                      </a:r>
                    </a:p>
                  </a:txBody>
                  <a:tcPr/>
                </a:tc>
                <a:extLst>
                  <a:ext uri="{0D108BD9-81ED-4DB2-BD59-A6C34878D82A}">
                    <a16:rowId xmlns:a16="http://schemas.microsoft.com/office/drawing/2014/main" val="10001"/>
                  </a:ext>
                </a:extLst>
              </a:tr>
              <a:tr h="0">
                <a:tc>
                  <a:txBody>
                    <a:bodyPr/>
                    <a:lstStyle/>
                    <a:p>
                      <a:pPr marL="0" lvl="0" indent="0">
                        <a:buNone/>
                      </a:pPr>
                      <a:r>
                        <a:rPr sz="1800"/>
                        <a:t>Argon2id, MFA, IdPs, mTLS</a:t>
                      </a:r>
                    </a:p>
                  </a:txBody>
                  <a:tcPr/>
                </a:tc>
                <a:extLst>
                  <a:ext uri="{0D108BD9-81ED-4DB2-BD59-A6C34878D82A}">
                    <a16:rowId xmlns:a16="http://schemas.microsoft.com/office/drawing/2014/main" val="10002"/>
                  </a:ext>
                </a:extLst>
              </a:tr>
              <a:tr h="0">
                <a:tc>
                  <a:txBody>
                    <a:bodyPr/>
                    <a:lstStyle/>
                    <a:p>
                      <a:pPr marL="0" lvl="0" indent="0">
                        <a:buNone/>
                      </a:pPr>
                      <a:r>
                        <a:rPr sz="1800"/>
                        <a:t>Password managers, FIDO2</a:t>
                      </a:r>
                    </a:p>
                  </a:txBody>
                  <a:tcPr/>
                </a:tc>
                <a:extLst>
                  <a:ext uri="{0D108BD9-81ED-4DB2-BD59-A6C34878D82A}">
                    <a16:rowId xmlns:a16="http://schemas.microsoft.com/office/drawing/2014/main" val="10003"/>
                  </a:ext>
                </a:extLst>
              </a:tr>
              <a:tr h="0">
                <a:tc>
                  <a:txBody>
                    <a:bodyPr/>
                    <a:lstStyle/>
                    <a:p>
                      <a:pPr marL="0" lvl="0" indent="0">
                        <a:buNone/>
                      </a:pPr>
                      <a:r>
                        <a:rPr sz="1800"/>
                        <a:t>Secure defaults, break glass, graceful degradation</a:t>
                      </a:r>
                    </a:p>
                  </a:txBody>
                  <a:tcPr/>
                </a:tc>
                <a:extLst>
                  <a:ext uri="{0D108BD9-81ED-4DB2-BD59-A6C34878D82A}">
                    <a16:rowId xmlns:a16="http://schemas.microsoft.com/office/drawing/2014/main" val="10004"/>
                  </a:ext>
                </a:extLst>
              </a:tr>
              <a:tr h="0">
                <a:tc>
                  <a:txBody>
                    <a:bodyPr/>
                    <a:lstStyle/>
                    <a:p>
                      <a:pPr marL="0" lvl="0" indent="0">
                        <a:buNone/>
                      </a:pPr>
                      <a:r>
                        <a:rPr sz="1800" dirty="0"/>
                        <a:t>Minimal APIs, boring technology</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02368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Pulling It Together</a:t>
            </a:r>
          </a:p>
        </p:txBody>
      </p:sp>
    </p:spTree>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From Threat List to Architecture</a:t>
            </a:r>
          </a:p>
        </p:txBody>
      </p:sp>
      <p:sp>
        <p:nvSpPr>
          <p:cNvPr id="3" name="Content Placeholder 2"/>
          <p:cNvSpPr>
            <a:spLocks noGrp="1"/>
          </p:cNvSpPr>
          <p:nvPr>
            <p:ph idx="1"/>
          </p:nvPr>
        </p:nvSpPr>
        <p:spPr/>
        <p:txBody>
          <a:bodyPr>
            <a:normAutofit fontScale="92500" lnSpcReduction="10000"/>
          </a:bodyPr>
          <a:lstStyle/>
          <a:p>
            <a:pPr marL="0" lvl="0" indent="0">
              <a:buNone/>
            </a:pPr>
            <a:r>
              <a:rPr dirty="0"/>
              <a:t>Individual threats often converge on the </a:t>
            </a:r>
            <a:r>
              <a:rPr b="1" dirty="0"/>
              <a:t>same mechanism</a:t>
            </a:r>
            <a:r>
              <a:rPr dirty="0"/>
              <a:t>.</a:t>
            </a:r>
          </a:p>
          <a:p>
            <a:pPr marL="0" lvl="0" indent="0">
              <a:buNone/>
            </a:pPr>
            <a:r>
              <a:rPr dirty="0"/>
              <a:t>A security architecture is </a:t>
            </a:r>
            <a:r>
              <a:rPr i="1" dirty="0"/>
              <a:t>not</a:t>
            </a:r>
            <a:r>
              <a:rPr dirty="0"/>
              <a:t> “for threat X, do Y” repeated 20 times. It’s a coherent design where mechanisms serve multiple purposes.</a:t>
            </a:r>
          </a:p>
          <a:p>
            <a:pPr marL="0" lvl="0" indent="0">
              <a:buNone/>
            </a:pPr>
            <a:r>
              <a:rPr b="1" dirty="0"/>
              <a:t>CMS convergence:</a:t>
            </a:r>
          </a:p>
          <a:p>
            <a:pPr lvl="0"/>
            <a:r>
              <a:rPr dirty="0"/>
              <a:t>Spoofing of student identity + elevation of privilege to instructor + information disclosure of grades → </a:t>
            </a:r>
            <a:r>
              <a:rPr b="1" dirty="0"/>
              <a:t>centralized, relationship-based access control with server-side enforcement and complete mediation</a:t>
            </a:r>
          </a:p>
          <a:p>
            <a:pPr marL="0" lvl="0" indent="0">
              <a:buNone/>
            </a:pPr>
            <a:r>
              <a:rPr b="1" dirty="0"/>
              <a:t>Payment app convergence:</a:t>
            </a:r>
          </a:p>
          <a:p>
            <a:pPr lvl="0"/>
            <a:r>
              <a:rPr dirty="0"/>
              <a:t>Tampering with transfer amount + spoofing of sender + disclosure of bank credentials → </a:t>
            </a:r>
            <a:r>
              <a:rPr b="1" dirty="0"/>
              <a:t>authenticated encryption in transit, per-transaction re-authentication, encrypted credential storage with KMS</a:t>
            </a:r>
          </a:p>
        </p:txBody>
      </p:sp>
    </p:spTree>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Principles as a Design Review Checklist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08289232"/>
              </p:ext>
            </p:extLst>
          </p:nvPr>
        </p:nvGraphicFramePr>
        <p:xfrm>
          <a:off x="355600" y="1268016"/>
          <a:ext cx="8432800" cy="2926080"/>
        </p:xfrm>
        <a:graphic>
          <a:graphicData uri="http://schemas.openxmlformats.org/drawingml/2006/table">
            <a:tbl>
              <a:tblPr firstRow="1" bandRow="1">
                <a:tableStyleId>{5C22544A-7EE6-4342-B048-85BDC9FD1C3A}</a:tableStyleId>
              </a:tblPr>
              <a:tblGrid>
                <a:gridCol w="2698157">
                  <a:extLst>
                    <a:ext uri="{9D8B030D-6E8A-4147-A177-3AD203B41FA5}">
                      <a16:colId xmlns:a16="http://schemas.microsoft.com/office/drawing/2014/main" val="20000"/>
                    </a:ext>
                  </a:extLst>
                </a:gridCol>
                <a:gridCol w="5734643">
                  <a:extLst>
                    <a:ext uri="{9D8B030D-6E8A-4147-A177-3AD203B41FA5}">
                      <a16:colId xmlns:a16="http://schemas.microsoft.com/office/drawing/2014/main" val="20001"/>
                    </a:ext>
                  </a:extLst>
                </a:gridCol>
              </a:tblGrid>
              <a:tr h="0">
                <a:tc>
                  <a:txBody>
                    <a:bodyPr/>
                    <a:lstStyle/>
                    <a:p>
                      <a:pPr marL="0" lvl="0" indent="0">
                        <a:buNone/>
                      </a:pPr>
                      <a:r>
                        <a:rPr sz="1800"/>
                        <a:t>Principle</a:t>
                      </a:r>
                    </a:p>
                  </a:txBody>
                  <a:tcPr/>
                </a:tc>
                <a:tc>
                  <a:txBody>
                    <a:bodyPr/>
                    <a:lstStyle/>
                    <a:p>
                      <a:pPr marL="0" lvl="0" indent="0">
                        <a:buNone/>
                      </a:pPr>
                      <a:r>
                        <a:rPr sz="1800"/>
                        <a:t>Review Question</a:t>
                      </a:r>
                    </a:p>
                  </a:txBody>
                  <a:tcPr/>
                </a:tc>
                <a:extLst>
                  <a:ext uri="{0D108BD9-81ED-4DB2-BD59-A6C34878D82A}">
                    <a16:rowId xmlns:a16="http://schemas.microsoft.com/office/drawing/2014/main" val="10000"/>
                  </a:ext>
                </a:extLst>
              </a:tr>
              <a:tr h="0">
                <a:tc>
                  <a:txBody>
                    <a:bodyPr/>
                    <a:lstStyle/>
                    <a:p>
                      <a:pPr marL="0" lvl="0" indent="0">
                        <a:buNone/>
                      </a:pPr>
                      <a:r>
                        <a:rPr sz="1800"/>
                        <a:t>Favor simplicity</a:t>
                      </a:r>
                    </a:p>
                  </a:txBody>
                  <a:tcPr/>
                </a:tc>
                <a:tc>
                  <a:txBody>
                    <a:bodyPr/>
                    <a:lstStyle/>
                    <a:p>
                      <a:pPr marL="0" lvl="0" indent="0">
                        <a:buNone/>
                      </a:pPr>
                      <a:r>
                        <a:rPr sz="1800"/>
                        <a:t>Is the security-critical code path as simple as possible?</a:t>
                      </a:r>
                    </a:p>
                  </a:txBody>
                  <a:tcPr/>
                </a:tc>
                <a:extLst>
                  <a:ext uri="{0D108BD9-81ED-4DB2-BD59-A6C34878D82A}">
                    <a16:rowId xmlns:a16="http://schemas.microsoft.com/office/drawing/2014/main" val="10001"/>
                  </a:ext>
                </a:extLst>
              </a:tr>
              <a:tr h="0">
                <a:tc>
                  <a:txBody>
                    <a:bodyPr/>
                    <a:lstStyle/>
                    <a:p>
                      <a:pPr marL="0" lvl="0" indent="0">
                        <a:buNone/>
                      </a:pPr>
                      <a:r>
                        <a:rPr sz="1800" dirty="0"/>
                        <a:t>Fail-safe defaults</a:t>
                      </a:r>
                    </a:p>
                  </a:txBody>
                  <a:tcPr/>
                </a:tc>
                <a:tc>
                  <a:txBody>
                    <a:bodyPr/>
                    <a:lstStyle/>
                    <a:p>
                      <a:pPr marL="0" lvl="0" indent="0">
                        <a:buNone/>
                      </a:pPr>
                      <a:r>
                        <a:rPr sz="1800"/>
                        <a:t>Does the system deny by default? Are defaults secure?</a:t>
                      </a:r>
                    </a:p>
                  </a:txBody>
                  <a:tcPr/>
                </a:tc>
                <a:extLst>
                  <a:ext uri="{0D108BD9-81ED-4DB2-BD59-A6C34878D82A}">
                    <a16:rowId xmlns:a16="http://schemas.microsoft.com/office/drawing/2014/main" val="10002"/>
                  </a:ext>
                </a:extLst>
              </a:tr>
              <a:tr h="0">
                <a:tc>
                  <a:txBody>
                    <a:bodyPr/>
                    <a:lstStyle/>
                    <a:p>
                      <a:pPr marL="0" lvl="0" indent="0">
                        <a:buNone/>
                      </a:pPr>
                      <a:r>
                        <a:rPr sz="1800"/>
                        <a:t>Don’t expect expert users</a:t>
                      </a:r>
                    </a:p>
                  </a:txBody>
                  <a:tcPr/>
                </a:tc>
                <a:tc>
                  <a:txBody>
                    <a:bodyPr/>
                    <a:lstStyle/>
                    <a:p>
                      <a:pPr marL="0" lvl="0" indent="0">
                        <a:buNone/>
                      </a:pPr>
                      <a:r>
                        <a:rPr sz="1800" dirty="0"/>
                        <a:t>Does security depend on unreliable user behavior?</a:t>
                      </a:r>
                    </a:p>
                  </a:txBody>
                  <a:tcPr/>
                </a:tc>
                <a:extLst>
                  <a:ext uri="{0D108BD9-81ED-4DB2-BD59-A6C34878D82A}">
                    <a16:rowId xmlns:a16="http://schemas.microsoft.com/office/drawing/2014/main" val="10003"/>
                  </a:ext>
                </a:extLst>
              </a:tr>
              <a:tr h="0">
                <a:tc>
                  <a:txBody>
                    <a:bodyPr/>
                    <a:lstStyle/>
                    <a:p>
                      <a:pPr marL="0" lvl="0" indent="0">
                        <a:buNone/>
                      </a:pPr>
                      <a:r>
                        <a:rPr sz="1800"/>
                        <a:t>Small TCB</a:t>
                      </a:r>
                    </a:p>
                  </a:txBody>
                  <a:tcPr/>
                </a:tc>
                <a:tc>
                  <a:txBody>
                    <a:bodyPr/>
                    <a:lstStyle/>
                    <a:p>
                      <a:pPr marL="0" lvl="0" indent="0">
                        <a:buNone/>
                      </a:pPr>
                      <a:r>
                        <a:rPr sz="1800" dirty="0"/>
                        <a:t>What </a:t>
                      </a:r>
                      <a:r>
                        <a:rPr sz="1800" i="1" dirty="0"/>
                        <a:t>must</a:t>
                      </a:r>
                      <a:r>
                        <a:rPr sz="1800" dirty="0"/>
                        <a:t> be correct</a:t>
                      </a:r>
                      <a:r>
                        <a:rPr lang="en-US" sz="1800" dirty="0"/>
                        <a:t>,</a:t>
                      </a:r>
                      <a:r>
                        <a:rPr sz="1800" dirty="0"/>
                        <a:t> for security? Is that set minimal?</a:t>
                      </a:r>
                    </a:p>
                  </a:txBody>
                  <a:tcPr/>
                </a:tc>
                <a:extLst>
                  <a:ext uri="{0D108BD9-81ED-4DB2-BD59-A6C34878D82A}">
                    <a16:rowId xmlns:a16="http://schemas.microsoft.com/office/drawing/2014/main" val="10004"/>
                  </a:ext>
                </a:extLst>
              </a:tr>
              <a:tr h="0">
                <a:tc>
                  <a:txBody>
                    <a:bodyPr/>
                    <a:lstStyle/>
                    <a:p>
                      <a:pPr marL="0" lvl="0" indent="0">
                        <a:buNone/>
                      </a:pPr>
                      <a:r>
                        <a:rPr sz="1800"/>
                        <a:t>Least privilege</a:t>
                      </a:r>
                    </a:p>
                  </a:txBody>
                  <a:tcPr/>
                </a:tc>
                <a:tc>
                  <a:txBody>
                    <a:bodyPr/>
                    <a:lstStyle/>
                    <a:p>
                      <a:pPr marL="0" lvl="0" indent="0">
                        <a:buNone/>
                      </a:pPr>
                      <a:r>
                        <a:rPr sz="1800"/>
                        <a:t>Does every component have minimum access needed?</a:t>
                      </a:r>
                    </a:p>
                  </a:txBody>
                  <a:tcPr/>
                </a:tc>
                <a:extLst>
                  <a:ext uri="{0D108BD9-81ED-4DB2-BD59-A6C34878D82A}">
                    <a16:rowId xmlns:a16="http://schemas.microsoft.com/office/drawing/2014/main" val="10005"/>
                  </a:ext>
                </a:extLst>
              </a:tr>
              <a:tr h="0">
                <a:tc>
                  <a:txBody>
                    <a:bodyPr/>
                    <a:lstStyle/>
                    <a:p>
                      <a:pPr marL="0" lvl="0" indent="0">
                        <a:buNone/>
                      </a:pPr>
                      <a:r>
                        <a:rPr sz="1800"/>
                        <a:t>Compartmentalization</a:t>
                      </a:r>
                    </a:p>
                  </a:txBody>
                  <a:tcPr/>
                </a:tc>
                <a:tc>
                  <a:txBody>
                    <a:bodyPr/>
                    <a:lstStyle/>
                    <a:p>
                      <a:pPr marL="0" lvl="0" indent="0">
                        <a:buNone/>
                      </a:pPr>
                      <a:r>
                        <a:rPr sz="1800"/>
                        <a:t>If component X is compromised, what else is exposed?</a:t>
                      </a:r>
                    </a:p>
                  </a:txBody>
                  <a:tcPr/>
                </a:tc>
                <a:extLst>
                  <a:ext uri="{0D108BD9-81ED-4DB2-BD59-A6C34878D82A}">
                    <a16:rowId xmlns:a16="http://schemas.microsoft.com/office/drawing/2014/main" val="10006"/>
                  </a:ext>
                </a:extLst>
              </a:tr>
              <a:tr h="0">
                <a:tc>
                  <a:txBody>
                    <a:bodyPr/>
                    <a:lstStyle/>
                    <a:p>
                      <a:pPr marL="0" lvl="0" indent="0">
                        <a:buNone/>
                      </a:pPr>
                      <a:r>
                        <a:rPr sz="1800"/>
                        <a:t>Promote privacy</a:t>
                      </a:r>
                    </a:p>
                  </a:txBody>
                  <a:tcPr/>
                </a:tc>
                <a:tc>
                  <a:txBody>
                    <a:bodyPr/>
                    <a:lstStyle/>
                    <a:p>
                      <a:pPr marL="0" lvl="0" indent="0">
                        <a:buNone/>
                      </a:pPr>
                      <a:r>
                        <a:rPr sz="1800" dirty="0"/>
                        <a:t>Are we collecting/storing/</a:t>
                      </a:r>
                      <a:r>
                        <a:rPr lang="en-US" sz="1800" dirty="0"/>
                        <a:t>sending</a:t>
                      </a:r>
                      <a:r>
                        <a:rPr sz="1800" dirty="0"/>
                        <a:t> more data than </a:t>
                      </a:r>
                      <a:r>
                        <a:rPr lang="en-US" sz="1800" dirty="0"/>
                        <a:t>needed</a:t>
                      </a:r>
                      <a:r>
                        <a:rPr sz="1800" dirty="0"/>
                        <a:t>?</a:t>
                      </a:r>
                    </a:p>
                  </a:txBody>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Design Review Checklist (continued)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74078154"/>
              </p:ext>
            </p:extLst>
          </p:nvPr>
        </p:nvGraphicFramePr>
        <p:xfrm>
          <a:off x="457200" y="1268016"/>
          <a:ext cx="8229600" cy="2468880"/>
        </p:xfrm>
        <a:graphic>
          <a:graphicData uri="http://schemas.openxmlformats.org/drawingml/2006/table">
            <a:tbl>
              <a:tblPr firstRow="1" bandRow="1">
                <a:tableStyleId>{5C22544A-7EE6-4342-B048-85BDC9FD1C3A}</a:tableStyleId>
              </a:tblPr>
              <a:tblGrid>
                <a:gridCol w="2346960">
                  <a:extLst>
                    <a:ext uri="{9D8B030D-6E8A-4147-A177-3AD203B41FA5}">
                      <a16:colId xmlns:a16="http://schemas.microsoft.com/office/drawing/2014/main" val="20000"/>
                    </a:ext>
                  </a:extLst>
                </a:gridCol>
                <a:gridCol w="5882640">
                  <a:extLst>
                    <a:ext uri="{9D8B030D-6E8A-4147-A177-3AD203B41FA5}">
                      <a16:colId xmlns:a16="http://schemas.microsoft.com/office/drawing/2014/main" val="20001"/>
                    </a:ext>
                  </a:extLst>
                </a:gridCol>
              </a:tblGrid>
              <a:tr h="0">
                <a:tc>
                  <a:txBody>
                    <a:bodyPr/>
                    <a:lstStyle/>
                    <a:p>
                      <a:pPr marL="0" lvl="0" indent="0">
                        <a:buNone/>
                      </a:pPr>
                      <a:r>
                        <a:rPr sz="1800" dirty="0"/>
                        <a:t>Principle</a:t>
                      </a:r>
                    </a:p>
                  </a:txBody>
                  <a:tcPr/>
                </a:tc>
                <a:tc>
                  <a:txBody>
                    <a:bodyPr/>
                    <a:lstStyle/>
                    <a:p>
                      <a:pPr marL="0" lvl="0" indent="0">
                        <a:buNone/>
                      </a:pPr>
                      <a:r>
                        <a:rPr sz="1800"/>
                        <a:t>Review Question</a:t>
                      </a:r>
                    </a:p>
                  </a:txBody>
                  <a:tcPr/>
                </a:tc>
                <a:extLst>
                  <a:ext uri="{0D108BD9-81ED-4DB2-BD59-A6C34878D82A}">
                    <a16:rowId xmlns:a16="http://schemas.microsoft.com/office/drawing/2014/main" val="10000"/>
                  </a:ext>
                </a:extLst>
              </a:tr>
              <a:tr h="0">
                <a:tc>
                  <a:txBody>
                    <a:bodyPr/>
                    <a:lstStyle/>
                    <a:p>
                      <a:pPr marL="0" lvl="0" indent="0">
                        <a:buNone/>
                      </a:pPr>
                      <a:r>
                        <a:rPr sz="1800"/>
                        <a:t>Complete mediation</a:t>
                      </a:r>
                    </a:p>
                  </a:txBody>
                  <a:tcPr/>
                </a:tc>
                <a:tc>
                  <a:txBody>
                    <a:bodyPr/>
                    <a:lstStyle/>
                    <a:p>
                      <a:pPr marL="0" lvl="0" indent="0">
                        <a:buNone/>
                      </a:pPr>
                      <a:r>
                        <a:rPr sz="1800"/>
                        <a:t>Is every access checked, every time, at the server?</a:t>
                      </a:r>
                    </a:p>
                  </a:txBody>
                  <a:tcPr/>
                </a:tc>
                <a:extLst>
                  <a:ext uri="{0D108BD9-81ED-4DB2-BD59-A6C34878D82A}">
                    <a16:rowId xmlns:a16="http://schemas.microsoft.com/office/drawing/2014/main" val="10001"/>
                  </a:ext>
                </a:extLst>
              </a:tr>
              <a:tr h="0">
                <a:tc>
                  <a:txBody>
                    <a:bodyPr/>
                    <a:lstStyle/>
                    <a:p>
                      <a:pPr marL="0" lvl="0" indent="0">
                        <a:buNone/>
                      </a:pPr>
                      <a:r>
                        <a:rPr sz="1800"/>
                        <a:t>Separation of privilege</a:t>
                      </a:r>
                    </a:p>
                  </a:txBody>
                  <a:tcPr/>
                </a:tc>
                <a:tc>
                  <a:txBody>
                    <a:bodyPr/>
                    <a:lstStyle/>
                    <a:p>
                      <a:pPr marL="0" lvl="0" indent="0">
                        <a:buNone/>
                      </a:pPr>
                      <a:r>
                        <a:rPr sz="1800"/>
                        <a:t>Does any critical action depend on a single condition?</a:t>
                      </a:r>
                    </a:p>
                  </a:txBody>
                  <a:tcPr/>
                </a:tc>
                <a:extLst>
                  <a:ext uri="{0D108BD9-81ED-4DB2-BD59-A6C34878D82A}">
                    <a16:rowId xmlns:a16="http://schemas.microsoft.com/office/drawing/2014/main" val="10002"/>
                  </a:ext>
                </a:extLst>
              </a:tr>
              <a:tr h="0">
                <a:tc>
                  <a:txBody>
                    <a:bodyPr/>
                    <a:lstStyle/>
                    <a:p>
                      <a:pPr marL="0" lvl="0" indent="0">
                        <a:buNone/>
                      </a:pPr>
                      <a:r>
                        <a:rPr sz="1800" dirty="0"/>
                        <a:t>Open design</a:t>
                      </a:r>
                    </a:p>
                  </a:txBody>
                  <a:tcPr/>
                </a:tc>
                <a:tc>
                  <a:txBody>
                    <a:bodyPr/>
                    <a:lstStyle/>
                    <a:p>
                      <a:pPr marL="0" lvl="0" indent="0">
                        <a:buNone/>
                      </a:pPr>
                      <a:r>
                        <a:rPr sz="1800"/>
                        <a:t>Does security depend on obscurity, or on keys and controls?</a:t>
                      </a:r>
                    </a:p>
                  </a:txBody>
                  <a:tcPr/>
                </a:tc>
                <a:extLst>
                  <a:ext uri="{0D108BD9-81ED-4DB2-BD59-A6C34878D82A}">
                    <a16:rowId xmlns:a16="http://schemas.microsoft.com/office/drawing/2014/main" val="10003"/>
                  </a:ext>
                </a:extLst>
              </a:tr>
              <a:tr h="0">
                <a:tc>
                  <a:txBody>
                    <a:bodyPr/>
                    <a:lstStyle/>
                    <a:p>
                      <a:pPr marL="0" lvl="0" indent="0">
                        <a:buNone/>
                      </a:pPr>
                      <a:r>
                        <a:rPr sz="1800" dirty="0"/>
                        <a:t>Defense in depth</a:t>
                      </a:r>
                    </a:p>
                  </a:txBody>
                  <a:tcPr/>
                </a:tc>
                <a:tc>
                  <a:txBody>
                    <a:bodyPr/>
                    <a:lstStyle/>
                    <a:p>
                      <a:pPr marL="0" lvl="0" indent="0">
                        <a:buNone/>
                      </a:pPr>
                      <a:r>
                        <a:rPr sz="1800"/>
                        <a:t>If one layer fails, does another independent layer catch it?</a:t>
                      </a:r>
                    </a:p>
                  </a:txBody>
                  <a:tcPr/>
                </a:tc>
                <a:extLst>
                  <a:ext uri="{0D108BD9-81ED-4DB2-BD59-A6C34878D82A}">
                    <a16:rowId xmlns:a16="http://schemas.microsoft.com/office/drawing/2014/main" val="10004"/>
                  </a:ext>
                </a:extLst>
              </a:tr>
              <a:tr h="0">
                <a:tc>
                  <a:txBody>
                    <a:bodyPr/>
                    <a:lstStyle/>
                    <a:p>
                      <a:pPr marL="0" lvl="0" indent="0">
                        <a:buNone/>
                      </a:pPr>
                      <a:r>
                        <a:rPr sz="1800"/>
                        <a:t>Monitor and trace</a:t>
                      </a:r>
                    </a:p>
                  </a:txBody>
                  <a:tcPr/>
                </a:tc>
                <a:tc>
                  <a:txBody>
                    <a:bodyPr/>
                    <a:lstStyle/>
                    <a:p>
                      <a:pPr marL="0" lvl="0" indent="0">
                        <a:buNone/>
                      </a:pPr>
                      <a:r>
                        <a:rPr sz="1800" dirty="0"/>
                        <a:t>If attacked, will we know? Can we reconstruct what happened?</a:t>
                      </a:r>
                    </a:p>
                  </a:txBody>
                  <a:tcPr/>
                </a:tc>
                <a:extLst>
                  <a:ext uri="{0D108BD9-81ED-4DB2-BD59-A6C34878D82A}">
                    <a16:rowId xmlns:a16="http://schemas.microsoft.com/office/drawing/2014/main" val="10005"/>
                  </a:ext>
                </a:extLst>
              </a:tr>
            </a:tbl>
          </a:graphicData>
        </a:graphic>
      </p:graphicFrame>
    </p:spTree>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Three Categories as a Completeness Check</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78511540"/>
              </p:ext>
            </p:extLst>
          </p:nvPr>
        </p:nvGraphicFramePr>
        <p:xfrm>
          <a:off x="457200" y="1268016"/>
          <a:ext cx="8229600" cy="2286000"/>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0000"/>
                    </a:ext>
                  </a:extLst>
                </a:gridCol>
                <a:gridCol w="5740400">
                  <a:extLst>
                    <a:ext uri="{9D8B030D-6E8A-4147-A177-3AD203B41FA5}">
                      <a16:colId xmlns:a16="http://schemas.microsoft.com/office/drawing/2014/main" val="20001"/>
                    </a:ext>
                  </a:extLst>
                </a:gridCol>
              </a:tblGrid>
              <a:tr h="0">
                <a:tc>
                  <a:txBody>
                    <a:bodyPr/>
                    <a:lstStyle/>
                    <a:p>
                      <a:pPr marL="0" lvl="0" indent="0">
                        <a:buNone/>
                      </a:pPr>
                      <a:r>
                        <a:rPr sz="1800" dirty="0"/>
                        <a:t>Category</a:t>
                      </a:r>
                    </a:p>
                  </a:txBody>
                  <a:tcPr/>
                </a:tc>
                <a:tc>
                  <a:txBody>
                    <a:bodyPr/>
                    <a:lstStyle/>
                    <a:p>
                      <a:pPr marL="0" lvl="0" indent="0">
                        <a:buNone/>
                      </a:pPr>
                      <a:r>
                        <a:rPr sz="1800"/>
                        <a:t>Have we addressed it?</a:t>
                      </a:r>
                    </a:p>
                  </a:txBody>
                  <a:tcPr/>
                </a:tc>
                <a:extLst>
                  <a:ext uri="{0D108BD9-81ED-4DB2-BD59-A6C34878D82A}">
                    <a16:rowId xmlns:a16="http://schemas.microsoft.com/office/drawing/2014/main" val="10000"/>
                  </a:ext>
                </a:extLst>
              </a:tr>
              <a:tr h="0">
                <a:tc>
                  <a:txBody>
                    <a:bodyPr/>
                    <a:lstStyle/>
                    <a:p>
                      <a:pPr marL="0" lvl="0" indent="0">
                        <a:buNone/>
                      </a:pPr>
                      <a:r>
                        <a:rPr sz="1800" b="1" dirty="0"/>
                        <a:t>Prevention</a:t>
                      </a:r>
                    </a:p>
                  </a:txBody>
                  <a:tcPr/>
                </a:tc>
                <a:tc>
                  <a:txBody>
                    <a:bodyPr/>
                    <a:lstStyle/>
                    <a:p>
                      <a:pPr marL="0" lvl="0" indent="0">
                        <a:buNone/>
                      </a:pPr>
                      <a:r>
                        <a:rPr sz="1800" dirty="0"/>
                        <a:t>Eliminating classes of flaws (type-safe languages, vetted crypto, input validation, simple design)</a:t>
                      </a:r>
                    </a:p>
                  </a:txBody>
                  <a:tcPr/>
                </a:tc>
                <a:extLst>
                  <a:ext uri="{0D108BD9-81ED-4DB2-BD59-A6C34878D82A}">
                    <a16:rowId xmlns:a16="http://schemas.microsoft.com/office/drawing/2014/main" val="10001"/>
                  </a:ext>
                </a:extLst>
              </a:tr>
              <a:tr h="0">
                <a:tc>
                  <a:txBody>
                    <a:bodyPr/>
                    <a:lstStyle/>
                    <a:p>
                      <a:pPr marL="0" lvl="0" indent="0">
                        <a:buNone/>
                      </a:pPr>
                      <a:r>
                        <a:rPr sz="1800" b="1" dirty="0"/>
                        <a:t>Harm Reduction</a:t>
                      </a:r>
                    </a:p>
                  </a:txBody>
                  <a:tcPr/>
                </a:tc>
                <a:tc>
                  <a:txBody>
                    <a:bodyPr/>
                    <a:lstStyle/>
                    <a:p>
                      <a:pPr marL="0" lvl="0" indent="0">
                        <a:buNone/>
                      </a:pPr>
                      <a:r>
                        <a:rPr sz="1800"/>
                        <a:t>Containing damage from unknown flaws (least privilege, compartmentalization, privacy, separation of privilege)</a:t>
                      </a:r>
                    </a:p>
                  </a:txBody>
                  <a:tcPr/>
                </a:tc>
                <a:extLst>
                  <a:ext uri="{0D108BD9-81ED-4DB2-BD59-A6C34878D82A}">
                    <a16:rowId xmlns:a16="http://schemas.microsoft.com/office/drawing/2014/main" val="10002"/>
                  </a:ext>
                </a:extLst>
              </a:tr>
              <a:tr h="0">
                <a:tc>
                  <a:txBody>
                    <a:bodyPr/>
                    <a:lstStyle/>
                    <a:p>
                      <a:pPr marL="0" lvl="0" indent="0">
                        <a:buNone/>
                      </a:pPr>
                      <a:r>
                        <a:rPr sz="1800" b="1" dirty="0"/>
                        <a:t>Detection &amp; </a:t>
                      </a:r>
                      <a:br>
                        <a:rPr lang="en-US" sz="1800" b="1" dirty="0"/>
                      </a:br>
                      <a:r>
                        <a:rPr sz="1800" b="1" dirty="0"/>
                        <a:t>Recovery</a:t>
                      </a:r>
                    </a:p>
                  </a:txBody>
                  <a:tcPr/>
                </a:tc>
                <a:tc>
                  <a:txBody>
                    <a:bodyPr/>
                    <a:lstStyle/>
                    <a:p>
                      <a:pPr marL="0" lvl="0" indent="0">
                        <a:buNone/>
                      </a:pPr>
                      <a:r>
                        <a:rPr sz="1800" dirty="0"/>
                        <a:t>Knowing when something goes wrong (audit logging, monitoring, correlation, alerting)</a:t>
                      </a:r>
                    </a:p>
                  </a:txBody>
                  <a:tcPr/>
                </a:tc>
                <a:extLst>
                  <a:ext uri="{0D108BD9-81ED-4DB2-BD59-A6C34878D82A}">
                    <a16:rowId xmlns:a16="http://schemas.microsoft.com/office/drawing/2014/main" val="10003"/>
                  </a:ext>
                </a:extLst>
              </a:tr>
            </a:tbl>
          </a:graphicData>
        </a:graphic>
      </p:graphicFrame>
      <p:sp>
        <p:nvSpPr>
          <p:cNvPr id="3" name="Content Placeholder 2">
            <a:extLst>
              <a:ext uri="{FF2B5EF4-FFF2-40B4-BE49-F238E27FC236}">
                <a16:creationId xmlns:a16="http://schemas.microsoft.com/office/drawing/2014/main" id="{F2481BC3-28CE-73CB-E6B0-9C027865C382}"/>
              </a:ext>
            </a:extLst>
          </p:cNvPr>
          <p:cNvSpPr txBox="1">
            <a:spLocks/>
          </p:cNvSpPr>
          <p:nvPr/>
        </p:nvSpPr>
        <p:spPr>
          <a:xfrm>
            <a:off x="628650" y="3965589"/>
            <a:ext cx="7886700" cy="94464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t>If any category is empty, the architecture has a gap.</a:t>
            </a:r>
          </a:p>
        </p:txBody>
      </p:sp>
      <p:pic>
        <p:nvPicPr>
          <p:cNvPr id="4" name="Picture 3">
            <a:extLst>
              <a:ext uri="{FF2B5EF4-FFF2-40B4-BE49-F238E27FC236}">
                <a16:creationId xmlns:a16="http://schemas.microsoft.com/office/drawing/2014/main" id="{54F1F102-3C1A-4412-10A8-36D28DE17F6E}"/>
              </a:ext>
            </a:extLst>
          </p:cNvPr>
          <p:cNvPicPr>
            <a:picLocks noChangeAspect="1"/>
          </p:cNvPicPr>
          <p:nvPr/>
        </p:nvPicPr>
        <p:blipFill>
          <a:blip r:embed="rId3"/>
          <a:stretch>
            <a:fillRect/>
          </a:stretch>
        </p:blipFill>
        <p:spPr>
          <a:xfrm>
            <a:off x="2349224" y="1679589"/>
            <a:ext cx="552119" cy="552119"/>
          </a:xfrm>
          <a:prstGeom prst="rect">
            <a:avLst/>
          </a:prstGeom>
        </p:spPr>
      </p:pic>
      <p:pic>
        <p:nvPicPr>
          <p:cNvPr id="5" name="Picture 4">
            <a:extLst>
              <a:ext uri="{FF2B5EF4-FFF2-40B4-BE49-F238E27FC236}">
                <a16:creationId xmlns:a16="http://schemas.microsoft.com/office/drawing/2014/main" id="{65D83CEE-1800-6E59-78AC-DD5B1BFD146D}"/>
              </a:ext>
            </a:extLst>
          </p:cNvPr>
          <p:cNvPicPr>
            <a:picLocks noChangeAspect="1"/>
          </p:cNvPicPr>
          <p:nvPr/>
        </p:nvPicPr>
        <p:blipFill>
          <a:blip r:embed="rId4"/>
          <a:stretch>
            <a:fillRect/>
          </a:stretch>
        </p:blipFill>
        <p:spPr>
          <a:xfrm>
            <a:off x="2349225" y="2313316"/>
            <a:ext cx="552118" cy="559107"/>
          </a:xfrm>
          <a:prstGeom prst="rect">
            <a:avLst/>
          </a:prstGeom>
        </p:spPr>
      </p:pic>
      <p:pic>
        <p:nvPicPr>
          <p:cNvPr id="7" name="Picture 6">
            <a:extLst>
              <a:ext uri="{FF2B5EF4-FFF2-40B4-BE49-F238E27FC236}">
                <a16:creationId xmlns:a16="http://schemas.microsoft.com/office/drawing/2014/main" id="{C90E8D9D-2B38-E40E-111F-838423F505F8}"/>
              </a:ext>
            </a:extLst>
          </p:cNvPr>
          <p:cNvPicPr>
            <a:picLocks noChangeAspect="1"/>
          </p:cNvPicPr>
          <p:nvPr/>
        </p:nvPicPr>
        <p:blipFill>
          <a:blip r:embed="rId5"/>
          <a:stretch>
            <a:fillRect/>
          </a:stretch>
        </p:blipFill>
        <p:spPr>
          <a:xfrm>
            <a:off x="2349224" y="2954031"/>
            <a:ext cx="552118" cy="552881"/>
          </a:xfrm>
          <a:prstGeom prst="rect">
            <a:avLst/>
          </a:prstGeom>
        </p:spPr>
      </p:pic>
    </p:spTree>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Part</a:t>
            </a:r>
            <a:r>
              <a:rPr dirty="0"/>
              <a:t> 2 Summary</a:t>
            </a:r>
          </a:p>
        </p:txBody>
      </p:sp>
      <p:graphicFrame>
        <p:nvGraphicFramePr>
          <p:cNvPr id="9" name="Content Placeholder 5">
            <a:extLst>
              <a:ext uri="{FF2B5EF4-FFF2-40B4-BE49-F238E27FC236}">
                <a16:creationId xmlns:a16="http://schemas.microsoft.com/office/drawing/2014/main" id="{8DEDD5CF-238B-B80B-53A1-6C01237E0D4B}"/>
              </a:ext>
            </a:extLst>
          </p:cNvPr>
          <p:cNvGraphicFramePr>
            <a:graphicFrameLocks noGrp="1"/>
          </p:cNvGraphicFramePr>
          <p:nvPr>
            <p:ph idx="1"/>
            <p:extLst>
              <p:ext uri="{D42A27DB-BD31-4B8C-83A1-F6EECF244321}">
                <p14:modId xmlns:p14="http://schemas.microsoft.com/office/powerpoint/2010/main" val="185292194"/>
              </p:ext>
            </p:extLst>
          </p:nvPr>
        </p:nvGraphicFramePr>
        <p:xfrm>
          <a:off x="629920" y="1053465"/>
          <a:ext cx="7885430" cy="4023360"/>
        </p:xfrm>
        <a:graphic>
          <a:graphicData uri="http://schemas.openxmlformats.org/drawingml/2006/table">
            <a:tbl>
              <a:tblPr firstRow="1" bandRow="1">
                <a:tableStyleId>{5C22544A-7EE6-4342-B048-85BDC9FD1C3A}</a:tableStyleId>
              </a:tblPr>
              <a:tblGrid>
                <a:gridCol w="1647190">
                  <a:extLst>
                    <a:ext uri="{9D8B030D-6E8A-4147-A177-3AD203B41FA5}">
                      <a16:colId xmlns:a16="http://schemas.microsoft.com/office/drawing/2014/main" val="20000"/>
                    </a:ext>
                  </a:extLst>
                </a:gridCol>
                <a:gridCol w="367792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tblGrid>
              <a:tr h="0">
                <a:tc>
                  <a:txBody>
                    <a:bodyPr/>
                    <a:lstStyle/>
                    <a:p>
                      <a:pPr marL="0" lvl="0" indent="0">
                        <a:buNone/>
                      </a:pPr>
                      <a:r>
                        <a:rPr sz="1800" dirty="0"/>
                        <a:t>Topic</a:t>
                      </a:r>
                    </a:p>
                  </a:txBody>
                  <a:tcPr/>
                </a:tc>
                <a:tc>
                  <a:txBody>
                    <a:bodyPr/>
                    <a:lstStyle/>
                    <a:p>
                      <a:pPr marL="0" lvl="0" indent="0">
                        <a:buNone/>
                      </a:pPr>
                      <a:r>
                        <a:rPr sz="1800"/>
                        <a:t>Key Techniques</a:t>
                      </a:r>
                    </a:p>
                  </a:txBody>
                  <a:tcPr/>
                </a:tc>
                <a:tc>
                  <a:txBody>
                    <a:bodyPr/>
                    <a:lstStyle/>
                    <a:p>
                      <a:pPr marL="0" lvl="0" indent="0">
                        <a:buNone/>
                      </a:pPr>
                      <a:r>
                        <a:rPr sz="1800"/>
                        <a:t>Principles</a:t>
                      </a:r>
                    </a:p>
                  </a:txBody>
                  <a:tcPr/>
                </a:tc>
                <a:extLst>
                  <a:ext uri="{0D108BD9-81ED-4DB2-BD59-A6C34878D82A}">
                    <a16:rowId xmlns:a16="http://schemas.microsoft.com/office/drawing/2014/main" val="10000"/>
                  </a:ext>
                </a:extLst>
              </a:tr>
              <a:tr h="0">
                <a:tc>
                  <a:txBody>
                    <a:bodyPr/>
                    <a:lstStyle/>
                    <a:p>
                      <a:pPr marL="0" lvl="0" indent="0">
                        <a:buNone/>
                      </a:pPr>
                      <a:r>
                        <a:rPr sz="1800" b="1"/>
                        <a:t>Authorization</a:t>
                      </a:r>
                    </a:p>
                  </a:txBody>
                  <a:tcPr/>
                </a:tc>
                <a:tc>
                  <a:txBody>
                    <a:bodyPr/>
                    <a:lstStyle/>
                    <a:p>
                      <a:pPr marL="0" lvl="0" indent="0">
                        <a:buNone/>
                      </a:pPr>
                      <a:r>
                        <a:rPr sz="1800"/>
                        <a:t>RBAC, ABAC/ReBAC, Cedar, server-side enforcement</a:t>
                      </a:r>
                    </a:p>
                  </a:txBody>
                  <a:tcPr/>
                </a:tc>
                <a:tc>
                  <a:txBody>
                    <a:bodyPr/>
                    <a:lstStyle/>
                    <a:p>
                      <a:pPr marL="0" lvl="0" indent="0">
                        <a:buNone/>
                      </a:pPr>
                      <a:r>
                        <a:rPr sz="1800"/>
                        <a:t>Complete mediation, Least privilege</a:t>
                      </a:r>
                    </a:p>
                  </a:txBody>
                  <a:tcPr/>
                </a:tc>
                <a:extLst>
                  <a:ext uri="{0D108BD9-81ED-4DB2-BD59-A6C34878D82A}">
                    <a16:rowId xmlns:a16="http://schemas.microsoft.com/office/drawing/2014/main" val="10001"/>
                  </a:ext>
                </a:extLst>
              </a:tr>
              <a:tr h="0">
                <a:tc>
                  <a:txBody>
                    <a:bodyPr/>
                    <a:lstStyle/>
                    <a:p>
                      <a:pPr marL="0" lvl="0" indent="0">
                        <a:buNone/>
                      </a:pPr>
                      <a:r>
                        <a:rPr sz="1800" b="1"/>
                        <a:t>Integrity</a:t>
                      </a:r>
                    </a:p>
                  </a:txBody>
                  <a:tcPr/>
                </a:tc>
                <a:tc>
                  <a:txBody>
                    <a:bodyPr/>
                    <a:lstStyle/>
                    <a:p>
                      <a:pPr marL="0" lvl="0" indent="0">
                        <a:buNone/>
                      </a:pPr>
                      <a:r>
                        <a:rPr sz="1800"/>
                        <a:t>Input validation (allowlists), HMAC, authenticated encryption</a:t>
                      </a:r>
                    </a:p>
                  </a:txBody>
                  <a:tcPr/>
                </a:tc>
                <a:tc>
                  <a:txBody>
                    <a:bodyPr/>
                    <a:lstStyle/>
                    <a:p>
                      <a:pPr marL="0" lvl="0" indent="0">
                        <a:buNone/>
                      </a:pPr>
                      <a:r>
                        <a:rPr sz="1800" dirty="0"/>
                        <a:t>Fail-safe defaults, Trust w/ reluctance</a:t>
                      </a:r>
                    </a:p>
                  </a:txBody>
                  <a:tcPr/>
                </a:tc>
                <a:extLst>
                  <a:ext uri="{0D108BD9-81ED-4DB2-BD59-A6C34878D82A}">
                    <a16:rowId xmlns:a16="http://schemas.microsoft.com/office/drawing/2014/main" val="10002"/>
                  </a:ext>
                </a:extLst>
              </a:tr>
              <a:tr h="0">
                <a:tc>
                  <a:txBody>
                    <a:bodyPr/>
                    <a:lstStyle/>
                    <a:p>
                      <a:pPr marL="0" lvl="0" indent="0">
                        <a:buNone/>
                      </a:pPr>
                      <a:r>
                        <a:rPr sz="1800" b="1"/>
                        <a:t>Accountability</a:t>
                      </a:r>
                    </a:p>
                  </a:txBody>
                  <a:tcPr/>
                </a:tc>
                <a:tc>
                  <a:txBody>
                    <a:bodyPr/>
                    <a:lstStyle/>
                    <a:p>
                      <a:pPr marL="0" lvl="0" indent="0">
                        <a:buNone/>
                      </a:pPr>
                      <a:r>
                        <a:rPr sz="1800"/>
                        <a:t>Audit logging, correlation IDs</a:t>
                      </a:r>
                    </a:p>
                  </a:txBody>
                  <a:tcPr/>
                </a:tc>
                <a:tc>
                  <a:txBody>
                    <a:bodyPr/>
                    <a:lstStyle/>
                    <a:p>
                      <a:pPr marL="0" lvl="0" indent="0">
                        <a:buNone/>
                      </a:pPr>
                      <a:r>
                        <a:rPr sz="1800"/>
                        <a:t>Monitor and trace</a:t>
                      </a:r>
                    </a:p>
                  </a:txBody>
                  <a:tcPr/>
                </a:tc>
                <a:extLst>
                  <a:ext uri="{0D108BD9-81ED-4DB2-BD59-A6C34878D82A}">
                    <a16:rowId xmlns:a16="http://schemas.microsoft.com/office/drawing/2014/main" val="10003"/>
                  </a:ext>
                </a:extLst>
              </a:tr>
              <a:tr h="0">
                <a:tc>
                  <a:txBody>
                    <a:bodyPr/>
                    <a:lstStyle/>
                    <a:p>
                      <a:pPr marL="0" lvl="0" indent="0">
                        <a:buNone/>
                      </a:pPr>
                      <a:r>
                        <a:rPr sz="1800" b="1" dirty="0"/>
                        <a:t>Trust minimization</a:t>
                      </a:r>
                    </a:p>
                  </a:txBody>
                  <a:tcPr/>
                </a:tc>
                <a:tc>
                  <a:txBody>
                    <a:bodyPr/>
                    <a:lstStyle/>
                    <a:p>
                      <a:pPr marL="0" lvl="0" indent="0">
                        <a:buNone/>
                      </a:pPr>
                      <a:r>
                        <a:rPr sz="1800"/>
                        <a:t>Small TCB, transitive trust analysis, code signing</a:t>
                      </a:r>
                    </a:p>
                  </a:txBody>
                  <a:tcPr/>
                </a:tc>
                <a:tc>
                  <a:txBody>
                    <a:bodyPr/>
                    <a:lstStyle/>
                    <a:p>
                      <a:pPr marL="0" lvl="0" indent="0">
                        <a:buNone/>
                      </a:pPr>
                      <a:r>
                        <a:rPr sz="1800"/>
                        <a:t>Trust w/ reluctance, Simplicity</a:t>
                      </a:r>
                    </a:p>
                  </a:txBody>
                  <a:tcPr/>
                </a:tc>
                <a:extLst>
                  <a:ext uri="{0D108BD9-81ED-4DB2-BD59-A6C34878D82A}">
                    <a16:rowId xmlns:a16="http://schemas.microsoft.com/office/drawing/2014/main" val="10004"/>
                  </a:ext>
                </a:extLst>
              </a:tr>
              <a:tr h="0">
                <a:tc>
                  <a:txBody>
                    <a:bodyPr/>
                    <a:lstStyle/>
                    <a:p>
                      <a:pPr marL="0" lvl="0" indent="0">
                        <a:buNone/>
                      </a:pPr>
                      <a:r>
                        <a:rPr sz="1800" b="1" dirty="0"/>
                        <a:t>Compartment</a:t>
                      </a:r>
                      <a:r>
                        <a:rPr lang="en-US" sz="1800" b="1" dirty="0"/>
                        <a:t>-</a:t>
                      </a:r>
                      <a:r>
                        <a:rPr sz="1800" b="1" dirty="0" err="1"/>
                        <a:t>alization</a:t>
                      </a:r>
                      <a:endParaRPr sz="1800" b="1" dirty="0"/>
                    </a:p>
                  </a:txBody>
                  <a:tcPr/>
                </a:tc>
                <a:tc>
                  <a:txBody>
                    <a:bodyPr/>
                    <a:lstStyle/>
                    <a:p>
                      <a:pPr marL="0" lvl="0" indent="0">
                        <a:buNone/>
                      </a:pPr>
                      <a:r>
                        <a:rPr sz="1800"/>
                        <a:t>Process isolation, seccomp-bpf, containers</a:t>
                      </a:r>
                    </a:p>
                  </a:txBody>
                  <a:tcPr/>
                </a:tc>
                <a:tc>
                  <a:txBody>
                    <a:bodyPr/>
                    <a:lstStyle/>
                    <a:p>
                      <a:pPr marL="0" lvl="0" indent="0">
                        <a:buNone/>
                      </a:pPr>
                      <a:r>
                        <a:rPr sz="1800"/>
                        <a:t>Separation of privilege</a:t>
                      </a:r>
                    </a:p>
                  </a:txBody>
                  <a:tcPr/>
                </a:tc>
                <a:extLst>
                  <a:ext uri="{0D108BD9-81ED-4DB2-BD59-A6C34878D82A}">
                    <a16:rowId xmlns:a16="http://schemas.microsoft.com/office/drawing/2014/main" val="10005"/>
                  </a:ext>
                </a:extLst>
              </a:tr>
              <a:tr h="0">
                <a:tc>
                  <a:txBody>
                    <a:bodyPr/>
                    <a:lstStyle/>
                    <a:p>
                      <a:pPr marL="0" lvl="0" indent="0">
                        <a:buNone/>
                      </a:pPr>
                      <a:r>
                        <a:rPr sz="1800" b="1"/>
                        <a:t>Privacy</a:t>
                      </a:r>
                    </a:p>
                  </a:txBody>
                  <a:tcPr/>
                </a:tc>
                <a:tc>
                  <a:txBody>
                    <a:bodyPr/>
                    <a:lstStyle/>
                    <a:p>
                      <a:pPr marL="0" lvl="0" indent="0">
                        <a:buNone/>
                      </a:pPr>
                      <a:r>
                        <a:rPr sz="1800"/>
                        <a:t>Data minimization, restricted views</a:t>
                      </a:r>
                    </a:p>
                  </a:txBody>
                  <a:tcPr/>
                </a:tc>
                <a:tc>
                  <a:txBody>
                    <a:bodyPr/>
                    <a:lstStyle/>
                    <a:p>
                      <a:pPr marL="0" lvl="0" indent="0">
                        <a:buNone/>
                      </a:pPr>
                      <a:r>
                        <a:rPr sz="1800"/>
                        <a:t>Promote privacy</a:t>
                      </a:r>
                    </a:p>
                  </a:txBody>
                  <a:tcPr/>
                </a:tc>
                <a:extLst>
                  <a:ext uri="{0D108BD9-81ED-4DB2-BD59-A6C34878D82A}">
                    <a16:rowId xmlns:a16="http://schemas.microsoft.com/office/drawing/2014/main" val="10006"/>
                  </a:ext>
                </a:extLst>
              </a:tr>
              <a:tr h="0">
                <a:tc>
                  <a:txBody>
                    <a:bodyPr/>
                    <a:lstStyle/>
                    <a:p>
                      <a:pPr marL="0" lvl="0" indent="0">
                        <a:buNone/>
                      </a:pPr>
                      <a:r>
                        <a:rPr sz="1800" b="1"/>
                        <a:t>Architecture</a:t>
                      </a:r>
                    </a:p>
                  </a:txBody>
                  <a:tcPr/>
                </a:tc>
                <a:tc>
                  <a:txBody>
                    <a:bodyPr/>
                    <a:lstStyle/>
                    <a:p>
                      <a:pPr marL="0" lvl="0" indent="0">
                        <a:buNone/>
                      </a:pPr>
                      <a:r>
                        <a:rPr sz="1800" dirty="0"/>
                        <a:t>Convergence of mitigations</a:t>
                      </a:r>
                    </a:p>
                  </a:txBody>
                  <a:tcPr/>
                </a:tc>
                <a:tc>
                  <a:txBody>
                    <a:bodyPr/>
                    <a:lstStyle/>
                    <a:p>
                      <a:pPr marL="0" lvl="0" indent="0">
                        <a:buNone/>
                      </a:pPr>
                      <a:r>
                        <a:rPr sz="1800" dirty="0"/>
                        <a:t>Defense in depth</a:t>
                      </a:r>
                    </a:p>
                  </a:txBody>
                  <a:tcPr/>
                </a:tc>
                <a:extLst>
                  <a:ext uri="{0D108BD9-81ED-4DB2-BD59-A6C34878D82A}">
                    <a16:rowId xmlns:a16="http://schemas.microsoft.com/office/drawing/2014/main" val="10007"/>
                  </a:ext>
                </a:extLst>
              </a:tr>
            </a:tbl>
          </a:graphicData>
        </a:graphic>
      </p:graphicFrame>
      <p:sp>
        <p:nvSpPr>
          <p:cNvPr id="12" name="TextBox 11">
            <a:extLst>
              <a:ext uri="{FF2B5EF4-FFF2-40B4-BE49-F238E27FC236}">
                <a16:creationId xmlns:a16="http://schemas.microsoft.com/office/drawing/2014/main" id="{94F0D8A0-2E59-F6A2-7215-47C13931047D}"/>
              </a:ext>
            </a:extLst>
          </p:cNvPr>
          <p:cNvSpPr txBox="1"/>
          <p:nvPr/>
        </p:nvSpPr>
        <p:spPr>
          <a:xfrm>
            <a:off x="4920343" y="66675"/>
            <a:ext cx="4071257" cy="923330"/>
          </a:xfrm>
          <a:prstGeom prst="rect">
            <a:avLst/>
          </a:prstGeom>
          <a:noFill/>
        </p:spPr>
        <p:txBody>
          <a:bodyPr wrap="square" rtlCol="0">
            <a:spAutoFit/>
          </a:bodyPr>
          <a:lstStyle/>
          <a:p>
            <a:r>
              <a:rPr lang="en-US" dirty="0"/>
              <a:t>For each mitigation, ask: does this depend on individual developer vigilance, or is it enforced by the ecosystem?</a:t>
            </a:r>
          </a:p>
        </p:txBody>
      </p:sp>
    </p:spTree>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Quick-Reference: Secure Design Techniques</a:t>
            </a:r>
          </a:p>
        </p:txBody>
      </p:sp>
      <p:graphicFrame>
        <p:nvGraphicFramePr>
          <p:cNvPr id="6" name="Content Placeholder 5"/>
          <p:cNvGraphicFramePr>
            <a:graphicFrameLocks noGrp="1"/>
          </p:cNvGraphicFramePr>
          <p:nvPr>
            <p:ph idx="1"/>
          </p:nvPr>
        </p:nvGraphicFramePr>
        <p:xfrm>
          <a:off x="457200" y="1193800"/>
          <a:ext cx="8229600" cy="267462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0">
                <a:tc>
                  <a:txBody>
                    <a:bodyPr/>
                    <a:lstStyle/>
                    <a:p>
                      <a:pPr marL="0" lvl="0" indent="0">
                        <a:buNone/>
                      </a:pPr>
                      <a:r>
                        <a:t>Technique</a:t>
                      </a:r>
                    </a:p>
                  </a:txBody>
                  <a:tcPr/>
                </a:tc>
                <a:tc>
                  <a:txBody>
                    <a:bodyPr/>
                    <a:lstStyle/>
                    <a:p>
                      <a:pPr marL="0" lvl="0" indent="0">
                        <a:buNone/>
                      </a:pPr>
                      <a:r>
                        <a:t>Principle(s)</a:t>
                      </a:r>
                    </a:p>
                  </a:txBody>
                  <a:tcPr/>
                </a:tc>
                <a:tc>
                  <a:txBody>
                    <a:bodyPr/>
                    <a:lstStyle/>
                    <a:p>
                      <a:pPr marL="0" lvl="0" indent="0">
                        <a:buNone/>
                      </a:pPr>
                      <a:r>
                        <a:t>CMS</a:t>
                      </a:r>
                    </a:p>
                  </a:txBody>
                  <a:tcPr/>
                </a:tc>
                <a:tc>
                  <a:txBody>
                    <a:bodyPr/>
                    <a:lstStyle/>
                    <a:p>
                      <a:pPr marL="0" lvl="0" indent="0">
                        <a:buNone/>
                      </a:pPr>
                      <a:r>
                        <a:t>Payment App</a:t>
                      </a:r>
                    </a:p>
                  </a:txBody>
                  <a:tcPr/>
                </a:tc>
                <a:extLst>
                  <a:ext uri="{0D108BD9-81ED-4DB2-BD59-A6C34878D82A}">
                    <a16:rowId xmlns:a16="http://schemas.microsoft.com/office/drawing/2014/main" val="10000"/>
                  </a:ext>
                </a:extLst>
              </a:tr>
              <a:tr h="0">
                <a:tc>
                  <a:txBody>
                    <a:bodyPr/>
                    <a:lstStyle/>
                    <a:p>
                      <a:pPr marL="0" lvl="0" indent="0">
                        <a:buNone/>
                      </a:pPr>
                      <a:r>
                        <a:t>TLS / HTTPS</a:t>
                      </a:r>
                    </a:p>
                  </a:txBody>
                  <a:tcPr/>
                </a:tc>
                <a:tc>
                  <a:txBody>
                    <a:bodyPr/>
                    <a:lstStyle/>
                    <a:p>
                      <a:pPr marL="0" lvl="0" indent="0">
                        <a:buNone/>
                      </a:pPr>
                      <a:r>
                        <a:t>Open design, DiD</a:t>
                      </a:r>
                    </a:p>
                  </a:txBody>
                  <a:tcPr/>
                </a:tc>
                <a:tc>
                  <a:txBody>
                    <a:bodyPr/>
                    <a:lstStyle/>
                    <a:p>
                      <a:pPr marL="0" lvl="0" indent="0">
                        <a:buNone/>
                      </a:pPr>
                      <a:r>
                        <a:t>Grades in transit</a:t>
                      </a:r>
                    </a:p>
                  </a:txBody>
                  <a:tcPr/>
                </a:tc>
                <a:tc>
                  <a:txBody>
                    <a:bodyPr/>
                    <a:lstStyle/>
                    <a:p>
                      <a:pPr marL="0" lvl="0" indent="0">
                        <a:buNone/>
                      </a:pPr>
                      <a:r>
                        <a:t>Transfer instructions</a:t>
                      </a:r>
                    </a:p>
                  </a:txBody>
                  <a:tcPr/>
                </a:tc>
                <a:extLst>
                  <a:ext uri="{0D108BD9-81ED-4DB2-BD59-A6C34878D82A}">
                    <a16:rowId xmlns:a16="http://schemas.microsoft.com/office/drawing/2014/main" val="10001"/>
                  </a:ext>
                </a:extLst>
              </a:tr>
              <a:tr h="0">
                <a:tc>
                  <a:txBody>
                    <a:bodyPr/>
                    <a:lstStyle/>
                    <a:p>
                      <a:pPr marL="0" lvl="0" indent="0">
                        <a:buNone/>
                      </a:pPr>
                      <a:r>
                        <a:t>AES-GCM at rest</a:t>
                      </a:r>
                    </a:p>
                  </a:txBody>
                  <a:tcPr/>
                </a:tc>
                <a:tc>
                  <a:txBody>
                    <a:bodyPr/>
                    <a:lstStyle/>
                    <a:p>
                      <a:pPr marL="0" lvl="0" indent="0">
                        <a:buNone/>
                      </a:pPr>
                      <a:r>
                        <a:t>DiD, Privacy</a:t>
                      </a:r>
                    </a:p>
                  </a:txBody>
                  <a:tcPr/>
                </a:tc>
                <a:tc>
                  <a:txBody>
                    <a:bodyPr/>
                    <a:lstStyle/>
                    <a:p>
                      <a:pPr marL="0" lvl="0" indent="0">
                        <a:buNone/>
                      </a:pPr>
                      <a:r>
                        <a:t>Student records (FERPA)</a:t>
                      </a:r>
                    </a:p>
                  </a:txBody>
                  <a:tcPr/>
                </a:tc>
                <a:tc>
                  <a:txBody>
                    <a:bodyPr/>
                    <a:lstStyle/>
                    <a:p>
                      <a:pPr marL="0" lvl="0" indent="0">
                        <a:buNone/>
                      </a:pPr>
                      <a:r>
                        <a:t>Bank account numbers</a:t>
                      </a:r>
                    </a:p>
                  </a:txBody>
                  <a:tcPr/>
                </a:tc>
                <a:extLst>
                  <a:ext uri="{0D108BD9-81ED-4DB2-BD59-A6C34878D82A}">
                    <a16:rowId xmlns:a16="http://schemas.microsoft.com/office/drawing/2014/main" val="10002"/>
                  </a:ext>
                </a:extLst>
              </a:tr>
              <a:tr h="0">
                <a:tc>
                  <a:txBody>
                    <a:bodyPr/>
                    <a:lstStyle/>
                    <a:p>
                      <a:pPr marL="0" lvl="0" indent="0">
                        <a:buNone/>
                      </a:pPr>
                      <a:r>
                        <a:t>Argon2id</a:t>
                      </a:r>
                    </a:p>
                  </a:txBody>
                  <a:tcPr/>
                </a:tc>
                <a:tc>
                  <a:txBody>
                    <a:bodyPr/>
                    <a:lstStyle/>
                    <a:p>
                      <a:pPr marL="0" lvl="0" indent="0">
                        <a:buNone/>
                      </a:pPr>
                      <a:r>
                        <a:t>DiD, Fail-safe</a:t>
                      </a:r>
                    </a:p>
                  </a:txBody>
                  <a:tcPr/>
                </a:tc>
                <a:tc>
                  <a:txBody>
                    <a:bodyPr/>
                    <a:lstStyle/>
                    <a:p>
                      <a:pPr marL="0" lvl="0" indent="0">
                        <a:buNone/>
                      </a:pPr>
                      <a:r>
                        <a:t>Account passwords</a:t>
                      </a:r>
                    </a:p>
                  </a:txBody>
                  <a:tcPr/>
                </a:tc>
                <a:tc>
                  <a:txBody>
                    <a:bodyPr/>
                    <a:lstStyle/>
                    <a:p>
                      <a:pPr marL="0" lvl="0" indent="0">
                        <a:buNone/>
                      </a:pPr>
                      <a:r>
                        <a:t>Account passwords</a:t>
                      </a:r>
                    </a:p>
                  </a:txBody>
                  <a:tcPr/>
                </a:tc>
                <a:extLst>
                  <a:ext uri="{0D108BD9-81ED-4DB2-BD59-A6C34878D82A}">
                    <a16:rowId xmlns:a16="http://schemas.microsoft.com/office/drawing/2014/main" val="10003"/>
                  </a:ext>
                </a:extLst>
              </a:tr>
              <a:tr h="0">
                <a:tc>
                  <a:txBody>
                    <a:bodyPr/>
                    <a:lstStyle/>
                    <a:p>
                      <a:pPr marL="0" lvl="0" indent="0">
                        <a:buNone/>
                      </a:pPr>
                      <a:r>
                        <a:t>IdP / SSO</a:t>
                      </a:r>
                    </a:p>
                  </a:txBody>
                  <a:tcPr/>
                </a:tc>
                <a:tc>
                  <a:txBody>
                    <a:bodyPr/>
                    <a:lstStyle/>
                    <a:p>
                      <a:pPr marL="0" lvl="0" indent="0">
                        <a:buNone/>
                      </a:pPr>
                      <a:r>
                        <a:t>Trust w/ reluctance</a:t>
                      </a:r>
                    </a:p>
                  </a:txBody>
                  <a:tcPr/>
                </a:tc>
                <a:tc>
                  <a:txBody>
                    <a:bodyPr/>
                    <a:lstStyle/>
                    <a:p>
                      <a:pPr marL="0" lvl="0" indent="0">
                        <a:buNone/>
                      </a:pPr>
                      <a:r>
                        <a:t>University SSO (SAML)</a:t>
                      </a:r>
                    </a:p>
                  </a:txBody>
                  <a:tcPr/>
                </a:tc>
                <a:tc>
                  <a:txBody>
                    <a:bodyPr/>
                    <a:lstStyle/>
                    <a:p>
                      <a:pPr marL="0" lvl="0" indent="0">
                        <a:buNone/>
                      </a:pPr>
                      <a:r>
                        <a:t>Auth0/Okta for MFA</a:t>
                      </a:r>
                    </a:p>
                  </a:txBody>
                  <a:tcPr/>
                </a:tc>
                <a:extLst>
                  <a:ext uri="{0D108BD9-81ED-4DB2-BD59-A6C34878D82A}">
                    <a16:rowId xmlns:a16="http://schemas.microsoft.com/office/drawing/2014/main" val="10004"/>
                  </a:ext>
                </a:extLst>
              </a:tr>
              <a:tr h="0">
                <a:tc>
                  <a:txBody>
                    <a:bodyPr/>
                    <a:lstStyle/>
                    <a:p>
                      <a:pPr marL="0" lvl="0" indent="0">
                        <a:buNone/>
                      </a:pPr>
                      <a:r>
                        <a:t>mTLS</a:t>
                      </a:r>
                    </a:p>
                  </a:txBody>
                  <a:tcPr/>
                </a:tc>
                <a:tc>
                  <a:txBody>
                    <a:bodyPr/>
                    <a:lstStyle/>
                    <a:p>
                      <a:pPr marL="0" lvl="0" indent="0">
                        <a:buNone/>
                      </a:pPr>
                      <a:r>
                        <a:t>Trust w/ reluctance</a:t>
                      </a:r>
                    </a:p>
                  </a:txBody>
                  <a:tcPr/>
                </a:tc>
                <a:tc>
                  <a:txBody>
                    <a:bodyPr/>
                    <a:lstStyle/>
                    <a:p>
                      <a:pPr marL="0" lvl="0" indent="0">
                        <a:buNone/>
                      </a:pPr>
                      <a:r>
                        <a:t>LTI plugin integration</a:t>
                      </a:r>
                    </a:p>
                  </a:txBody>
                  <a:tcPr/>
                </a:tc>
                <a:tc>
                  <a:txBody>
                    <a:bodyPr/>
                    <a:lstStyle/>
                    <a:p>
                      <a:pPr marL="0" lvl="0" indent="0">
                        <a:buNone/>
                      </a:pPr>
                      <a:r>
                        <a:t>Server ↔ bank API</a:t>
                      </a:r>
                    </a:p>
                  </a:txBody>
                  <a:tcPr/>
                </a:tc>
                <a:extLst>
                  <a:ext uri="{0D108BD9-81ED-4DB2-BD59-A6C34878D82A}">
                    <a16:rowId xmlns:a16="http://schemas.microsoft.com/office/drawing/2014/main" val="10005"/>
                  </a:ext>
                </a:extLst>
              </a:tr>
              <a:tr h="0">
                <a:tc>
                  <a:txBody>
                    <a:bodyPr/>
                    <a:lstStyle/>
                    <a:p>
                      <a:pPr marL="0" lvl="0" indent="0">
                        <a:buNone/>
                      </a:pPr>
                      <a:r>
                        <a:t>Cedar policies</a:t>
                      </a:r>
                    </a:p>
                  </a:txBody>
                  <a:tcPr/>
                </a:tc>
                <a:tc>
                  <a:txBody>
                    <a:bodyPr/>
                    <a:lstStyle/>
                    <a:p>
                      <a:pPr marL="0" lvl="0" indent="0">
                        <a:buNone/>
                      </a:pPr>
                      <a:r>
                        <a:t>Simplicity, Small TCB</a:t>
                      </a:r>
                    </a:p>
                  </a:txBody>
                  <a:tcPr/>
                </a:tc>
                <a:tc>
                  <a:txBody>
                    <a:bodyPr/>
                    <a:lstStyle/>
                    <a:p>
                      <a:pPr marL="0" lvl="0" indent="0">
                        <a:buNone/>
                      </a:pPr>
                      <a:r>
                        <a:t>TA scoped to section</a:t>
                      </a:r>
                    </a:p>
                  </a:txBody>
                  <a:tcPr/>
                </a:tc>
                <a:tc>
                  <a:txBody>
                    <a:bodyPr/>
                    <a:lstStyle/>
                    <a:p>
                      <a:pPr marL="0" lvl="0" indent="0">
                        <a:buNone/>
                      </a:pPr>
                      <a:r>
                        <a:t>User-owns-account</a:t>
                      </a:r>
                    </a:p>
                  </a:txBody>
                  <a:tcPr/>
                </a:tc>
                <a:extLst>
                  <a:ext uri="{0D108BD9-81ED-4DB2-BD59-A6C34878D82A}">
                    <a16:rowId xmlns:a16="http://schemas.microsoft.com/office/drawing/2014/main" val="10006"/>
                  </a:ext>
                </a:extLst>
              </a:tr>
              <a:tr h="0">
                <a:tc>
                  <a:txBody>
                    <a:bodyPr/>
                    <a:lstStyle/>
                    <a:p>
                      <a:pPr marL="0" lvl="0" indent="0">
                        <a:buNone/>
                      </a:pPr>
                      <a:r>
                        <a:t>Compartmentalization</a:t>
                      </a:r>
                    </a:p>
                  </a:txBody>
                  <a:tcPr/>
                </a:tc>
                <a:tc>
                  <a:txBody>
                    <a:bodyPr/>
                    <a:lstStyle/>
                    <a:p>
                      <a:pPr marL="0" lvl="0" indent="0">
                        <a:buNone/>
                      </a:pPr>
                      <a:r>
                        <a:t>Compartmentalize</a:t>
                      </a:r>
                    </a:p>
                  </a:txBody>
                  <a:tcPr/>
                </a:tc>
                <a:tc>
                  <a:txBody>
                    <a:bodyPr/>
                    <a:lstStyle/>
                    <a:p>
                      <a:pPr marL="0" lvl="0" indent="0">
                        <a:buNone/>
                      </a:pPr>
                      <a:r>
                        <a:t>PDF renderer sandboxed</a:t>
                      </a:r>
                    </a:p>
                  </a:txBody>
                  <a:tcPr/>
                </a:tc>
                <a:tc>
                  <a:txBody>
                    <a:bodyPr/>
                    <a:lstStyle/>
                    <a:p>
                      <a:pPr marL="0" lvl="0" indent="0">
                        <a:buNone/>
                      </a:pPr>
                      <a:r>
                        <a:t>Payment ≠ social feed</a:t>
                      </a:r>
                    </a:p>
                  </a:txBody>
                  <a:tcPr/>
                </a:tc>
                <a:extLst>
                  <a:ext uri="{0D108BD9-81ED-4DB2-BD59-A6C34878D82A}">
                    <a16:rowId xmlns:a16="http://schemas.microsoft.com/office/drawing/2014/main" val="10007"/>
                  </a:ext>
                </a:extLst>
              </a:tr>
              <a:tr h="0">
                <a:tc>
                  <a:txBody>
                    <a:bodyPr/>
                    <a:lstStyle/>
                    <a:p>
                      <a:pPr marL="0" lvl="0" indent="0">
                        <a:buNone/>
                      </a:pPr>
                      <a:r>
                        <a:t>Audit logging</a:t>
                      </a:r>
                    </a:p>
                  </a:txBody>
                  <a:tcPr/>
                </a:tc>
                <a:tc>
                  <a:txBody>
                    <a:bodyPr/>
                    <a:lstStyle/>
                    <a:p>
                      <a:pPr marL="0" lvl="0" indent="0">
                        <a:buNone/>
                      </a:pPr>
                      <a:r>
                        <a:t>Monitor and trace</a:t>
                      </a:r>
                    </a:p>
                  </a:txBody>
                  <a:tcPr/>
                </a:tc>
                <a:tc>
                  <a:txBody>
                    <a:bodyPr/>
                    <a:lstStyle/>
                    <a:p>
                      <a:pPr marL="0" lvl="0" indent="0">
                        <a:buNone/>
                      </a:pPr>
                      <a:r>
                        <a:t>Grade change history</a:t>
                      </a:r>
                    </a:p>
                  </a:txBody>
                  <a:tcPr/>
                </a:tc>
                <a:tc>
                  <a:txBody>
                    <a:bodyPr/>
                    <a:lstStyle/>
                    <a:p>
                      <a:pPr marL="0" lvl="0" indent="0">
                        <a:buNone/>
                      </a:pPr>
                      <a:r>
                        <a:t>Transfer evidence</a:t>
                      </a: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References</a:t>
            </a:r>
          </a:p>
        </p:txBody>
      </p:sp>
      <p:sp>
        <p:nvSpPr>
          <p:cNvPr id="3" name="Content Placeholder 2"/>
          <p:cNvSpPr>
            <a:spLocks noGrp="1"/>
          </p:cNvSpPr>
          <p:nvPr>
            <p:ph idx="1"/>
          </p:nvPr>
        </p:nvSpPr>
        <p:spPr/>
        <p:txBody>
          <a:bodyPr>
            <a:normAutofit fontScale="77500" lnSpcReduction="20000"/>
          </a:bodyPr>
          <a:lstStyle/>
          <a:p>
            <a:pPr lvl="0"/>
            <a:r>
              <a:rPr dirty="0"/>
              <a:t>Kern, C. “Developer Ecosystems for Software Safety.” </a:t>
            </a:r>
            <a:r>
              <a:rPr i="1" dirty="0"/>
              <a:t>Communications of the ACM</a:t>
            </a:r>
            <a:r>
              <a:rPr dirty="0"/>
              <a:t> 67, no. 6 (June 2024): 52–60.</a:t>
            </a:r>
          </a:p>
          <a:p>
            <a:pPr lvl="0"/>
            <a:r>
              <a:rPr dirty="0"/>
              <a:t>Saltzer, J.H. &amp; Schroeder, M.D. “The Protection of Information in Computer Systems” (1975)</a:t>
            </a:r>
          </a:p>
          <a:p>
            <a:pPr lvl="0"/>
            <a:r>
              <a:rPr dirty="0"/>
              <a:t>CIS/</a:t>
            </a:r>
            <a:r>
              <a:rPr dirty="0" err="1"/>
              <a:t>SAFECode</a:t>
            </a:r>
            <a:r>
              <a:rPr dirty="0"/>
              <a:t>, “Secure by Design: Guide to Assessing Software Security Practices” (2025)</a:t>
            </a:r>
          </a:p>
          <a:p>
            <a:pPr lvl="0"/>
            <a:r>
              <a:rPr dirty="0"/>
              <a:t>Cedar Policy Language – https://</a:t>
            </a:r>
            <a:r>
              <a:rPr dirty="0" err="1"/>
              <a:t>www.cedarpolicy.com</a:t>
            </a:r>
            <a:r>
              <a:rPr dirty="0"/>
              <a:t>/</a:t>
            </a:r>
          </a:p>
          <a:p>
            <a:pPr lvl="0"/>
            <a:r>
              <a:rPr dirty="0"/>
              <a:t>Schneier, B. “Attack Trees” (Dr. Dobb’s Journal, 1999)</a:t>
            </a:r>
          </a:p>
          <a:p>
            <a:pPr lvl="0"/>
            <a:r>
              <a:rPr dirty="0"/>
              <a:t>OWASP Authorization Cheat Sheet</a:t>
            </a:r>
          </a:p>
          <a:p>
            <a:pPr lvl="0"/>
            <a:r>
              <a:rPr dirty="0"/>
              <a:t>OWASP Input Validation Cheat Sheet</a:t>
            </a:r>
          </a:p>
          <a:p>
            <a:pPr lvl="0"/>
            <a:r>
              <a:rPr dirty="0"/>
              <a:t>Anderson, J.P. “Computer Security Technology Planning Study” (1972) – the reference monitor concept</a:t>
            </a:r>
          </a:p>
          <a:p>
            <a:pPr lvl="0"/>
            <a:r>
              <a:rPr dirty="0"/>
              <a:t>NIST SP 800-218: Secure Software Development Framework (SSDF)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AC484-C97F-AFEC-30EC-E57F7C9A9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2A9B7-B61B-6F80-08EA-0F64EAA6D544}"/>
              </a:ext>
            </a:extLst>
          </p:cNvPr>
          <p:cNvSpPr>
            <a:spLocks noGrp="1"/>
          </p:cNvSpPr>
          <p:nvPr>
            <p:ph type="title"/>
          </p:nvPr>
        </p:nvSpPr>
        <p:spPr>
          <a:xfrm>
            <a:off x="623887" y="1282304"/>
            <a:ext cx="3948114" cy="2139553"/>
          </a:xfrm>
        </p:spPr>
        <p:txBody>
          <a:bodyPr/>
          <a:lstStyle/>
          <a:p>
            <a:pPr marL="0" lvl="0" indent="0">
              <a:buNone/>
            </a:pPr>
            <a:r>
              <a:rPr lang="en-US" dirty="0"/>
              <a:t>Interlude</a:t>
            </a:r>
            <a:endParaRPr dirty="0"/>
          </a:p>
        </p:txBody>
      </p:sp>
      <p:pic>
        <p:nvPicPr>
          <p:cNvPr id="3" name="Picture 2">
            <a:extLst>
              <a:ext uri="{FF2B5EF4-FFF2-40B4-BE49-F238E27FC236}">
                <a16:creationId xmlns:a16="http://schemas.microsoft.com/office/drawing/2014/main" id="{E75893DE-95A7-3D16-06F9-AB34C571D293}"/>
              </a:ext>
            </a:extLst>
          </p:cNvPr>
          <p:cNvPicPr>
            <a:picLocks noChangeAspect="1"/>
          </p:cNvPicPr>
          <p:nvPr/>
        </p:nvPicPr>
        <p:blipFill>
          <a:blip r:embed="rId3"/>
          <a:stretch>
            <a:fillRect/>
          </a:stretch>
        </p:blipFill>
        <p:spPr>
          <a:xfrm>
            <a:off x="4683074" y="0"/>
            <a:ext cx="3837040" cy="5143500"/>
          </a:xfrm>
          <a:prstGeom prst="rect">
            <a:avLst/>
          </a:prstGeom>
        </p:spPr>
      </p:pic>
    </p:spTree>
    <p:extLst>
      <p:ext uri="{BB962C8B-B14F-4D97-AF65-F5344CB8AC3E}">
        <p14:creationId xmlns:p14="http://schemas.microsoft.com/office/powerpoint/2010/main" val="123080750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Why Guidance Alone Doesn’t Work</a:t>
            </a:r>
          </a:p>
        </p:txBody>
      </p:sp>
      <p:sp>
        <p:nvSpPr>
          <p:cNvPr id="3" name="Content Placeholder 2"/>
          <p:cNvSpPr>
            <a:spLocks noGrp="1"/>
          </p:cNvSpPr>
          <p:nvPr>
            <p:ph idx="1"/>
          </p:nvPr>
        </p:nvSpPr>
        <p:spPr/>
        <p:txBody>
          <a:bodyPr>
            <a:normAutofit/>
          </a:bodyPr>
          <a:lstStyle/>
          <a:p>
            <a:pPr marL="0" lvl="0" indent="0">
              <a:buNone/>
            </a:pPr>
            <a:r>
              <a:rPr dirty="0"/>
              <a:t>“It’s simply too difficult for real-world dev and ops teams to apply the available guidance comprehensively and consistently.”</a:t>
            </a:r>
          </a:p>
          <a:p>
            <a:pPr marL="0" lvl="0" indent="0">
              <a:buNone/>
            </a:pPr>
            <a:r>
              <a:rPr b="1" u="sng" dirty="0"/>
              <a:t>Two reasons</a:t>
            </a:r>
          </a:p>
          <a:p>
            <a:pPr marL="342900" lvl="0" indent="-342900">
              <a:buAutoNum type="arabicPeriod"/>
            </a:pPr>
            <a:r>
              <a:rPr b="1" dirty="0"/>
              <a:t>Developer vigilance doesn’t scale</a:t>
            </a:r>
            <a:endParaRPr dirty="0"/>
          </a:p>
          <a:p>
            <a:pPr marL="342900" lvl="0" indent="-342900">
              <a:buAutoNum type="arabicPeriod"/>
            </a:pPr>
            <a:r>
              <a:rPr b="1" dirty="0"/>
              <a:t>After-the-fact tools are incomplete</a:t>
            </a:r>
            <a:endParaRPr dirty="0"/>
          </a:p>
        </p:txBody>
      </p:sp>
      <p:sp>
        <p:nvSpPr>
          <p:cNvPr id="6" name="TextBox 5">
            <a:extLst>
              <a:ext uri="{FF2B5EF4-FFF2-40B4-BE49-F238E27FC236}">
                <a16:creationId xmlns:a16="http://schemas.microsoft.com/office/drawing/2014/main" id="{CE12D672-3EB4-2887-7806-0267205AC8B0}"/>
              </a:ext>
            </a:extLst>
          </p:cNvPr>
          <p:cNvSpPr txBox="1"/>
          <p:nvPr/>
        </p:nvSpPr>
        <p:spPr>
          <a:xfrm>
            <a:off x="5435963" y="2364001"/>
            <a:ext cx="3079387" cy="415498"/>
          </a:xfrm>
          <a:prstGeom prst="rect">
            <a:avLst/>
          </a:prstGeom>
          <a:solidFill>
            <a:schemeClr val="accent2">
              <a:lumMod val="60000"/>
              <a:lumOff val="40000"/>
            </a:schemeClr>
          </a:solidFill>
        </p:spPr>
        <p:txBody>
          <a:bodyPr wrap="square">
            <a:spAutoFit/>
          </a:bodyPr>
          <a:lstStyle/>
          <a:p>
            <a:pPr lvl="0" indent="0">
              <a:buNone/>
            </a:pPr>
            <a:r>
              <a:rPr lang="en-US" sz="2100" i="1" dirty="0">
                <a:solidFill>
                  <a:schemeClr val="bg1"/>
                </a:solidFill>
              </a:rPr>
              <a:t>Do not expect expert users</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Ecosystem Thesis</a:t>
            </a:r>
          </a:p>
        </p:txBody>
      </p:sp>
      <p:sp>
        <p:nvSpPr>
          <p:cNvPr id="3" name="Content Placeholder 2"/>
          <p:cNvSpPr>
            <a:spLocks noGrp="1"/>
          </p:cNvSpPr>
          <p:nvPr>
            <p:ph idx="1"/>
          </p:nvPr>
        </p:nvSpPr>
        <p:spPr>
          <a:xfrm>
            <a:off x="468086" y="1369218"/>
            <a:ext cx="8319408" cy="3263504"/>
          </a:xfrm>
        </p:spPr>
        <p:txBody>
          <a:bodyPr>
            <a:normAutofit/>
          </a:bodyPr>
          <a:lstStyle/>
          <a:p>
            <a:pPr marL="0" lvl="0" indent="0">
              <a:buNone/>
            </a:pPr>
            <a:r>
              <a:rPr dirty="0"/>
              <a:t>“The safety and security of a software application or service is substantially an </a:t>
            </a:r>
            <a:r>
              <a:rPr b="1" dirty="0"/>
              <a:t>emergent property of the developer ecosystem</a:t>
            </a:r>
            <a:r>
              <a:rPr dirty="0"/>
              <a:t> that produced it.”</a:t>
            </a:r>
          </a:p>
        </p:txBody>
      </p:sp>
      <p:sp>
        <p:nvSpPr>
          <p:cNvPr id="5" name="TextBox 4">
            <a:extLst>
              <a:ext uri="{FF2B5EF4-FFF2-40B4-BE49-F238E27FC236}">
                <a16:creationId xmlns:a16="http://schemas.microsoft.com/office/drawing/2014/main" id="{3589D11F-8713-CF2D-B598-2E291B89C115}"/>
              </a:ext>
            </a:extLst>
          </p:cNvPr>
          <p:cNvSpPr txBox="1"/>
          <p:nvPr/>
        </p:nvSpPr>
        <p:spPr>
          <a:xfrm>
            <a:off x="1295400" y="2997858"/>
            <a:ext cx="3924300" cy="738664"/>
          </a:xfrm>
          <a:prstGeom prst="rect">
            <a:avLst/>
          </a:prstGeom>
          <a:noFill/>
          <a:ln w="38100">
            <a:solidFill>
              <a:srgbClr val="FFFF00"/>
            </a:solidFill>
          </a:ln>
        </p:spPr>
        <p:txBody>
          <a:bodyPr wrap="square">
            <a:spAutoFit/>
          </a:bodyPr>
          <a:lstStyle/>
          <a:p>
            <a:pPr marL="0" lvl="0" indent="0">
              <a:buNone/>
            </a:pPr>
            <a:r>
              <a:rPr lang="en-US" sz="2100" dirty="0"/>
              <a:t>To improve security, redesign the </a:t>
            </a:r>
            <a:r>
              <a:rPr lang="en-US" sz="2100" i="1" dirty="0"/>
              <a:t>ecosystem</a:t>
            </a:r>
            <a:r>
              <a:rPr lang="en-US" sz="2100" dirty="0"/>
              <a:t>, not just the guidance.</a:t>
            </a:r>
          </a:p>
        </p:txBody>
      </p:sp>
      <p:sp>
        <p:nvSpPr>
          <p:cNvPr id="6" name="TextBox 5">
            <a:extLst>
              <a:ext uri="{FF2B5EF4-FFF2-40B4-BE49-F238E27FC236}">
                <a16:creationId xmlns:a16="http://schemas.microsoft.com/office/drawing/2014/main" id="{4681D4BB-2084-C172-18AB-5B7613E775F0}"/>
              </a:ext>
            </a:extLst>
          </p:cNvPr>
          <p:cNvSpPr txBox="1"/>
          <p:nvPr/>
        </p:nvSpPr>
        <p:spPr>
          <a:xfrm>
            <a:off x="6064614" y="2262306"/>
            <a:ext cx="2722880" cy="2031325"/>
          </a:xfrm>
          <a:prstGeom prst="rect">
            <a:avLst/>
          </a:prstGeom>
          <a:solidFill>
            <a:schemeClr val="accent2">
              <a:lumMod val="60000"/>
              <a:lumOff val="40000"/>
            </a:schemeClr>
          </a:solidFill>
        </p:spPr>
        <p:txBody>
          <a:bodyPr wrap="square">
            <a:spAutoFit/>
          </a:bodyPr>
          <a:lstStyle/>
          <a:p>
            <a:pPr lvl="0" indent="0">
              <a:buNone/>
            </a:pPr>
            <a:r>
              <a:rPr lang="en-US" sz="2100" dirty="0">
                <a:solidFill>
                  <a:schemeClr val="bg1"/>
                </a:solidFill>
              </a:rPr>
              <a:t>Programming languages, libraries, frameworks, build tooling, deployment infrastructure, configuration surfaces.</a:t>
            </a:r>
          </a:p>
        </p:txBody>
      </p:sp>
      <p:sp>
        <p:nvSpPr>
          <p:cNvPr id="7" name="Oval 6">
            <a:extLst>
              <a:ext uri="{FF2B5EF4-FFF2-40B4-BE49-F238E27FC236}">
                <a16:creationId xmlns:a16="http://schemas.microsoft.com/office/drawing/2014/main" id="{A351334A-0BF9-11C3-A87A-9980A94351B9}"/>
              </a:ext>
            </a:extLst>
          </p:cNvPr>
          <p:cNvSpPr/>
          <p:nvPr/>
        </p:nvSpPr>
        <p:spPr>
          <a:xfrm>
            <a:off x="3641271" y="1568834"/>
            <a:ext cx="2514600" cy="528247"/>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1.6|35.5"/>
</p:tagLst>
</file>

<file path=ppt/tags/tag2.xml><?xml version="1.0" encoding="utf-8"?>
<p:tagLst xmlns:a="http://schemas.openxmlformats.org/drawingml/2006/main" xmlns:r="http://schemas.openxmlformats.org/officeDocument/2006/relationships" xmlns:p="http://schemas.openxmlformats.org/presentationml/2006/main">
  <p:tag name="TIMING" val="|15.8"/>
</p:tagLst>
</file>

<file path=ppt/tags/tag3.xml><?xml version="1.0" encoding="utf-8"?>
<p:tagLst xmlns:a="http://schemas.openxmlformats.org/drawingml/2006/main" xmlns:r="http://schemas.openxmlformats.org/officeDocument/2006/relationships" xmlns:p="http://schemas.openxmlformats.org/presentationml/2006/main">
  <p:tag name="TIMING" val="|15.8"/>
</p:tagLst>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D5DEC4-9620-104B-BE09-9FACBCD7BB53}" vid="{9604CF4B-C734-584F-A06E-FF624A359E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7261</TotalTime>
  <Words>11776</Words>
  <Application>Microsoft Macintosh PowerPoint</Application>
  <PresentationFormat>On-screen Show (16:9)</PresentationFormat>
  <Paragraphs>1013</Paragraphs>
  <Slides>67</Slides>
  <Notes>59</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Amazon Ember</vt:lpstr>
      <vt:lpstr>Arial</vt:lpstr>
      <vt:lpstr>Calibri</vt:lpstr>
      <vt:lpstr>Calibri Light</vt:lpstr>
      <vt:lpstr>Consolas</vt:lpstr>
      <vt:lpstr>Courier</vt:lpstr>
      <vt:lpstr>Courier New</vt:lpstr>
      <vt:lpstr>Wingdings</vt:lpstr>
      <vt:lpstr>Theme1</vt:lpstr>
      <vt:lpstr>Secure Systems Engineering and Management</vt:lpstr>
      <vt:lpstr>From Threats to Mitigations</vt:lpstr>
      <vt:lpstr>Recall: Security Objectives</vt:lpstr>
      <vt:lpstr>Security Principles Underlying Controls</vt:lpstr>
      <vt:lpstr>Secure Design Principles</vt:lpstr>
      <vt:lpstr>Outline</vt:lpstr>
      <vt:lpstr>Interlude</vt:lpstr>
      <vt:lpstr>Why Guidance Alone Doesn’t Work</vt:lpstr>
      <vt:lpstr>The Ecosystem Thesis</vt:lpstr>
      <vt:lpstr>Strategy 1: Safe Coding</vt:lpstr>
      <vt:lpstr>Strategy 1: Safe Coding</vt:lpstr>
      <vt:lpstr>The Results: Near-Zero Defect Rates</vt:lpstr>
      <vt:lpstr>Strategy 2: Securing Application Archetypes</vt:lpstr>
      <vt:lpstr>Scaling Security Through Frameworks: Evidence</vt:lpstr>
      <vt:lpstr>Outline</vt:lpstr>
      <vt:lpstr>Authorization – Controlling Access</vt:lpstr>
      <vt:lpstr>From Authentication to Authorization</vt:lpstr>
      <vt:lpstr>Cedar: A Modern Authorization Policy Language</vt:lpstr>
      <vt:lpstr>Role-Based Access Control (RBAC)</vt:lpstr>
      <vt:lpstr>Attribute-Based Access Control (ABAC)</vt:lpstr>
      <vt:lpstr>Relationship-Based Access Control (ReBAC)</vt:lpstr>
      <vt:lpstr>Cedar: CMS Examples</vt:lpstr>
      <vt:lpstr>Cedar: Payment App Examples</vt:lpstr>
      <vt:lpstr>Delegation and Consent</vt:lpstr>
      <vt:lpstr>Complete Mediation</vt:lpstr>
      <vt:lpstr>Ecosystem Assistance</vt:lpstr>
      <vt:lpstr>Ecosystem Assistance</vt:lpstr>
      <vt:lpstr>Server-Side Enforcement</vt:lpstr>
      <vt:lpstr>Server-Side Enforcement</vt:lpstr>
      <vt:lpstr>Fail-safe Defaults and Least Privilege in Authorization</vt:lpstr>
      <vt:lpstr>Integrity and Accountability</vt:lpstr>
      <vt:lpstr>Data Integrity: Input Validation</vt:lpstr>
      <vt:lpstr>Input Validation in Google Safe Coding</vt:lpstr>
      <vt:lpstr>Safe Coding: Parameterized Queries</vt:lpstr>
      <vt:lpstr>Communicated Message Authentication</vt:lpstr>
      <vt:lpstr>Audit Logging: The Repudiation Threat</vt:lpstr>
      <vt:lpstr>Audit Log Properties</vt:lpstr>
      <vt:lpstr>Trust with Reluctance</vt:lpstr>
      <vt:lpstr>The Umbrella Principle</vt:lpstr>
      <vt:lpstr>Small Trusted Computing Base (TCB)</vt:lpstr>
      <vt:lpstr>Examples: seL4 and Cedar</vt:lpstr>
      <vt:lpstr>Ecosystem Lens: Frameworks as the TCB</vt:lpstr>
      <vt:lpstr>Ecosystem Lens: Safe Deployment</vt:lpstr>
      <vt:lpstr>Config-as-Code: Safe Coding for Deployment</vt:lpstr>
      <vt:lpstr>Config-as-Code: Safe Coding for Deployment</vt:lpstr>
      <vt:lpstr>Transitive Trust</vt:lpstr>
      <vt:lpstr>Transitive Trust in Our Examples</vt:lpstr>
      <vt:lpstr>Authenticating Code and Data</vt:lpstr>
      <vt:lpstr>Separation of Privilege</vt:lpstr>
      <vt:lpstr>Compartmentalization and Sandboxing</vt:lpstr>
      <vt:lpstr>Compartmentalization in Our Examples</vt:lpstr>
      <vt:lpstr>Promote Privacy</vt:lpstr>
      <vt:lpstr>Restricting Data Views: Least Privilege Again</vt:lpstr>
      <vt:lpstr>Input Validation as Trust Minimization</vt:lpstr>
      <vt:lpstr>Monitoring and Traceability</vt:lpstr>
      <vt:lpstr>Designing for Detection</vt:lpstr>
      <vt:lpstr>Detecting Attacks in Progress</vt:lpstr>
      <vt:lpstr>Log Aggregation and Correlation</vt:lpstr>
      <vt:lpstr>Intrusion Detection and Log Analysis</vt:lpstr>
      <vt:lpstr>Pulling It Together</vt:lpstr>
      <vt:lpstr>From Threat List to Architecture</vt:lpstr>
      <vt:lpstr>The Principles as a Design Review Checklist</vt:lpstr>
      <vt:lpstr>Design Review Checklist (continued)</vt:lpstr>
      <vt:lpstr>Three Categories as a Completeness Check</vt:lpstr>
      <vt:lpstr>Part 2 Summary</vt:lpstr>
      <vt:lpstr>Quick-Reference: Secure Design Techniques</vt:lpstr>
      <vt:lpstr>References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2</TotalTime>
  <Words>49</Words>
  <Application>Microsoft Macintosh PowerPoint</Application>
  <PresentationFormat>On-screen Show (16:9)</PresentationFormat>
  <Paragraphs>15</Paragraphs>
  <Slides>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Presentation Title</vt:lpstr>
      <vt:lpstr>Slide Title</vt:lpstr>
      <vt:lpstr>Section header</vt:lpstr>
      <vt:lpstr>Slide Title for Two-Content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Secure Design</dc:title>
  <dc:creator>Secure Software Engineering and Management</dc:creator>
  <cp:keywords/>
  <cp:lastModifiedBy>Hicks, Michael W</cp:lastModifiedBy>
  <cp:revision>70</cp:revision>
  <dcterms:created xsi:type="dcterms:W3CDTF">2026-02-25T15:34:26Z</dcterms:created>
  <dcterms:modified xsi:type="dcterms:W3CDTF">2026-03-19T18:29:26Z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2026</vt:lpwstr>
  </property>
  <property fmtid="{D5CDD505-2E9C-101B-9397-08002B2CF9AE}" pid="3" name="subtitle">
    <vt:lpwstr>Controlling Access, Limiting Damage, Detecting Attacks</vt:lpwstr>
  </property>
</Properties>
</file>