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sldIdLst>
    <p:sldId id="298" r:id="rId2"/>
    <p:sldId id="267" r:id="rId3"/>
    <p:sldId id="299" r:id="rId4"/>
    <p:sldId id="300" r:id="rId5"/>
    <p:sldId id="309" r:id="rId6"/>
    <p:sldId id="286" r:id="rId7"/>
    <p:sldId id="301" r:id="rId8"/>
    <p:sldId id="259" r:id="rId9"/>
    <p:sldId id="302" r:id="rId10"/>
    <p:sldId id="314" r:id="rId11"/>
    <p:sldId id="289" r:id="rId12"/>
    <p:sldId id="303" r:id="rId13"/>
    <p:sldId id="311" r:id="rId14"/>
    <p:sldId id="275" r:id="rId15"/>
    <p:sldId id="310" r:id="rId16"/>
    <p:sldId id="304" r:id="rId17"/>
    <p:sldId id="312" r:id="rId18"/>
    <p:sldId id="266" r:id="rId19"/>
    <p:sldId id="306" r:id="rId20"/>
    <p:sldId id="307" r:id="rId21"/>
    <p:sldId id="273" r:id="rId22"/>
    <p:sldId id="313" r:id="rId23"/>
    <p:sldId id="276" r:id="rId24"/>
    <p:sldId id="280" r:id="rId25"/>
    <p:sldId id="282" r:id="rId26"/>
    <p:sldId id="283" r:id="rId27"/>
    <p:sldId id="308" r:id="rId28"/>
    <p:sldId id="284" r:id="rId29"/>
    <p:sldId id="285"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20" autoAdjust="0"/>
    <p:restoredTop sz="65343" autoAdjust="0"/>
  </p:normalViewPr>
  <p:slideViewPr>
    <p:cSldViewPr snapToGrid="0" snapToObjects="1">
      <p:cViewPr varScale="1">
        <p:scale>
          <a:sx n="124" d="100"/>
          <a:sy n="124" d="100"/>
        </p:scale>
        <p:origin x="416" y="16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9C1CCF-B725-44A7-AA57-5E433BD85C9F}" type="datetimeFigureOut">
              <a:rPr lang="en-US" smtClean="0"/>
              <a:t>2/18/26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BDFEC3-8487-43E8-A154-7C12CBC1FFF2}" type="slidenum">
              <a:rPr lang="en-US" smtClean="0"/>
              <a:t>‹#›</a:t>
            </a:fld>
            <a:endParaRPr lang="en-US"/>
          </a:p>
        </p:txBody>
      </p:sp>
    </p:spTree>
    <p:extLst>
      <p:ext uri="{BB962C8B-B14F-4D97-AF65-F5344CB8AC3E}">
        <p14:creationId xmlns:p14="http://schemas.microsoft.com/office/powerpoint/2010/main" val="3782709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dirty="0"/>
          </a:p>
        </p:txBody>
      </p:sp>
      <p:sp>
        <p:nvSpPr>
          <p:cNvPr id="4" name="Slide Number Placeholder 3"/>
          <p:cNvSpPr>
            <a:spLocks noGrp="1"/>
          </p:cNvSpPr>
          <p:nvPr>
            <p:ph type="sldNum" sz="quarter" idx="10"/>
          </p:nvPr>
        </p:nvSpPr>
        <p:spPr/>
        <p:txBody>
          <a:bodyPr/>
          <a:lstStyle/>
          <a:p>
            <a:fld id="{18BDFEC3-8487-43E8-A154-7C12CBC1FFF2}" type="slidenum">
              <a:rPr lang="en-US"/>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2308A-75DA-2131-715A-8FE0B37AD9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6AD1-B34D-1F5A-4B88-DBB7EA6918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217C48-B410-E35B-DD1F-C81D97A8C3E4}"/>
              </a:ext>
            </a:extLst>
          </p:cNvPr>
          <p:cNvSpPr>
            <a:spLocks noGrp="1"/>
          </p:cNvSpPr>
          <p:nvPr>
            <p:ph type="body" idx="1"/>
          </p:nvPr>
        </p:nvSpPr>
        <p:spPr/>
        <p:txBody>
          <a:bodyPr/>
          <a:lstStyle/>
          <a:p>
            <a:pPr marL="0" lvl="0" indent="0">
              <a:buNone/>
            </a:pPr>
            <a:r>
              <a:rPr dirty="0"/>
              <a:t>From the original 1999 </a:t>
            </a:r>
            <a:r>
              <a:rPr dirty="0" err="1"/>
              <a:t>Kohnfelder</a:t>
            </a:r>
            <a:r>
              <a:rPr dirty="0"/>
              <a:t> &amp; Garg paper at Microsoft: these categories were chosen because they map directly to security properties, giving each threat a concrete defensive goal.</a:t>
            </a:r>
          </a:p>
          <a:p>
            <a:pPr marL="0" lvl="0" indent="0">
              <a:buNone/>
            </a:pPr>
            <a:endParaRPr dirty="0"/>
          </a:p>
          <a:p>
            <a:pPr marL="0" lvl="0" indent="0">
              <a:buNone/>
            </a:pPr>
            <a:r>
              <a:rPr dirty="0"/>
              <a:t>STRIDE is systematic: for each element or data flow in the DFD, you ask all six questions. This means no threat category is “obvious” – you check every one.</a:t>
            </a:r>
          </a:p>
          <a:p>
            <a:pPr marL="0" lvl="0" indent="0">
              <a:buNone/>
            </a:pPr>
            <a:endParaRPr dirty="0"/>
          </a:p>
          <a:p>
            <a:pPr marL="0" lvl="0" indent="0">
              <a:buNone/>
            </a:pPr>
            <a:r>
              <a:rPr dirty="0"/>
              <a:t>The key insight is the mapping to security properties: if you know the threat category, you know what defense to build. Spoofing -&gt; strengthen authentication. Tampering -&gt; strengthen integrity checks. And so on.</a:t>
            </a:r>
          </a:p>
          <a:p>
            <a:pPr marL="0" lvl="0" indent="0">
              <a:buNone/>
            </a:pPr>
            <a:endParaRPr dirty="0"/>
          </a:p>
          <a:p>
            <a:pPr marL="0" lvl="0" indent="0">
              <a:buNone/>
            </a:pPr>
            <a:r>
              <a:rPr dirty="0"/>
              <a:t>Complementary approaches exist: - Kill chains (attacker progression: delivery -&gt; exploitation -&gt; persistence -&gt; objective) - LINDDUN (privacy-focused variant – useful when FERPA/GDPR is a concern) - Threat libraries / Top-X lists (OWASP Top 10, CWE Top 25)</a:t>
            </a:r>
          </a:p>
          <a:p>
            <a:pPr marL="0" lvl="0" indent="0">
              <a:buNone/>
            </a:pPr>
            <a:endParaRPr dirty="0"/>
          </a:p>
          <a:p>
            <a:pPr marL="0" lvl="0" indent="0">
              <a:buNone/>
            </a:pPr>
            <a:r>
              <a:rPr dirty="0" err="1"/>
              <a:t>SAFECode’s</a:t>
            </a:r>
            <a:r>
              <a:rPr dirty="0"/>
              <a:t> key point: “there is not one single perfect way” – choose what’s repeatable, manageable, and finds threats. STRIDE is a good default because it’s systematic and comprehensive.</a:t>
            </a:r>
          </a:p>
        </p:txBody>
      </p:sp>
      <p:sp>
        <p:nvSpPr>
          <p:cNvPr id="4" name="Slide Number Placeholder 3">
            <a:extLst>
              <a:ext uri="{FF2B5EF4-FFF2-40B4-BE49-F238E27FC236}">
                <a16:creationId xmlns:a16="http://schemas.microsoft.com/office/drawing/2014/main" id="{669D9A59-BE9E-573E-B864-ED1A6D1D67A9}"/>
              </a:ext>
            </a:extLst>
          </p:cNvPr>
          <p:cNvSpPr>
            <a:spLocks noGrp="1"/>
          </p:cNvSpPr>
          <p:nvPr>
            <p:ph type="sldNum" sz="quarter" idx="10"/>
          </p:nvPr>
        </p:nvSpPr>
        <p:spPr/>
        <p:txBody>
          <a:bodyPr/>
          <a:lstStyle/>
          <a:p>
            <a:fld id="{18BDFEC3-8487-43E8-A154-7C12CBC1FFF2}" type="slidenum">
              <a:rPr lang="en-US"/>
              <a:t>13</a:t>
            </a:fld>
            <a:endParaRPr lang="en-US"/>
          </a:p>
        </p:txBody>
      </p:sp>
    </p:spTree>
    <p:extLst>
      <p:ext uri="{BB962C8B-B14F-4D97-AF65-F5344CB8AC3E}">
        <p14:creationId xmlns:p14="http://schemas.microsoft.com/office/powerpoint/2010/main" val="996075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Point to the external entities on the DFD (Sender, Receiver): “We drew trust boundaries around our system – the network is untrusted, the bank API is a separate trust domain. But look at the users. We’re not just trusting a data channel here. We’re trusting a person to carry out security-critical tasks.”</a:t>
            </a:r>
          </a:p>
          <a:p>
            <a:pPr marL="0" lvl="0" indent="0">
              <a:buNone/>
            </a:pPr>
            <a:endParaRPr/>
          </a:p>
          <a:p>
            <a:pPr marL="0" lvl="0" indent="0">
              <a:buNone/>
            </a:pPr>
            <a:r>
              <a:t>The evidence from decades of usable security research: - People reuse passwords across accounts – credential stuffing succeeds regularly - People choose predictable passwords despite complexity requirements - Phishing success rates remain high even among technically sophisticated users - Security warnings are routinely dismissed (habituation)</a:t>
            </a:r>
          </a:p>
          <a:p>
            <a:pPr marL="0" lvl="0" indent="0">
              <a:buNone/>
            </a:pPr>
            <a:endParaRPr/>
          </a:p>
          <a:p>
            <a:pPr marL="0" lvl="0" indent="0">
              <a:buNone/>
            </a:pPr>
            <a:r>
              <a:t>The design implication: treat the human as a component with known failure modes, not as an idealized actor who always follows policy. If our security depends on a human doing something reliably and the evidence says they won’t, that is a threat – and the mitigation may need to be a design change, not a policy change.</a:t>
            </a:r>
          </a:p>
          <a:p>
            <a:pPr marL="0" lvl="0" indent="0">
              <a:buNone/>
            </a:pPr>
            <a:endParaRPr/>
          </a:p>
          <a:p>
            <a:pPr marL="0" lvl="0" indent="0">
              <a:buNone/>
            </a:pPr>
            <a:r>
              <a:t>Payment app examples: - If security depends on strong passwords -&gt; design should support/require MFA - If security depends on users spotting fraud -&gt; implement cooling-off periods, transaction limits, anomaly detection - If security depends on users reviewing notifications -&gt; the design needs to degrade gracefully when they don’t</a:t>
            </a:r>
          </a:p>
          <a:p>
            <a:pPr marL="0" lvl="0" indent="0">
              <a:buNone/>
            </a:pPr>
            <a:endParaRPr/>
          </a:p>
          <a:p>
            <a:pPr marL="0" lvl="0" indent="0">
              <a:buNone/>
            </a:pPr>
            <a:r>
              <a:t>Lorrie Faith Cranor’s framework: when we place a human in a security-critical role, we need to evaluate whether the task is one that humans can reliably perform. If it isn’t, the system design itself needs to compensate.</a:t>
            </a:r>
          </a:p>
          <a:p>
            <a:pPr marL="0" lvl="0" indent="0">
              <a:buNone/>
            </a:pPr>
            <a:endParaRPr/>
          </a:p>
          <a:p>
            <a:pPr marL="0" lvl="0" indent="0">
              <a:buNone/>
            </a:pPr>
            <a:r>
              <a:t>This enriches the STRIDE analysis that follows – students will now think about human failure modes when they encounter Spoofing (credential theft), Repudiation (user claims they didn’t authorize), etc.</a:t>
            </a:r>
          </a:p>
        </p:txBody>
      </p:sp>
      <p:sp>
        <p:nvSpPr>
          <p:cNvPr id="4" name="Slide Number Placeholder 3"/>
          <p:cNvSpPr>
            <a:spLocks noGrp="1"/>
          </p:cNvSpPr>
          <p:nvPr>
            <p:ph type="sldNum" sz="quarter" idx="10"/>
          </p:nvPr>
        </p:nvSpPr>
        <p:spPr/>
        <p:txBody>
          <a:bodyPr/>
          <a:lstStyle/>
          <a:p>
            <a:fld id="{18BDFEC3-8487-43E8-A154-7C12CBC1FFF2}" type="slidenum">
              <a:rPr lang="en-US"/>
              <a:t>14</a:t>
            </a:fld>
            <a:endParaRPr lang="en-US"/>
          </a:p>
        </p:txBody>
      </p:sp>
    </p:spTree>
    <p:extLst>
      <p:ext uri="{BB962C8B-B14F-4D97-AF65-F5344CB8AC3E}">
        <p14:creationId xmlns:p14="http://schemas.microsoft.com/office/powerpoint/2010/main" val="558400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IDOR = Insecure Direct Object Reference</a:t>
            </a:r>
          </a:p>
          <a:p>
            <a:endParaRPr lang="en-US" dirty="0"/>
          </a:p>
          <a:p>
            <a:pPr marL="0" lvl="0" indent="0">
              <a:buNone/>
            </a:pPr>
            <a:r>
              <a:rPr lang="en-US" dirty="0"/>
              <a:t>Walk through each row. Make the threats concrete and relatable.</a:t>
            </a:r>
          </a:p>
          <a:p>
            <a:pPr marL="0" lvl="0" indent="0">
              <a:buNone/>
            </a:pPr>
            <a:endParaRPr lang="en-US" dirty="0"/>
          </a:p>
          <a:p>
            <a:pPr marL="0" lvl="0" indent="0">
              <a:buNone/>
            </a:pPr>
            <a:r>
              <a:rPr lang="en-US" dirty="0"/>
              <a:t>For the Information Disclosure row: “We identified that a broken file download URL could let anyone access any submission. Think back to the </a:t>
            </a:r>
            <a:r>
              <a:rPr lang="en-US" dirty="0" err="1"/>
              <a:t>SbD</a:t>
            </a:r>
            <a:r>
              <a:rPr lang="en-US" dirty="0"/>
              <a:t> lecture – which of Saltzer &amp; Schroeder’s principles does this violate?” Answer: complete mediation – every access must be checked, not just relying on obscurity of the URL.</a:t>
            </a:r>
          </a:p>
          <a:p>
            <a:pPr marL="0" lvl="0" indent="0">
              <a:buNone/>
            </a:pPr>
            <a:endParaRPr lang="en-US" dirty="0"/>
          </a:p>
          <a:p>
            <a:pPr marL="0" lvl="0" indent="0">
              <a:buNone/>
            </a:pPr>
            <a:r>
              <a:rPr lang="en-US" dirty="0"/>
              <a:t>For Tampering: there are two aspects – modification in transit (network-level, mitigated by TLS) and modification after submission (application-level, needs timestamp/hash verification).</a:t>
            </a:r>
          </a:p>
          <a:p>
            <a:pPr marL="0" lvl="0" indent="0">
              <a:buNone/>
            </a:pPr>
            <a:endParaRPr lang="en-US" dirty="0"/>
          </a:p>
          <a:p>
            <a:pPr marL="0" lvl="0" indent="0">
              <a:buNone/>
            </a:pPr>
            <a:r>
              <a:rPr lang="en-US" dirty="0"/>
              <a:t>For Denial of Service: consider both volumetric attacks (many requests) and semantic attacks (one malicious file upload that crashes the parser).</a:t>
            </a:r>
          </a:p>
          <a:p>
            <a:pPr marL="0" lvl="0" indent="0">
              <a:buNone/>
            </a:pPr>
            <a:endParaRPr lang="en-US" dirty="0"/>
          </a:p>
          <a:p>
            <a:pPr marL="0" lvl="0" indent="0">
              <a:buNone/>
            </a:pPr>
            <a:r>
              <a:rPr lang="en-US" dirty="0"/>
              <a:t>For Elevation of Privilege: if the role is stored in a user-controllable parameter (e.g., a hidden form field or cookie), a student could change it.</a:t>
            </a:r>
          </a:p>
          <a:p>
            <a:pPr marL="0" lvl="0" indent="0">
              <a:buNone/>
            </a:pPr>
            <a:endParaRPr lang="en-US" dirty="0"/>
          </a:p>
          <a:p>
            <a:pPr marL="0" lvl="0" indent="0">
              <a:buNone/>
            </a:pPr>
            <a:r>
              <a:rPr lang="en-US" dirty="0"/>
              <a:t>This demonstrates the power of systematic analysis: even a simple-seeming data flow yields six distinct threat categories, each requiring a different defense.</a:t>
            </a:r>
          </a:p>
          <a:p>
            <a:endParaRPr lang="en-US" dirty="0"/>
          </a:p>
        </p:txBody>
      </p:sp>
      <p:sp>
        <p:nvSpPr>
          <p:cNvPr id="4" name="Slide Number Placeholder 3"/>
          <p:cNvSpPr>
            <a:spLocks noGrp="1"/>
          </p:cNvSpPr>
          <p:nvPr>
            <p:ph type="sldNum" sz="quarter" idx="5"/>
          </p:nvPr>
        </p:nvSpPr>
        <p:spPr/>
        <p:txBody>
          <a:bodyPr/>
          <a:lstStyle/>
          <a:p>
            <a:fld id="{18BDFEC3-8487-43E8-A154-7C12CBC1FFF2}" type="slidenum">
              <a:rPr lang="en-US" smtClean="0"/>
              <a:t>15</a:t>
            </a:fld>
            <a:endParaRPr lang="en-US"/>
          </a:p>
        </p:txBody>
      </p:sp>
    </p:spTree>
    <p:extLst>
      <p:ext uri="{BB962C8B-B14F-4D97-AF65-F5344CB8AC3E}">
        <p14:creationId xmlns:p14="http://schemas.microsoft.com/office/powerpoint/2010/main" val="746589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b="1" dirty="0"/>
              <a:t>Spoofing:</a:t>
            </a:r>
            <a:r>
              <a:rPr lang="en-US" dirty="0"/>
              <a:t> An attacker logs in as another student or instructor. Countermeasures: strong authentication (SSO with MFA), session management.</a:t>
            </a:r>
          </a:p>
          <a:p>
            <a:pPr marL="0" lvl="0" indent="0">
              <a:buNone/>
            </a:pPr>
            <a:r>
              <a:rPr lang="en-US" b="1" dirty="0"/>
              <a:t>Tampering:</a:t>
            </a:r>
            <a:r>
              <a:rPr lang="en-US" dirty="0"/>
              <a:t> An attacker modifies data in transit or at rest – changing a grade, altering a submission timestamp, modifying course content. Countermeasures: TLS for data in transit, integrity checks, access controls on data at rest, audit logging.</a:t>
            </a:r>
          </a:p>
          <a:p>
            <a:pPr marL="0" lvl="0" indent="0">
              <a:buNone/>
            </a:pPr>
            <a:r>
              <a:rPr lang="en-US" b="1" dirty="0"/>
              <a:t>Repudiation:</a:t>
            </a:r>
            <a:r>
              <a:rPr lang="en-US" dirty="0"/>
              <a:t> An instructor claims they didn’t change a grade, or a student claims they submitted an assignment that they didn’t. Countermeasures: immutable audit logs, cryptographic evidence (digital signatures on grade changes, submission receipts).</a:t>
            </a:r>
          </a:p>
          <a:p>
            <a:pPr marL="0" lvl="0" indent="0">
              <a:buNone/>
            </a:pPr>
            <a:r>
              <a:rPr lang="en-US" b="1" dirty="0"/>
              <a:t>Information Disclosure:</a:t>
            </a:r>
            <a:r>
              <a:rPr lang="en-US" dirty="0"/>
              <a:t> A student views another student’s grades, submissions, or personal information. Or internal system details (stack traces, configuration) leak through error messages. Countermeasures: authorization checks on every data access, proper error handling, data classification.</a:t>
            </a:r>
          </a:p>
          <a:p>
            <a:pPr marL="0" lvl="0" indent="0">
              <a:buNone/>
            </a:pPr>
            <a:r>
              <a:rPr lang="en-US" b="1" dirty="0"/>
              <a:t>Denial of Service:</a:t>
            </a:r>
            <a:r>
              <a:rPr lang="en-US" dirty="0"/>
              <a:t> The system is made unavailable during critical periods. Could be an intentional attack or an unintentional result of poor capacity planning. Countermeasures: rate limiting, resource quotas, capacity planning, CDN, graceful degradation.</a:t>
            </a:r>
          </a:p>
          <a:p>
            <a:pPr marL="0" lvl="0" indent="0">
              <a:buNone/>
            </a:pPr>
            <a:r>
              <a:rPr lang="en-US" b="1" dirty="0"/>
              <a:t>Elevation of Privilege:</a:t>
            </a:r>
            <a:r>
              <a:rPr lang="en-US" dirty="0"/>
              <a:t> A student gains TA or instructor privileges. A TA gains admin access. Countermeasures: robust authorization model, input validation (to prevent injection that bypasses access controls), principle of least privilege.</a:t>
            </a:r>
          </a:p>
        </p:txBody>
      </p:sp>
      <p:sp>
        <p:nvSpPr>
          <p:cNvPr id="4" name="Slide Number Placeholder 3"/>
          <p:cNvSpPr>
            <a:spLocks noGrp="1"/>
          </p:cNvSpPr>
          <p:nvPr>
            <p:ph type="sldNum" sz="quarter" idx="10"/>
          </p:nvPr>
        </p:nvSpPr>
        <p:spPr/>
        <p:txBody>
          <a:bodyPr/>
          <a:lstStyle/>
          <a:p>
            <a:fld id="{18BDFEC3-8487-43E8-A154-7C12CBC1FFF2}" type="slidenum">
              <a:rPr lang="en-US"/>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9E281-AEB6-12C2-265C-B64116F5A2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3EC147-B6C2-9E3E-4F3B-C5B4FB1855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9DD917-F833-A655-CDF1-7F811F759755}"/>
              </a:ext>
            </a:extLst>
          </p:cNvPr>
          <p:cNvSpPr>
            <a:spLocks noGrp="1"/>
          </p:cNvSpPr>
          <p:nvPr>
            <p:ph type="body" idx="1"/>
          </p:nvPr>
        </p:nvSpPr>
        <p:spPr/>
        <p:txBody>
          <a:bodyPr/>
          <a:lstStyle/>
          <a:p>
            <a:pPr marL="0" lvl="0" indent="0">
              <a:buNone/>
            </a:pPr>
            <a:r>
              <a:rPr dirty="0"/>
              <a:t>STRIDE is from the paper’s Appendix D (p.27). It was developed at Microsoft in the late 1990s and remains the most widely-used framework for categorizing threats.</a:t>
            </a:r>
          </a:p>
          <a:p>
            <a:pPr marL="0" lvl="0" indent="0">
              <a:buNone/>
            </a:pPr>
            <a:endParaRPr dirty="0"/>
          </a:p>
          <a:p>
            <a:pPr marL="0" lvl="0" indent="0">
              <a:buNone/>
            </a:pPr>
            <a:r>
              <a:rPr dirty="0"/>
              <a:t>Walk through each category briefly with the CMS example:</a:t>
            </a:r>
          </a:p>
          <a:p>
            <a:pPr marL="0" lvl="0" indent="0">
              <a:buNone/>
            </a:pPr>
            <a:endParaRPr dirty="0"/>
          </a:p>
          <a:p>
            <a:pPr marL="0" lvl="0" indent="0">
              <a:buNone/>
            </a:pPr>
            <a:r>
              <a:rPr b="1" dirty="0"/>
              <a:t>Spoofing:</a:t>
            </a:r>
            <a:r>
              <a:rPr dirty="0"/>
              <a:t> An attacker logs in as another student or instructor. Countermeasures: strong authentication (SSO with MFA), session management.</a:t>
            </a:r>
          </a:p>
          <a:p>
            <a:pPr marL="0" lvl="0" indent="0">
              <a:buNone/>
            </a:pPr>
            <a:r>
              <a:rPr b="1" dirty="0"/>
              <a:t>Tampering:</a:t>
            </a:r>
            <a:r>
              <a:rPr dirty="0"/>
              <a:t> An attacker modifies data in transit or at rest – changing a grade, altering a submission timestamp, modifying course content. Countermeasures: TLS for data in transit, integrity checks, access controls on data at rest, audit logging.</a:t>
            </a:r>
          </a:p>
          <a:p>
            <a:pPr marL="0" lvl="0" indent="0">
              <a:buNone/>
            </a:pPr>
            <a:r>
              <a:rPr b="1" dirty="0"/>
              <a:t>Repudiation:</a:t>
            </a:r>
            <a:r>
              <a:rPr dirty="0"/>
              <a:t> An instructor claims they didn’t change a grade, or a student claims they submitted an assignment that they didn’t. Countermeasures: immutable audit logs, cryptographic evidence (digital signatures on grade changes, submission receipts).</a:t>
            </a:r>
          </a:p>
          <a:p>
            <a:pPr marL="0" lvl="0" indent="0">
              <a:buNone/>
            </a:pPr>
            <a:r>
              <a:rPr b="1" dirty="0"/>
              <a:t>Information Disclosure:</a:t>
            </a:r>
            <a:r>
              <a:rPr dirty="0"/>
              <a:t> A student views another student’s grades, submissions, or personal information. Or internal system details (stack traces, configuration) leak through error messages. Countermeasures: authorization checks on every data access, proper error handling, data classification.</a:t>
            </a:r>
          </a:p>
          <a:p>
            <a:pPr marL="0" lvl="0" indent="0">
              <a:buNone/>
            </a:pPr>
            <a:r>
              <a:rPr b="1" dirty="0"/>
              <a:t>Denial of S</a:t>
            </a:r>
            <a:r>
              <a:rPr lang="en-US" b="1" dirty="0"/>
              <a:t>e</a:t>
            </a:r>
            <a:r>
              <a:rPr b="1" dirty="0"/>
              <a:t>rvice:</a:t>
            </a:r>
            <a:r>
              <a:rPr dirty="0"/>
              <a:t> The system is made unavailable during critical periods. Could be an intentional attack or an unintentional result of poor capacity planning. Countermeasures: rate limiting, resource quotas, capacity planning, CDN, graceful degradation.</a:t>
            </a:r>
          </a:p>
          <a:p>
            <a:pPr marL="0" lvl="0" indent="0">
              <a:buNone/>
            </a:pPr>
            <a:r>
              <a:rPr b="1" dirty="0"/>
              <a:t>Elevation of Privilege:</a:t>
            </a:r>
            <a:r>
              <a:rPr dirty="0"/>
              <a:t> A student gains TA or instructor privileges. A TA gains admin access. Countermeasures: robust authorization model, input validation (to prevent injection that bypasses access controls), principle of least privilege.</a:t>
            </a:r>
          </a:p>
          <a:p>
            <a:pPr marL="0" lvl="0" indent="0">
              <a:buNone/>
            </a:pPr>
            <a:endParaRPr dirty="0"/>
          </a:p>
          <a:p>
            <a:pPr marL="0" lvl="0" indent="0">
              <a:buNone/>
            </a:pPr>
            <a:r>
              <a:rPr dirty="0"/>
              <a:t>This is a preview – the second half of the lecture will use STRIDE systematically against a data flow diagram of the CMS.</a:t>
            </a:r>
          </a:p>
        </p:txBody>
      </p:sp>
      <p:sp>
        <p:nvSpPr>
          <p:cNvPr id="4" name="Slide Number Placeholder 3">
            <a:extLst>
              <a:ext uri="{FF2B5EF4-FFF2-40B4-BE49-F238E27FC236}">
                <a16:creationId xmlns:a16="http://schemas.microsoft.com/office/drawing/2014/main" id="{E622EC64-F849-98B7-EEF5-8FB75CACFAA5}"/>
              </a:ext>
            </a:extLst>
          </p:cNvPr>
          <p:cNvSpPr>
            <a:spLocks noGrp="1"/>
          </p:cNvSpPr>
          <p:nvPr>
            <p:ph type="sldNum" sz="quarter" idx="10"/>
          </p:nvPr>
        </p:nvSpPr>
        <p:spPr/>
        <p:txBody>
          <a:bodyPr/>
          <a:lstStyle/>
          <a:p>
            <a:fld id="{18BDFEC3-8487-43E8-A154-7C12CBC1FFF2}" type="slidenum">
              <a:rPr lang="en-US"/>
              <a:t>17</a:t>
            </a:fld>
            <a:endParaRPr lang="en-US"/>
          </a:p>
        </p:txBody>
      </p:sp>
    </p:spTree>
    <p:extLst>
      <p:ext uri="{BB962C8B-B14F-4D97-AF65-F5344CB8AC3E}">
        <p14:creationId xmlns:p14="http://schemas.microsoft.com/office/powerpoint/2010/main" val="2656123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These are the only four options. Every identified threat must be addressed by one of them.</a:t>
            </a:r>
          </a:p>
          <a:p>
            <a:pPr marL="0" lvl="0" indent="0">
              <a:buNone/>
            </a:pPr>
            <a:endParaRPr dirty="0"/>
          </a:p>
          <a:p>
            <a:pPr marL="0" lvl="0" indent="0">
              <a:buNone/>
            </a:pPr>
            <a:r>
              <a:rPr dirty="0"/>
              <a:t>“Accept” is a valid response – but it must be deliberate and documented, not accidental. “We didn’t think about it” is not acceptance. A documented acceptance decision includes: what the threat is, why we’re not mitigating it (e.g., extremely low likelihood, cost of mitigation outweighs impact), and who made the decision.</a:t>
            </a:r>
          </a:p>
          <a:p>
            <a:pPr marL="0" lvl="0" indent="0">
              <a:buNone/>
            </a:pPr>
            <a:endParaRPr dirty="0"/>
          </a:p>
          <a:p>
            <a:pPr marL="0" lvl="0" indent="0">
              <a:buNone/>
            </a:pPr>
            <a:r>
              <a:rPr dirty="0"/>
              <a:t>“Eliminate” is powerful but underused. Example: if a feature creates a significant threat and provides marginal value, removing the feature eliminates the threat entirely. The social feed in a payment app is a good example – if it creates major privacy risks, is it worth having?</a:t>
            </a:r>
          </a:p>
          <a:p>
            <a:pPr marL="0" lvl="0" indent="0">
              <a:buNone/>
            </a:pPr>
            <a:endParaRPr dirty="0"/>
          </a:p>
          <a:p>
            <a:pPr marL="0" lvl="0" indent="0">
              <a:buNone/>
            </a:pPr>
            <a:r>
              <a:rPr dirty="0"/>
              <a:t>“Transfer” is common in business contexts: cyber insurance, using a third-party payment processor (PCI compliance transfers to them), or </a:t>
            </a:r>
            <a:r>
              <a:rPr dirty="0" err="1"/>
              <a:t>ToS</a:t>
            </a:r>
            <a:r>
              <a:rPr dirty="0"/>
              <a:t> that shift liability.</a:t>
            </a:r>
          </a:p>
          <a:p>
            <a:pPr marL="0" lvl="0" indent="0">
              <a:buNone/>
            </a:pPr>
            <a:endParaRPr dirty="0"/>
          </a:p>
          <a:p>
            <a:pPr marL="0" lvl="0" indent="0">
              <a:buNone/>
            </a:pPr>
            <a:r>
              <a:rPr dirty="0"/>
              <a:t>Most of the time, you’ll mitigate. The next slide shows how to structure a mitigation as a security requirement.</a:t>
            </a:r>
          </a:p>
        </p:txBody>
      </p:sp>
      <p:sp>
        <p:nvSpPr>
          <p:cNvPr id="4" name="Slide Number Placeholder 3"/>
          <p:cNvSpPr>
            <a:spLocks noGrp="1"/>
          </p:cNvSpPr>
          <p:nvPr>
            <p:ph type="sldNum" sz="quarter" idx="10"/>
          </p:nvPr>
        </p:nvSpPr>
        <p:spPr/>
        <p:txBody>
          <a:bodyPr/>
          <a:lstStyle/>
          <a:p>
            <a:fld id="{18BDFEC3-8487-43E8-A154-7C12CBC1FFF2}" type="slidenum">
              <a:rPr lang="en-US"/>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err="1"/>
              <a:t>SAFECode</a:t>
            </a:r>
            <a:r>
              <a:rPr dirty="0"/>
              <a:t> structures each security requirement as three parts: - The problem: the weakness being addressed (map to CWE where appropriate) - The control: what needs to be done (technology-agnostic acceptance criteria) - Implementation guidance: how to achieve it in the specific technology stack</a:t>
            </a:r>
          </a:p>
          <a:p>
            <a:pPr marL="0" lvl="0" indent="0">
              <a:buNone/>
            </a:pPr>
            <a:endParaRPr dirty="0"/>
          </a:p>
          <a:p>
            <a:pPr marL="0" lvl="0" indent="0">
              <a:buNone/>
            </a:pPr>
            <a:r>
              <a:rPr dirty="0"/>
              <a:t>This structure is powerful because: </a:t>
            </a:r>
            <a:endParaRPr lang="en-US" dirty="0"/>
          </a:p>
          <a:p>
            <a:pPr marL="0" lvl="0" indent="0">
              <a:buNone/>
            </a:pPr>
            <a:r>
              <a:rPr dirty="0"/>
              <a:t>1. The problem is traceable (back to the threat model, forward to CWE) </a:t>
            </a:r>
            <a:endParaRPr lang="en-US" dirty="0"/>
          </a:p>
          <a:p>
            <a:pPr marL="0" lvl="0" indent="0">
              <a:buNone/>
            </a:pPr>
            <a:r>
              <a:rPr dirty="0"/>
              <a:t>2. The control is testable (it becomes an acceptance criterion) </a:t>
            </a:r>
            <a:endParaRPr lang="en-US" dirty="0"/>
          </a:p>
          <a:p>
            <a:pPr marL="0" lvl="0" indent="0">
              <a:buNone/>
            </a:pPr>
            <a:r>
              <a:rPr dirty="0"/>
              <a:t>3. The guidance is actionable (developers know what to build)</a:t>
            </a:r>
          </a:p>
          <a:p>
            <a:pPr marL="0" lvl="0" indent="0">
              <a:buNone/>
            </a:pPr>
            <a:endParaRPr dirty="0"/>
          </a:p>
          <a:p>
            <a:pPr marL="0" lvl="0" indent="0">
              <a:buNone/>
            </a:pPr>
            <a:r>
              <a:rPr dirty="0"/>
              <a:t>Each security requirement derived from the threat model feeds directly into: </a:t>
            </a:r>
            <a:endParaRPr lang="en-US" dirty="0"/>
          </a:p>
          <a:p>
            <a:pPr marL="0" lvl="0" indent="0">
              <a:buNone/>
            </a:pPr>
            <a:r>
              <a:rPr dirty="0"/>
              <a:t>- Design review (are the controls designed correctly?) </a:t>
            </a:r>
            <a:endParaRPr lang="en-US" dirty="0"/>
          </a:p>
          <a:p>
            <a:pPr marL="0" lvl="0" indent="0">
              <a:buNone/>
            </a:pPr>
            <a:r>
              <a:rPr dirty="0"/>
              <a:t>- Test plan (are we testing for the threats we identified?) </a:t>
            </a:r>
            <a:endParaRPr lang="en-US" dirty="0"/>
          </a:p>
          <a:p>
            <a:pPr marL="0" lvl="0" indent="0">
              <a:buNone/>
            </a:pPr>
            <a:r>
              <a:rPr dirty="0"/>
              <a:t>- The “bug bar” from the </a:t>
            </a:r>
            <a:r>
              <a:rPr dirty="0" err="1"/>
              <a:t>SbD</a:t>
            </a:r>
            <a:r>
              <a:rPr dirty="0"/>
              <a:t> lecture (which threat-derived bugs block release?)</a:t>
            </a:r>
          </a:p>
        </p:txBody>
      </p:sp>
      <p:sp>
        <p:nvSpPr>
          <p:cNvPr id="4" name="Slide Number Placeholder 3"/>
          <p:cNvSpPr>
            <a:spLocks noGrp="1"/>
          </p:cNvSpPr>
          <p:nvPr>
            <p:ph type="sldNum" sz="quarter" idx="10"/>
          </p:nvPr>
        </p:nvSpPr>
        <p:spPr/>
        <p:txBody>
          <a:bodyPr/>
          <a:lstStyle/>
          <a:p>
            <a:fld id="{18BDFEC3-8487-43E8-A154-7C12CBC1FFF2}" type="slidenum">
              <a:rPr lang="en-US"/>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This flow is adapted from SAFECode Figure 1 (originally from Schoenfield, “Applying the SDL Framework to the Real World,” Core Software Security, 2014).</a:t>
            </a:r>
          </a:p>
          <a:p>
            <a:pPr marL="0" lvl="0" indent="0">
              <a:buNone/>
            </a:pPr>
            <a:endParaRPr/>
          </a:p>
          <a:p>
            <a:pPr marL="0" lvl="0" indent="0">
              <a:buNone/>
            </a:pPr>
            <a:r>
              <a:t>SAFECode: “threat modeling delivers its best, most useable results when performed early, before implementation has begun.”</a:t>
            </a:r>
          </a:p>
          <a:p>
            <a:pPr marL="0" lvl="0" indent="0">
              <a:buNone/>
            </a:pPr>
            <a:endParaRPr/>
          </a:p>
          <a:p>
            <a:pPr marL="0" lvl="0" indent="0">
              <a:buNone/>
            </a:pPr>
            <a:r>
              <a:t>The threat model sits between architecture assessment (do we understand the system’s structure?) and design review (are the security controls correctly designed?). It’s the bridge that translates architectural understanding into security requirements.</a:t>
            </a:r>
          </a:p>
          <a:p>
            <a:pPr marL="0" lvl="0" indent="0">
              <a:buNone/>
            </a:pPr>
            <a:endParaRPr/>
          </a:p>
          <a:p>
            <a:pPr marL="0" lvl="0" indent="0">
              <a:buNone/>
            </a:pPr>
            <a:r>
              <a:t>Note this is not the complete SDLC – it’s the design-phase security activities. Threat modeling also connects to later phases: the security requirements inform the test plan, and when vulnerabilities are found in production, the threat model should be updated.</a:t>
            </a:r>
          </a:p>
          <a:p>
            <a:pPr marL="0" lvl="0" indent="0">
              <a:buNone/>
            </a:pPr>
            <a:endParaRPr/>
          </a:p>
          <a:p>
            <a:pPr marL="0" lvl="0" indent="0">
              <a:buNone/>
            </a:pPr>
            <a:r>
              <a:t>It does not matter what form of development life cycle is used: Agile, Waterfall, Continuous Evolution. The security requirements must be determined before the product can be built.</a:t>
            </a:r>
          </a:p>
        </p:txBody>
      </p:sp>
      <p:sp>
        <p:nvSpPr>
          <p:cNvPr id="4" name="Slide Number Placeholder 3"/>
          <p:cNvSpPr>
            <a:spLocks noGrp="1"/>
          </p:cNvSpPr>
          <p:nvPr>
            <p:ph type="sldNum" sz="quarter" idx="10"/>
          </p:nvPr>
        </p:nvSpPr>
        <p:spPr/>
        <p:txBody>
          <a:bodyPr/>
          <a:lstStyle/>
          <a:p>
            <a:fld id="{18BDFEC3-8487-43E8-A154-7C12CBC1FFF2}" type="slidenum">
              <a:rPr lang="en-US"/>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dirty="0"/>
              <a:t>https://</a:t>
            </a:r>
            <a:r>
              <a:rPr lang="en-US" dirty="0" err="1"/>
              <a:t>app.diagrams.net</a:t>
            </a:r>
            <a:r>
              <a:rPr lang="en-US" dirty="0"/>
              <a:t>/</a:t>
            </a:r>
          </a:p>
          <a:p>
            <a:pPr marL="0" lvl="0" indent="0">
              <a:buNone/>
            </a:pPr>
            <a:endParaRPr lang="en-US" dirty="0"/>
          </a:p>
          <a:p>
            <a:pPr marL="0" lvl="0" indent="0">
              <a:buNone/>
            </a:pPr>
            <a:r>
              <a:rPr dirty="0"/>
              <a:t>“Today we’re going to threat model a peer-to-peer payment app. Think of Venmo.”</a:t>
            </a:r>
          </a:p>
          <a:p>
            <a:pPr marL="0" lvl="0" indent="0">
              <a:buNone/>
            </a:pPr>
            <a:endParaRPr dirty="0"/>
          </a:p>
          <a:p>
            <a:pPr marL="0" lvl="0" indent="0">
              <a:buNone/>
            </a:pPr>
            <a:r>
              <a:rPr dirty="0"/>
              <a:t>Define the system together. This slide provides the starting point, but the class should discuss and refine.</a:t>
            </a:r>
          </a:p>
          <a:p>
            <a:pPr marL="0" lvl="0" indent="0">
              <a:buNone/>
            </a:pPr>
            <a:endParaRPr dirty="0"/>
          </a:p>
          <a:p>
            <a:pPr marL="0" lvl="0" indent="0">
              <a:buNone/>
            </a:pPr>
            <a:r>
              <a:rPr dirty="0"/>
              <a:t>Key features to emphasize: </a:t>
            </a:r>
            <a:endParaRPr lang="en-US" dirty="0"/>
          </a:p>
          <a:p>
            <a:pPr marL="0" lvl="0" indent="0">
              <a:buNone/>
            </a:pPr>
            <a:r>
              <a:rPr dirty="0"/>
              <a:t>- The social feed is a distinctive feature that creates interesting privacy questions </a:t>
            </a:r>
            <a:endParaRPr lang="en-US" dirty="0"/>
          </a:p>
          <a:p>
            <a:pPr marL="0" lvl="0" indent="0">
              <a:buNone/>
            </a:pPr>
            <a:r>
              <a:rPr dirty="0"/>
              <a:t>- The link to an external bank/payment processor creates a critical trust boundary </a:t>
            </a:r>
            <a:endParaRPr lang="en-US" dirty="0"/>
          </a:p>
          <a:p>
            <a:pPr marL="0" lvl="0" indent="0">
              <a:buNone/>
            </a:pPr>
            <a:r>
              <a:rPr dirty="0"/>
              <a:t>- MFA is “optional” – what does that mean for our threat model? </a:t>
            </a:r>
            <a:endParaRPr lang="en-US" dirty="0"/>
          </a:p>
          <a:p>
            <a:pPr marL="0" lvl="0" indent="0">
              <a:buNone/>
            </a:pPr>
            <a:r>
              <a:rPr dirty="0"/>
              <a:t>- “We are the development team building this.”</a:t>
            </a:r>
          </a:p>
          <a:p>
            <a:pPr marL="0" lvl="0" indent="0">
              <a:buNone/>
            </a:pPr>
            <a:endParaRPr dirty="0"/>
          </a:p>
          <a:p>
            <a:pPr marL="0" lvl="0" indent="0">
              <a:buNone/>
            </a:pPr>
            <a:r>
              <a:rPr dirty="0"/>
              <a:t>Why a payment app: </a:t>
            </a:r>
            <a:endParaRPr lang="en-US" dirty="0"/>
          </a:p>
          <a:p>
            <a:pPr marL="0" lvl="0" indent="0">
              <a:buNone/>
            </a:pPr>
            <a:r>
              <a:rPr dirty="0"/>
              <a:t>- Every student uses one (Venmo, Zelle, Cash App) </a:t>
            </a:r>
            <a:endParaRPr lang="en-US" dirty="0"/>
          </a:p>
          <a:p>
            <a:pPr marL="0" lvl="0" indent="0">
              <a:buNone/>
            </a:pPr>
            <a:r>
              <a:rPr dirty="0"/>
              <a:t>- High-value assets: money, financial credentials, PII </a:t>
            </a:r>
            <a:endParaRPr lang="en-US" dirty="0"/>
          </a:p>
          <a:p>
            <a:pPr marL="0" lvl="0" indent="0">
              <a:buNone/>
            </a:pPr>
            <a:r>
              <a:rPr dirty="0"/>
              <a:t>- Clear trust boundaries that naturally emerge </a:t>
            </a:r>
            <a:endParaRPr lang="en-US" dirty="0"/>
          </a:p>
          <a:p>
            <a:pPr marL="0" lvl="0" indent="0">
              <a:buNone/>
            </a:pPr>
            <a:r>
              <a:rPr dirty="0"/>
              <a:t>- Rich enough for interesting threats, simple enough for one session</a:t>
            </a:r>
          </a:p>
        </p:txBody>
      </p:sp>
      <p:sp>
        <p:nvSpPr>
          <p:cNvPr id="4" name="Slide Number Placeholder 3"/>
          <p:cNvSpPr>
            <a:spLocks noGrp="1"/>
          </p:cNvSpPr>
          <p:nvPr>
            <p:ph type="sldNum" sz="quarter" idx="10"/>
          </p:nvPr>
        </p:nvSpPr>
        <p:spPr/>
        <p:txBody>
          <a:bodyPr/>
          <a:lstStyle/>
          <a:p>
            <a:fld id="{18BDFEC3-8487-43E8-A154-7C12CBC1FFF2}" type="slidenum">
              <a:rPr lang="en-US"/>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BDFEC3-8487-43E8-A154-7C12CBC1FFF2}" type="slidenum">
              <a:rPr lang="en-US" smtClean="0"/>
              <a:t>22</a:t>
            </a:fld>
            <a:endParaRPr lang="en-US"/>
          </a:p>
        </p:txBody>
      </p:sp>
    </p:spTree>
    <p:extLst>
      <p:ext uri="{BB962C8B-B14F-4D97-AF65-F5344CB8AC3E}">
        <p14:creationId xmlns:p14="http://schemas.microsoft.com/office/powerpoint/2010/main" val="581728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Transition from the Secure by Design lecture: “We ended by saying that secure design requires systematically identifying threats. But what does ‘systematically’ actually mean? It means we need a process – not just intuition, not just experience, but a structured, repeatable way to ask: what could go wrong?”</a:t>
            </a:r>
          </a:p>
          <a:p>
            <a:pPr marL="0" lvl="0" indent="0">
              <a:buNone/>
            </a:pPr>
            <a:endParaRPr/>
          </a:p>
          <a:p>
            <a:pPr marL="0" lvl="0" indent="0">
              <a:buNone/>
            </a:pPr>
            <a:r>
              <a:t>SAFECode defines the aim as: “to identify and eliminate design issues: to identify security weaknesses or arrive at a set of security needs that must be built.”</a:t>
            </a:r>
          </a:p>
          <a:p>
            <a:pPr marL="0" lvl="0" indent="0">
              <a:buNone/>
            </a:pPr>
            <a:endParaRPr/>
          </a:p>
          <a:p>
            <a:pPr marL="0" lvl="0" indent="0">
              <a:buNone/>
            </a:pPr>
            <a:r>
              <a:t>Key emphasis: the output is actionable – security requirements, not just a list of fears.</a:t>
            </a:r>
          </a:p>
          <a:p>
            <a:pPr marL="0" lvl="0" indent="0">
              <a:buNone/>
            </a:pPr>
            <a:endParaRPr/>
          </a:p>
          <a:p>
            <a:pPr marL="0" lvl="0" indent="0">
              <a:buNone/>
            </a:pPr>
            <a:r>
              <a:t>Threat modeling vs. risk management (Shostack): threat modeling identifies what can go wrong; risk management addresses trade-off decisions and response strategies. They are complementary but distinct.</a:t>
            </a:r>
          </a:p>
          <a:p>
            <a:pPr marL="0" lvl="0" indent="0">
              <a:buNone/>
            </a:pPr>
            <a:endParaRPr/>
          </a:p>
          <a:p>
            <a:pPr marL="0" lvl="0" indent="0">
              <a:buNone/>
            </a:pPr>
            <a:r>
              <a:t>SAFECode (2017) calls threat modeling “one of the best ‘return on investment’ activities with respect to identifying and addressing design flaws before their implementation into code.”</a:t>
            </a:r>
          </a:p>
          <a:p>
            <a:pPr marL="0" lvl="0" indent="0">
              <a:buNone/>
            </a:pPr>
            <a:endParaRPr/>
          </a:p>
          <a:p>
            <a:pPr marL="0" lvl="0" indent="0">
              <a:buNone/>
            </a:pPr>
            <a:r>
              <a:t>Historical note: The 1999 Kohnfelder &amp; Garg paper at Microsoft introduced STRIDE and recommended all product teams adopt it during design. Nearly 27 years later, it remains the most widely used threat classification framework – a testament to its practicality.</a:t>
            </a:r>
          </a:p>
        </p:txBody>
      </p:sp>
      <p:sp>
        <p:nvSpPr>
          <p:cNvPr id="4" name="Slide Number Placeholder 3"/>
          <p:cNvSpPr>
            <a:spLocks noGrp="1"/>
          </p:cNvSpPr>
          <p:nvPr>
            <p:ph type="sldNum" sz="quarter" idx="10"/>
          </p:nvPr>
        </p:nvSpPr>
        <p:spPr/>
        <p:txBody>
          <a:bodyPr/>
          <a:lstStyle/>
          <a:p>
            <a:fld id="{18BDFEC3-8487-43E8-A154-7C12CBC1FFF2}" type="slidenum">
              <a:rPr lang="en-US"/>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dirty="0"/>
              <a:t>This is the template for the collaborative threat analysis. Use the whiteboard or a shared document.</a:t>
            </a:r>
          </a:p>
          <a:p>
            <a:pPr marL="0" lvl="0" indent="0">
              <a:buNone/>
            </a:pPr>
            <a:endParaRPr lang="en-US" dirty="0"/>
          </a:p>
          <a:p>
            <a:pPr marL="0" lvl="0" indent="0">
              <a:buNone/>
            </a:pPr>
            <a:r>
              <a:rPr lang="en-US" dirty="0"/>
              <a:t>Key threats to elicit (instructor doesn’t need to cover all – the goal is for students to discover them):</a:t>
            </a:r>
          </a:p>
          <a:p>
            <a:pPr marL="0" lvl="0" indent="0">
              <a:buNone/>
            </a:pPr>
            <a:endParaRPr lang="en-US" dirty="0"/>
          </a:p>
          <a:p>
            <a:pPr marL="0" lvl="0" indent="0">
              <a:buNone/>
            </a:pPr>
            <a:r>
              <a:rPr lang="en-US" dirty="0"/>
              <a:t>AUTH SERVICE: </a:t>
            </a:r>
          </a:p>
          <a:p>
            <a:pPr marL="171450" lvl="0" indent="-171450">
              <a:buFontTx/>
              <a:buChar char="-"/>
            </a:pPr>
            <a:r>
              <a:rPr lang="en-US" dirty="0"/>
              <a:t>S: Credential stuffing; phishing; session hijacking </a:t>
            </a:r>
          </a:p>
          <a:p>
            <a:pPr marL="171450" lvl="0" indent="-171450">
              <a:buFontTx/>
              <a:buChar char="-"/>
            </a:pPr>
            <a:r>
              <a:rPr lang="en-US" dirty="0"/>
              <a:t>T: Attacker modifies auth token in transit </a:t>
            </a:r>
          </a:p>
          <a:p>
            <a:pPr marL="171450" lvl="0" indent="-171450">
              <a:buFontTx/>
              <a:buChar char="-"/>
            </a:pPr>
            <a:r>
              <a:rPr lang="en-US" dirty="0"/>
              <a:t>R: User denies authorizing a payment (“I didn’t log in”) </a:t>
            </a:r>
          </a:p>
          <a:p>
            <a:pPr marL="171450" lvl="0" indent="-171450">
              <a:buFontTx/>
              <a:buChar char="-"/>
            </a:pPr>
            <a:r>
              <a:rPr lang="en-US" dirty="0"/>
              <a:t>I: Password hash leak; session token exposure in logs </a:t>
            </a:r>
          </a:p>
          <a:p>
            <a:pPr marL="171450" lvl="0" indent="-171450">
              <a:buFontTx/>
              <a:buChar char="-"/>
            </a:pPr>
            <a:r>
              <a:rPr lang="en-US" dirty="0"/>
              <a:t>D: Brute-force login attempts lock out legitimate users </a:t>
            </a:r>
          </a:p>
          <a:p>
            <a:pPr marL="171450" lvl="0" indent="-171450">
              <a:buFontTx/>
              <a:buChar char="-"/>
            </a:pPr>
            <a:r>
              <a:rPr lang="en-US" dirty="0"/>
              <a:t>E: Bypass MFA; exploit auth flaw to access admin functions</a:t>
            </a:r>
          </a:p>
          <a:p>
            <a:pPr marL="0" lvl="0" indent="0">
              <a:buNone/>
            </a:pPr>
            <a:endParaRPr lang="en-US" dirty="0"/>
          </a:p>
          <a:p>
            <a:pPr marL="0" lvl="0" indent="0">
              <a:buNone/>
            </a:pPr>
            <a:r>
              <a:rPr lang="en-US" dirty="0"/>
              <a:t>PAYMENT PROCESSING: </a:t>
            </a:r>
          </a:p>
          <a:p>
            <a:pPr marL="171450" lvl="0" indent="-171450">
              <a:buFontTx/>
              <a:buChar char="-"/>
            </a:pPr>
            <a:r>
              <a:rPr lang="en-US" dirty="0"/>
              <a:t>S: Attacker initiates payment as another user</a:t>
            </a:r>
          </a:p>
          <a:p>
            <a:pPr marL="171450" lvl="0" indent="-171450">
              <a:buFontTx/>
              <a:buChar char="-"/>
            </a:pPr>
            <a:r>
              <a:rPr lang="en-US" dirty="0"/>
              <a:t>T: Modify payment amount or recipient in transit; race condition to double-spend </a:t>
            </a:r>
          </a:p>
          <a:p>
            <a:pPr marL="171450" lvl="0" indent="-171450">
              <a:buFontTx/>
              <a:buChar char="-"/>
            </a:pPr>
            <a:r>
              <a:rPr lang="en-US" dirty="0"/>
              <a:t>R: Sender disputes a payment they actually authorized </a:t>
            </a:r>
          </a:p>
          <a:p>
            <a:pPr marL="171450" lvl="0" indent="-171450">
              <a:buFontTx/>
              <a:buChar char="-"/>
            </a:pPr>
            <a:r>
              <a:rPr lang="en-US" dirty="0"/>
              <a:t>I: Transaction details visible to unauthorized users </a:t>
            </a:r>
          </a:p>
          <a:p>
            <a:pPr marL="171450" lvl="0" indent="-171450">
              <a:buFontTx/>
              <a:buChar char="-"/>
            </a:pPr>
            <a:r>
              <a:rPr lang="en-US" dirty="0"/>
              <a:t>D: Flood payment system to prevent legitimate transactions </a:t>
            </a:r>
          </a:p>
          <a:p>
            <a:pPr marL="171450" lvl="0" indent="-171450">
              <a:buFontTx/>
              <a:buChar char="-"/>
            </a:pPr>
            <a:r>
              <a:rPr lang="en-US" dirty="0"/>
              <a:t>E: Bypass transaction limits; access another user’s linked bank account</a:t>
            </a:r>
          </a:p>
          <a:p>
            <a:pPr marL="0" lvl="0" indent="0">
              <a:buNone/>
            </a:pPr>
            <a:endParaRPr lang="en-US" dirty="0"/>
          </a:p>
          <a:p>
            <a:pPr marL="0" lvl="0" indent="0">
              <a:buNone/>
            </a:pPr>
            <a:r>
              <a:rPr lang="en-US" dirty="0"/>
              <a:t>APP SERVER &lt;-&gt; BANK API: </a:t>
            </a:r>
          </a:p>
          <a:p>
            <a:pPr marL="171450" lvl="0" indent="-171450">
              <a:buFontTx/>
              <a:buChar char="-"/>
            </a:pPr>
            <a:r>
              <a:rPr lang="en-US" dirty="0"/>
              <a:t>S: App server impersonated to bank; bank API impersonated to app </a:t>
            </a:r>
          </a:p>
          <a:p>
            <a:pPr marL="171450" lvl="0" indent="-171450">
              <a:buFontTx/>
              <a:buChar char="-"/>
            </a:pPr>
            <a:r>
              <a:rPr lang="en-US" dirty="0"/>
              <a:t>T: Man-in-the-middle modifies transfer instructions </a:t>
            </a:r>
          </a:p>
          <a:p>
            <a:pPr marL="171450" lvl="0" indent="-171450">
              <a:buFontTx/>
              <a:buChar char="-"/>
            </a:pPr>
            <a:r>
              <a:rPr lang="en-US" dirty="0"/>
              <a:t>R: Bank denies receiving a valid transfer request </a:t>
            </a:r>
          </a:p>
          <a:p>
            <a:pPr marL="171450" lvl="0" indent="-171450">
              <a:buFontTx/>
              <a:buChar char="-"/>
            </a:pPr>
            <a:r>
              <a:rPr lang="en-US" dirty="0"/>
              <a:t>I: Financial data exposed in transit or in logs </a:t>
            </a:r>
          </a:p>
          <a:p>
            <a:pPr marL="171450" lvl="0" indent="-171450">
              <a:buFontTx/>
              <a:buChar char="-"/>
            </a:pPr>
            <a:r>
              <a:rPr lang="en-US" dirty="0"/>
              <a:t>D: Bank API unavailable; our system doesn’t handle it gracefully </a:t>
            </a:r>
          </a:p>
          <a:p>
            <a:pPr marL="171450" lvl="0" indent="-171450">
              <a:buFontTx/>
              <a:buChar char="-"/>
            </a:pPr>
            <a:r>
              <a:rPr lang="en-US" dirty="0"/>
              <a:t>E: Exploit bank API integration to move money to unintended accounts</a:t>
            </a:r>
          </a:p>
          <a:p>
            <a:pPr marL="0" lvl="0" indent="0">
              <a:buNone/>
            </a:pPr>
            <a:endParaRPr lang="en-US" dirty="0"/>
          </a:p>
          <a:p>
            <a:pPr marL="0" lvl="0" indent="0">
              <a:buNone/>
            </a:pPr>
            <a:r>
              <a:rPr lang="en-US" dirty="0"/>
              <a:t>SOCIAL FEED / HISTORY: </a:t>
            </a:r>
          </a:p>
          <a:p>
            <a:pPr marL="0" lvl="0" indent="0">
              <a:buNone/>
            </a:pPr>
            <a:r>
              <a:rPr lang="en-US" dirty="0"/>
              <a:t>S: View another user’s private history by manipulating request </a:t>
            </a:r>
          </a:p>
          <a:p>
            <a:pPr marL="0" lvl="0" indent="0">
              <a:buNone/>
            </a:pPr>
            <a:r>
              <a:rPr lang="en-US" dirty="0"/>
              <a:t>T: Modify displayed transaction amounts or parties </a:t>
            </a:r>
          </a:p>
          <a:p>
            <a:pPr marL="0" lvl="0" indent="0">
              <a:buNone/>
            </a:pPr>
            <a:r>
              <a:rPr lang="en-US" dirty="0"/>
              <a:t>I: Privacy leak: “default public” feed reveals financial behavior </a:t>
            </a:r>
          </a:p>
          <a:p>
            <a:pPr marL="0" lvl="0" indent="0">
              <a:buNone/>
            </a:pPr>
            <a:r>
              <a:rPr lang="en-US" dirty="0"/>
              <a:t>E: Access admin view of all transactions</a:t>
            </a:r>
          </a:p>
          <a:p>
            <a:pPr marL="0" lvl="0" indent="0">
              <a:buNone/>
            </a:pPr>
            <a:endParaRPr lang="en-US" dirty="0"/>
          </a:p>
          <a:p>
            <a:pPr marL="0" lvl="0" indent="0">
              <a:buNone/>
            </a:pPr>
            <a:r>
              <a:rPr lang="en-US" dirty="0"/>
              <a:t>After completing the table, step back and assess coverage (~3 min): “Are there any STRIDE categories underrepresented? Any parts of the DFD we haven’t examined?”</a:t>
            </a:r>
          </a:p>
          <a:p>
            <a:endParaRPr lang="en-US" dirty="0"/>
          </a:p>
        </p:txBody>
      </p:sp>
      <p:sp>
        <p:nvSpPr>
          <p:cNvPr id="4" name="Slide Number Placeholder 3"/>
          <p:cNvSpPr>
            <a:spLocks noGrp="1"/>
          </p:cNvSpPr>
          <p:nvPr>
            <p:ph type="sldNum" sz="quarter" idx="5"/>
          </p:nvPr>
        </p:nvSpPr>
        <p:spPr/>
        <p:txBody>
          <a:bodyPr/>
          <a:lstStyle/>
          <a:p>
            <a:fld id="{18BDFEC3-8487-43E8-A154-7C12CBC1FFF2}" type="slidenum">
              <a:rPr lang="en-US" smtClean="0"/>
              <a:t>23</a:t>
            </a:fld>
            <a:endParaRPr lang="en-US"/>
          </a:p>
        </p:txBody>
      </p:sp>
    </p:spTree>
    <p:extLst>
      <p:ext uri="{BB962C8B-B14F-4D97-AF65-F5344CB8AC3E}">
        <p14:creationId xmlns:p14="http://schemas.microsoft.com/office/powerpoint/2010/main" val="9551040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dirty="0"/>
              <a:t>Use a simple High/Medium/Low approach. Don’t introduce CVSS here – the goal is to develop intuition for prioritization.</a:t>
            </a:r>
          </a:p>
          <a:p>
            <a:pPr marL="0" lvl="0" indent="0">
              <a:buNone/>
            </a:pPr>
            <a:endParaRPr lang="en-US" dirty="0"/>
          </a:p>
          <a:p>
            <a:pPr marL="0" lvl="0" indent="0">
              <a:buNone/>
            </a:pPr>
            <a:r>
              <a:rPr lang="en-US" dirty="0"/>
              <a:t>Mention that formal scoring systems exist for organizational scale: - CVSS (Common Vulnerability Scoring System) – the industry standard for vulnerability severity - FAIR (Factor Analysis of Information Risk) – quantitative risk analysis framework</a:t>
            </a:r>
          </a:p>
          <a:p>
            <a:pPr marL="0" lvl="0" indent="0">
              <a:buNone/>
            </a:pPr>
            <a:endParaRPr lang="en-US" dirty="0"/>
          </a:p>
          <a:p>
            <a:pPr marL="0" lvl="0" indent="0">
              <a:buNone/>
            </a:pPr>
            <a:r>
              <a:rPr lang="en-US" dirty="0"/>
              <a:t>The simple grid is sufficient for our exercise and teaches the core skill: not all threats are equal, and you need a principled way to decide where to invest your limited mitigation resources.</a:t>
            </a:r>
          </a:p>
          <a:p>
            <a:pPr marL="0" lvl="0" indent="0">
              <a:buNone/>
            </a:pPr>
            <a:endParaRPr lang="en-US" dirty="0"/>
          </a:p>
          <a:p>
            <a:pPr marL="0" lvl="0" indent="0">
              <a:buNone/>
            </a:pPr>
            <a:r>
              <a:rPr lang="en-US" dirty="0"/>
              <a:t>Guide the class to select 5 threats. For a payment app, likely candidates: 1. Attacker initiates payment as another user (S on Payment Processing) – HIGH impact, MEDIUM likelihood 2. Modify payment amount or recipient (T on Payment Processing) – HIGH impact, LOW-MEDIUM likelihood 3. Credential stuffing / session hijacking (S on Auth) – HIGH impact, HIGH likelihood 4. Privacy leak from default-public social feed (I on Social Feed) – MEDIUM impact, HIGH likelihood 5. Bypass transaction limits (E on Payment Processing) – HIGH impact, MEDIUM likelihood</a:t>
            </a:r>
          </a:p>
          <a:p>
            <a:endParaRPr lang="en-US" dirty="0"/>
          </a:p>
        </p:txBody>
      </p:sp>
      <p:sp>
        <p:nvSpPr>
          <p:cNvPr id="4" name="Slide Number Placeholder 3"/>
          <p:cNvSpPr>
            <a:spLocks noGrp="1"/>
          </p:cNvSpPr>
          <p:nvPr>
            <p:ph type="sldNum" sz="quarter" idx="5"/>
          </p:nvPr>
        </p:nvSpPr>
        <p:spPr/>
        <p:txBody>
          <a:bodyPr/>
          <a:lstStyle/>
          <a:p>
            <a:fld id="{18BDFEC3-8487-43E8-A154-7C12CBC1FFF2}" type="slidenum">
              <a:rPr lang="en-US" smtClean="0"/>
              <a:t>24</a:t>
            </a:fld>
            <a:endParaRPr lang="en-US"/>
          </a:p>
        </p:txBody>
      </p:sp>
    </p:spTree>
    <p:extLst>
      <p:ext uri="{BB962C8B-B14F-4D97-AF65-F5344CB8AC3E}">
        <p14:creationId xmlns:p14="http://schemas.microsoft.com/office/powerpoint/2010/main" val="785912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Work through the top 5 threats as a class, using the </a:t>
            </a:r>
            <a:r>
              <a:rPr dirty="0" err="1"/>
              <a:t>SAFECode</a:t>
            </a:r>
            <a:r>
              <a:rPr dirty="0"/>
              <a:t> three-part format.</a:t>
            </a:r>
          </a:p>
          <a:p>
            <a:pPr marL="0" lvl="0" indent="0">
              <a:buNone/>
            </a:pPr>
            <a:endParaRPr dirty="0"/>
          </a:p>
          <a:p>
            <a:pPr marL="0" lvl="0" indent="0">
              <a:buNone/>
            </a:pPr>
            <a:r>
              <a:rPr dirty="0"/>
              <a:t>Example worked mitigation:</a:t>
            </a:r>
          </a:p>
          <a:p>
            <a:pPr marL="0" lvl="0" indent="0">
              <a:buNone/>
            </a:pPr>
            <a:endParaRPr dirty="0"/>
          </a:p>
          <a:p>
            <a:pPr marL="0" lvl="0" indent="0">
              <a:buNone/>
            </a:pPr>
            <a:r>
              <a:rPr dirty="0"/>
              <a:t>THREAT: Attacker initiates payment as another user (Spoofing on Payment Processing)</a:t>
            </a:r>
          </a:p>
          <a:p>
            <a:pPr marL="0" lvl="0" indent="0">
              <a:buNone/>
            </a:pPr>
            <a:r>
              <a:rPr dirty="0"/>
              <a:t>Problem: Insufficient verification that the authenticated user is the one authorizing the payment.</a:t>
            </a:r>
          </a:p>
          <a:p>
            <a:pPr marL="0" lvl="0" indent="0">
              <a:buNone/>
            </a:pPr>
            <a:r>
              <a:rPr dirty="0"/>
              <a:t>Control: Every payment request must re-verify the user’s identity through a second factor (e.g., PIN, biometric, or MFA challenge) tied to the specific transaction.</a:t>
            </a:r>
          </a:p>
          <a:p>
            <a:pPr marL="0" lvl="0" indent="0">
              <a:buNone/>
            </a:pPr>
            <a:r>
              <a:rPr dirty="0"/>
              <a:t>Implementation guidance: Use a per-transaction confirmation token; do not rely solely on the session cookie; require step-up authentication for transactions above a threshold.</a:t>
            </a:r>
          </a:p>
          <a:p>
            <a:pPr marL="0" lvl="0" indent="0">
              <a:buNone/>
            </a:pPr>
            <a:endParaRPr dirty="0"/>
          </a:p>
          <a:p>
            <a:pPr marL="0" lvl="0" indent="0">
              <a:buNone/>
            </a:pPr>
            <a:r>
              <a:rPr dirty="0"/>
              <a:t>For each mitigation, also ask: “Is the mitigation itself introducing new attack surface?” For example, if we add SMS-based 2FA, we’ve now introduced a dependency on the phone network (SIM-swapping attacks, SMS interception).</a:t>
            </a:r>
          </a:p>
          <a:p>
            <a:pPr marL="0" lvl="0" indent="0">
              <a:buNone/>
            </a:pPr>
            <a:endParaRPr dirty="0"/>
          </a:p>
          <a:p>
            <a:pPr marL="0" lvl="0" indent="0">
              <a:buNone/>
            </a:pPr>
            <a:r>
              <a:rPr dirty="0"/>
              <a:t>Connection to development (~2 min): “Each of these mitigations is now a security requirement. They go into the backlog alongside functional requirements. They inform the test plan: we now know we need to test that payment requests without re-authentication are rejected. This is the bridge from threat modeling back into the development process that we discussed in the </a:t>
            </a:r>
            <a:r>
              <a:rPr dirty="0" err="1"/>
              <a:t>SbD</a:t>
            </a:r>
            <a:r>
              <a:rPr dirty="0"/>
              <a:t> lecture.”</a:t>
            </a:r>
          </a:p>
        </p:txBody>
      </p:sp>
      <p:sp>
        <p:nvSpPr>
          <p:cNvPr id="4" name="Slide Number Placeholder 3"/>
          <p:cNvSpPr>
            <a:spLocks noGrp="1"/>
          </p:cNvSpPr>
          <p:nvPr>
            <p:ph type="sldNum" sz="quarter" idx="10"/>
          </p:nvPr>
        </p:nvSpPr>
        <p:spPr/>
        <p:txBody>
          <a:bodyPr/>
          <a:lstStyle/>
          <a:p>
            <a:fld id="{18BDFEC3-8487-43E8-A154-7C12CBC1FFF2}" type="slidenum">
              <a:rPr lang="en-US"/>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Guide a reflective discussion. The instructor can point out areas the class didn’t cover.</a:t>
            </a:r>
          </a:p>
          <a:p>
            <a:pPr marL="0" lvl="0" indent="0">
              <a:buNone/>
            </a:pPr>
            <a:endParaRPr/>
          </a:p>
          <a:p>
            <a:pPr marL="0" lvl="0" indent="0">
              <a:buNone/>
            </a:pPr>
            <a:r>
              <a:t>This demonstrates that threat modeling is iterative. The SAFECode paper lists specific triggers for updating the threat model: new data flows, changes to authentication/authorization, new components, changes to cryptography, etc.</a:t>
            </a:r>
          </a:p>
          <a:p>
            <a:pPr marL="0" lvl="0" indent="0">
              <a:buNone/>
            </a:pPr>
            <a:endParaRPr/>
          </a:p>
          <a:p>
            <a:pPr marL="0" lvl="0" indent="0">
              <a:buNone/>
            </a:pPr>
            <a:r>
              <a:t>Also ask: “What did we do well? What was hard? What would you do differently next time?”</a:t>
            </a:r>
          </a:p>
          <a:p>
            <a:pPr marL="0" lvl="0" indent="0">
              <a:buNone/>
            </a:pPr>
            <a:endParaRPr/>
          </a:p>
          <a:p>
            <a:pPr marL="0" lvl="0" indent="0">
              <a:buNone/>
            </a:pPr>
            <a:r>
              <a:t>This self-assessment discipline is essential for maturing the practice. Section 8 of SAFECode: “A general rule of thumb is that the threat model is complete when all the attack surfaces whose compromise could affect the organization or the product in some significant manner have been enumerated.”</a:t>
            </a:r>
          </a:p>
        </p:txBody>
      </p:sp>
      <p:sp>
        <p:nvSpPr>
          <p:cNvPr id="4" name="Slide Number Placeholder 3"/>
          <p:cNvSpPr>
            <a:spLocks noGrp="1"/>
          </p:cNvSpPr>
          <p:nvPr>
            <p:ph type="sldNum" sz="quarter" idx="10"/>
          </p:nvPr>
        </p:nvSpPr>
        <p:spPr/>
        <p:txBody>
          <a:bodyPr/>
          <a:lstStyle/>
          <a:p>
            <a:fld id="{18BDFEC3-8487-43E8-A154-7C12CBC1FFF2}" type="slidenum">
              <a:rPr lang="en-US"/>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Quick poll of the class: “Which of these do you think is the most dangerous?”</a:t>
            </a:r>
          </a:p>
          <a:p>
            <a:pPr marL="0" lvl="0" indent="0">
              <a:buNone/>
            </a:pPr>
            <a:endParaRPr/>
          </a:p>
          <a:p>
            <a:pPr marL="0" lvl="0" indent="0">
              <a:buNone/>
            </a:pPr>
            <a:r>
              <a:t>These mindset failures are barriers of entry – they try to stop threat modeling from happening or justify it away.</a:t>
            </a:r>
          </a:p>
          <a:p>
            <a:pPr marL="0" lvl="0" indent="0">
              <a:buNone/>
            </a:pPr>
            <a:endParaRPr/>
          </a:p>
          <a:p>
            <a:pPr marL="0" lvl="0" indent="0">
              <a:buNone/>
            </a:pPr>
            <a:r>
              <a:t>Process failures are more subtle: - Scope: “It is rare that the team has as much time as needed or desired, so there needs to be control over what will actually be analyzed.” You can’t model everything at once. - Comfort zone: “It has been observed that cryptography gurus devoted considerable time digging into the nuances of crypto, even though the use of crypto may be unnecessary.” People gravitate to what they know. - Success criteria: “When building out a threat-modeling program, you must define what ‘success’ looks like. Is it the identification of a defect that could not be found through your penetration testing and code review efforts?”</a:t>
            </a:r>
          </a:p>
          <a:p>
            <a:pPr marL="0" lvl="0" indent="0">
              <a:buNone/>
            </a:pPr>
            <a:endParaRPr/>
          </a:p>
          <a:p>
            <a:pPr marL="0" lvl="0" indent="0">
              <a:buNone/>
            </a:pPr>
            <a:r>
              <a:t>Also important: failures of communication. SAFECode describes “Eureka moments” where a developer says “wait, that’s not how it actually works” – revealing that the team had different assumptions about the system. This is actually a success of the process, not a failure.</a:t>
            </a:r>
          </a:p>
        </p:txBody>
      </p:sp>
      <p:sp>
        <p:nvSpPr>
          <p:cNvPr id="4" name="Slide Number Placeholder 3"/>
          <p:cNvSpPr>
            <a:spLocks noGrp="1"/>
          </p:cNvSpPr>
          <p:nvPr>
            <p:ph type="sldNum" sz="quarter" idx="10"/>
          </p:nvPr>
        </p:nvSpPr>
        <p:spPr/>
        <p:txBody>
          <a:bodyPr/>
          <a:lstStyle/>
          <a:p>
            <a:fld id="{18BDFEC3-8487-43E8-A154-7C12CBC1FFF2}" type="slidenum">
              <a:rPr lang="en-US"/>
              <a:t>27</a:t>
            </a:fld>
            <a:endParaRPr lang="en-US"/>
          </a:p>
        </p:txBody>
      </p:sp>
    </p:spTree>
    <p:extLst>
      <p:ext uri="{BB962C8B-B14F-4D97-AF65-F5344CB8AC3E}">
        <p14:creationId xmlns:p14="http://schemas.microsoft.com/office/powerpoint/2010/main" val="17721373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Connect to SAFECode guidance:</a:t>
            </a:r>
          </a:p>
          <a:p>
            <a:pPr marL="0" lvl="0" indent="0">
              <a:buNone/>
            </a:pPr>
            <a:endParaRPr/>
          </a:p>
          <a:p>
            <a:pPr lvl="0"/>
            <a:r>
              <a:t>Team sport (Section 7): “In practical terms, at least some people in the group should have experience and knowledge in ‘how to break software.’” In our exercise, different students noticed different things – that diversity is the point.</a:t>
            </a:r>
          </a:p>
          <a:p>
            <a:pPr marL="0" lvl="0" indent="0">
              <a:buNone/>
            </a:pPr>
            <a:endParaRPr/>
          </a:p>
          <a:p>
            <a:pPr lvl="0"/>
            <a:r>
              <a:t>Scope matters (Section 8): We scoped to one app with clear boundaries. For a complex system, you’d decompose and model components separately (Section 11).</a:t>
            </a:r>
          </a:p>
          <a:p>
            <a:pPr marL="0" lvl="0" indent="0">
              <a:buNone/>
            </a:pPr>
            <a:endParaRPr/>
          </a:p>
          <a:p>
            <a:pPr lvl="0"/>
            <a:r>
              <a:t>Living document (Section 4): If we later add cryptocurrency support, or integrate with a new bank, the threat model needs updating.</a:t>
            </a:r>
          </a:p>
          <a:p>
            <a:pPr marL="0" lvl="0" indent="0">
              <a:buNone/>
            </a:pPr>
            <a:endParaRPr/>
          </a:p>
          <a:p>
            <a:pPr lvl="0"/>
            <a:r>
              <a:t>It doesn’t have to be perfect to be valuable (Section 6): Even an imperfect threat model is dramatically better than none.</a:t>
            </a:r>
          </a:p>
          <a:p>
            <a:pPr marL="0" lvl="0" indent="0">
              <a:buNone/>
            </a:pPr>
            <a:endParaRPr/>
          </a:p>
          <a:p>
            <a:pPr lvl="0"/>
            <a:r>
              <a:t>Agile integration (Section 15): Threat modeling doesn’t require waterfall. In agile, you threat model new features/stories as they’re designed, and revisit the system-level model periodically.</a:t>
            </a:r>
          </a:p>
          <a:p>
            <a:pPr marL="0" lvl="0" indent="0">
              <a:buNone/>
            </a:pPr>
            <a:endParaRPr/>
          </a:p>
          <a:p>
            <a:pPr marL="0" lvl="0" indent="0">
              <a:buNone/>
            </a:pPr>
            <a:r>
              <a:t>Broader connections: - Threat modeling is Consideration #1 (Secure Software Design) from the SbD lecture in action - Informs Consideration #2 (Secure Development – test plan), #3 (Secure Defaults – what should the payment app’s default privacy setting be?), and #6 (Vulnerability Remediation – when a vulnerability is found, update the threat model) - Organizations assess maturity through artifacts (SSDF/BSIMM): “Did you produce a threat model? Is it current? Does it cover the system’s attack surface?”</a:t>
            </a:r>
          </a:p>
          <a:p>
            <a:pPr marL="0" lvl="0" indent="0">
              <a:buNone/>
            </a:pPr>
            <a:endParaRPr/>
          </a:p>
          <a:p>
            <a:pPr marL="0" lvl="0" indent="0">
              <a:buNone/>
            </a:pPr>
            <a:r>
              <a:t>Closing: “You now have a practical skill. That ability – to think like an attacker during design – is the single highest-leverage security practice you can adopt.”</a:t>
            </a:r>
          </a:p>
        </p:txBody>
      </p:sp>
      <p:sp>
        <p:nvSpPr>
          <p:cNvPr id="4" name="Slide Number Placeholder 3"/>
          <p:cNvSpPr>
            <a:spLocks noGrp="1"/>
          </p:cNvSpPr>
          <p:nvPr>
            <p:ph type="sldNum" sz="quarter" idx="10"/>
          </p:nvPr>
        </p:nvSpPr>
        <p:spPr/>
        <p:txBody>
          <a:bodyPr/>
          <a:lstStyle/>
          <a:p>
            <a:fld id="{18BDFEC3-8487-43E8-A154-7C12CBC1FFF2}" type="slidenum">
              <a:rPr lang="en-US"/>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Additional references mentioned in the SbD lecture (for continuity): - CIS/SAFECode “Secure by Design” paper - NIST SP 800-218 (SSDF) - Saltzer &amp; Schroeder, “The Protection of Information in Computer Systems” (1975)</a:t>
            </a:r>
          </a:p>
          <a:p>
            <a:pPr marL="0" lvl="0" indent="0">
              <a:buNone/>
            </a:pPr>
            <a:endParaRPr/>
          </a:p>
          <a:p>
            <a:pPr marL="0" lvl="0" indent="0">
              <a:buNone/>
            </a:pPr>
            <a:r>
              <a:t>The Shostack book is the definitive reference. The Cranor paper is optional reading for students interested in the human-in-the-loop discussion from Lecture 2.</a:t>
            </a:r>
          </a:p>
          <a:p>
            <a:pPr marL="0" lvl="0" indent="0">
              <a:buNone/>
            </a:pPr>
            <a:endParaRPr/>
          </a:p>
          <a:p>
            <a:pPr marL="0" lvl="0" indent="0">
              <a:buNone/>
            </a:pPr>
            <a:r>
              <a:t>The Microsoft Threat Modeling Tool is free and includes DFD drawing with auto-generated STRIDE threats – students may want to try it for their course projects.</a:t>
            </a:r>
          </a:p>
          <a:p>
            <a:pPr marL="0" lvl="0" indent="0">
              <a:buNone/>
            </a:pPr>
            <a:endParaRPr/>
          </a:p>
          <a:p>
            <a:pPr marL="0" lvl="0" indent="0">
              <a:buNone/>
            </a:pPr>
            <a:r>
              <a:t>The OWASP cheat sheet is a good quick reference: https://cheatsheetseries.owasp.org/cheatsheets/Threat_Modeling_Cheat_Sheet.html</a:t>
            </a:r>
          </a:p>
        </p:txBody>
      </p:sp>
      <p:sp>
        <p:nvSpPr>
          <p:cNvPr id="4" name="Slide Number Placeholder 3"/>
          <p:cNvSpPr>
            <a:spLocks noGrp="1"/>
          </p:cNvSpPr>
          <p:nvPr>
            <p:ph type="sldNum" sz="quarter" idx="10"/>
          </p:nvPr>
        </p:nvSpPr>
        <p:spPr/>
        <p:txBody>
          <a:bodyPr/>
          <a:lstStyle/>
          <a:p>
            <a:fld id="{18BDFEC3-8487-43E8-A154-7C12CBC1FFF2}" type="slidenum">
              <a:rPr lang="en-US"/>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F5D8C-31D2-7B13-CFAA-414F5C4FD5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65471F-C47F-2EF1-536E-C456E1AE25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3ADB11-8058-BD87-9D59-F278EBCD6A28}"/>
              </a:ext>
            </a:extLst>
          </p:cNvPr>
          <p:cNvSpPr>
            <a:spLocks noGrp="1"/>
          </p:cNvSpPr>
          <p:nvPr>
            <p:ph type="body" idx="1"/>
          </p:nvPr>
        </p:nvSpPr>
        <p:spPr/>
        <p:txBody>
          <a:bodyPr/>
          <a:lstStyle/>
          <a:p>
            <a:pPr marL="0" lvl="0" indent="0">
              <a:buNone/>
            </a:pPr>
            <a:r>
              <a:rPr lang="en-US" dirty="0"/>
              <a:t>You cannot find threats in a system you don’t understand. The description must be accurate enough to reason about security, but it doesn’t need to be exhaustive.</a:t>
            </a:r>
          </a:p>
          <a:p>
            <a:pPr marL="0" lvl="0" indent="0">
              <a:buNone/>
            </a:pPr>
            <a:endParaRPr lang="en-US" dirty="0"/>
          </a:p>
          <a:p>
            <a:pPr marL="0" lvl="0" indent="0">
              <a:buNone/>
            </a:pPr>
            <a:r>
              <a:rPr lang="en-US" dirty="0" err="1"/>
              <a:t>SAFECode</a:t>
            </a:r>
            <a:r>
              <a:rPr lang="en-US" dirty="0"/>
              <a:t>: the description can range from “drawings on the back of an envelope to specification documents” – but it must accurately depict the system.</a:t>
            </a:r>
          </a:p>
          <a:p>
            <a:pPr marL="0" lvl="0" indent="0">
              <a:buNone/>
            </a:pPr>
            <a:endParaRPr lang="en-US" dirty="0"/>
          </a:p>
          <a:p>
            <a:pPr marL="0" lvl="0" indent="0">
              <a:buNone/>
            </a:pPr>
            <a:r>
              <a:rPr lang="en-US" dirty="0"/>
              <a:t>DFDs are the standard visual tool for threat modeling. The trust boundary is the critical addition beyond standard DFDs – wherever the level of trust changes, we draw a dashed line. These boundaries are where we should be especially suspicious, because data crossing a trust boundary may not be trustworthy.</a:t>
            </a:r>
          </a:p>
          <a:p>
            <a:pPr marL="0" lvl="0" indent="0">
              <a:buNone/>
            </a:pPr>
            <a:endParaRPr lang="en-US" dirty="0"/>
          </a:p>
          <a:p>
            <a:pPr marL="0" lvl="0" indent="0">
              <a:buNone/>
            </a:pPr>
            <a:r>
              <a:rPr lang="en-US" dirty="0"/>
              <a:t>DFDs are the most common format, but architecture diagrams, sequence diagrams, and even informal sketches can work. The </a:t>
            </a:r>
            <a:r>
              <a:rPr lang="en-US" dirty="0" err="1"/>
              <a:t>SAFECode</a:t>
            </a:r>
            <a:r>
              <a:rPr lang="en-US" dirty="0"/>
              <a:t> paper emphasizes that the format matters less than the accuracy and completeness of the representation.</a:t>
            </a:r>
          </a:p>
        </p:txBody>
      </p:sp>
      <p:sp>
        <p:nvSpPr>
          <p:cNvPr id="4" name="Slide Number Placeholder 3">
            <a:extLst>
              <a:ext uri="{FF2B5EF4-FFF2-40B4-BE49-F238E27FC236}">
                <a16:creationId xmlns:a16="http://schemas.microsoft.com/office/drawing/2014/main" id="{A4D07207-153B-5582-B4F1-5B1C702A54DF}"/>
              </a:ext>
            </a:extLst>
          </p:cNvPr>
          <p:cNvSpPr>
            <a:spLocks noGrp="1"/>
          </p:cNvSpPr>
          <p:nvPr>
            <p:ph type="sldNum" sz="quarter" idx="10"/>
          </p:nvPr>
        </p:nvSpPr>
        <p:spPr/>
        <p:txBody>
          <a:bodyPr/>
          <a:lstStyle/>
          <a:p>
            <a:fld id="{18BDFEC3-8487-43E8-A154-7C12CBC1FFF2}" type="slidenum">
              <a:rPr lang="en-US"/>
              <a:t>6</a:t>
            </a:fld>
            <a:endParaRPr lang="en-US"/>
          </a:p>
        </p:txBody>
      </p:sp>
    </p:spTree>
    <p:extLst>
      <p:ext uri="{BB962C8B-B14F-4D97-AF65-F5344CB8AC3E}">
        <p14:creationId xmlns:p14="http://schemas.microsoft.com/office/powerpoint/2010/main" val="2478060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06913-107A-25E4-7909-B11A7724FC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960FA6-1DA8-5929-0431-59A5A9B41D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A0AA51-08E4-9EC0-DCC7-12A1ED95ACA1}"/>
              </a:ext>
            </a:extLst>
          </p:cNvPr>
          <p:cNvSpPr>
            <a:spLocks noGrp="1"/>
          </p:cNvSpPr>
          <p:nvPr>
            <p:ph type="body" idx="1"/>
          </p:nvPr>
        </p:nvSpPr>
        <p:spPr/>
        <p:txBody>
          <a:bodyPr/>
          <a:lstStyle/>
          <a:p>
            <a:pPr marL="0" lvl="0" indent="0">
              <a:buNone/>
            </a:pPr>
            <a:r>
              <a:rPr dirty="0"/>
              <a:t>This is adapted from the </a:t>
            </a:r>
            <a:r>
              <a:rPr dirty="0" err="1"/>
              <a:t>SAFECode</a:t>
            </a:r>
            <a:r>
              <a:rPr dirty="0"/>
              <a:t> paper’s Figure 2. Walk through the elements:</a:t>
            </a:r>
          </a:p>
          <a:p>
            <a:pPr marL="0" lvl="0" indent="0">
              <a:buNone/>
            </a:pPr>
            <a:endParaRPr dirty="0"/>
          </a:p>
          <a:p>
            <a:pPr lvl="0"/>
            <a:r>
              <a:rPr dirty="0"/>
              <a:t>The Browser Client is an external entity</a:t>
            </a:r>
          </a:p>
          <a:p>
            <a:pPr lvl="0"/>
            <a:r>
              <a:rPr dirty="0"/>
              <a:t>The Web Application is a process that handles user requests</a:t>
            </a:r>
          </a:p>
          <a:p>
            <a:pPr lvl="0"/>
            <a:r>
              <a:rPr dirty="0"/>
              <a:t>The SQL Database and LDAP are data stores</a:t>
            </a:r>
          </a:p>
          <a:p>
            <a:pPr lvl="0"/>
            <a:r>
              <a:rPr dirty="0"/>
              <a:t>Trust boundaries separate the browser from the server, and the server from the database tier</a:t>
            </a:r>
          </a:p>
          <a:p>
            <a:pPr lvl="0"/>
            <a:r>
              <a:rPr dirty="0"/>
              <a:t>Threats have been annotated at specific points: Spoofing at the browser and web app, Tampering at the database, Elevation of Privilege at the authorization provider</a:t>
            </a:r>
          </a:p>
          <a:p>
            <a:pPr marL="0" lvl="0" indent="0">
              <a:buNone/>
            </a:pPr>
            <a:endParaRPr dirty="0"/>
          </a:p>
          <a:p>
            <a:pPr marL="0" lvl="0" indent="0">
              <a:buNone/>
            </a:pPr>
            <a:r>
              <a:rPr dirty="0"/>
              <a:t>Note how the DFD makes the system’s structure visible and highlights where trust changes occur. This is what makes threats identifiable.</a:t>
            </a:r>
          </a:p>
        </p:txBody>
      </p:sp>
      <p:sp>
        <p:nvSpPr>
          <p:cNvPr id="4" name="Slide Number Placeholder 3">
            <a:extLst>
              <a:ext uri="{FF2B5EF4-FFF2-40B4-BE49-F238E27FC236}">
                <a16:creationId xmlns:a16="http://schemas.microsoft.com/office/drawing/2014/main" id="{09B16BA8-E228-1250-92F7-BC63A176D293}"/>
              </a:ext>
            </a:extLst>
          </p:cNvPr>
          <p:cNvSpPr>
            <a:spLocks noGrp="1"/>
          </p:cNvSpPr>
          <p:nvPr>
            <p:ph type="sldNum" sz="quarter" idx="10"/>
          </p:nvPr>
        </p:nvSpPr>
        <p:spPr/>
        <p:txBody>
          <a:bodyPr/>
          <a:lstStyle/>
          <a:p>
            <a:fld id="{18BDFEC3-8487-43E8-A154-7C12CBC1FFF2}" type="slidenum">
              <a:rPr lang="en-US"/>
              <a:t>7</a:t>
            </a:fld>
            <a:endParaRPr lang="en-US"/>
          </a:p>
        </p:txBody>
      </p:sp>
    </p:spTree>
    <p:extLst>
      <p:ext uri="{BB962C8B-B14F-4D97-AF65-F5344CB8AC3E}">
        <p14:creationId xmlns:p14="http://schemas.microsoft.com/office/powerpoint/2010/main" val="3704540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Point out the richness of the security surface:</a:t>
            </a:r>
          </a:p>
          <a:p>
            <a:pPr marL="171450" lvl="0" indent="-171450">
              <a:buFont typeface="Arial" panose="020B0604020202020204" pitchFamily="34" charset="0"/>
              <a:buChar char="•"/>
            </a:pPr>
            <a:r>
              <a:rPr dirty="0"/>
              <a:t>Confidentiality: student records, grades, FERPA compliance</a:t>
            </a:r>
          </a:p>
          <a:p>
            <a:pPr marL="171450" lvl="0" indent="-171450">
              <a:buFont typeface="Arial" panose="020B0604020202020204" pitchFamily="34" charset="0"/>
              <a:buChar char="•"/>
            </a:pPr>
            <a:r>
              <a:rPr dirty="0"/>
              <a:t>Integrity: grades and submissions must not be tampered with</a:t>
            </a:r>
          </a:p>
          <a:p>
            <a:pPr marL="171450" lvl="0" indent="-171450">
              <a:buFont typeface="Arial" panose="020B0604020202020204" pitchFamily="34" charset="0"/>
              <a:buChar char="•"/>
            </a:pPr>
            <a:r>
              <a:rPr dirty="0"/>
              <a:t>Availability: must be up during registration, midterms, finals</a:t>
            </a:r>
          </a:p>
          <a:p>
            <a:pPr marL="171450" lvl="0" indent="-171450">
              <a:buFont typeface="Arial" panose="020B0604020202020204" pitchFamily="34" charset="0"/>
              <a:buChar char="•"/>
            </a:pPr>
            <a:r>
              <a:rPr dirty="0"/>
              <a:t>Multiple trust levels: a student shouldn’t see another student’s grades; a TA for one section shouldn’t see another section’s data</a:t>
            </a:r>
          </a:p>
          <a:p>
            <a:pPr marL="171450" lvl="0" indent="-171450">
              <a:buFont typeface="Arial" panose="020B0604020202020204" pitchFamily="34" charset="0"/>
              <a:buChar char="•"/>
            </a:pPr>
            <a:r>
              <a:rPr dirty="0"/>
              <a:t>Third-party code everywhere: LTI plugins, video conferencing SDKs, plagiarism APIs</a:t>
            </a:r>
          </a:p>
          <a:p>
            <a:pPr marL="171450" lvl="0" indent="-171450">
              <a:buFont typeface="Arial" panose="020B0604020202020204" pitchFamily="34" charset="0"/>
              <a:buChar char="•"/>
            </a:pPr>
            <a:r>
              <a:rPr dirty="0"/>
              <a:t>File handling: students upload assignments, instructors upload materials – file upload is a classic attack vector</a:t>
            </a:r>
          </a:p>
          <a:p>
            <a:pPr marL="0" lvl="0" indent="0">
              <a:buNone/>
            </a:pPr>
            <a:endParaRPr dirty="0"/>
          </a:p>
          <a:p>
            <a:pPr marL="0" lvl="0" indent="0">
              <a:buNone/>
            </a:pPr>
            <a:r>
              <a:rPr dirty="0"/>
              <a:t>This is a system complex enough to illustrate every concept we’ll cover, but familiar enough that students can reason about it immediately.</a:t>
            </a:r>
          </a:p>
        </p:txBody>
      </p:sp>
      <p:sp>
        <p:nvSpPr>
          <p:cNvPr id="4" name="Slide Number Placeholder 3"/>
          <p:cNvSpPr>
            <a:spLocks noGrp="1"/>
          </p:cNvSpPr>
          <p:nvPr>
            <p:ph type="sldNum" sz="quarter" idx="10"/>
          </p:nvPr>
        </p:nvSpPr>
        <p:spPr/>
        <p:txBody>
          <a:bodyPr/>
          <a:lstStyle/>
          <a:p>
            <a:fld id="{18BDFEC3-8487-43E8-A154-7C12CBC1FFF2}" type="slidenum">
              <a:rPr lang="en-US"/>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8C6EF-F266-84C1-4DE7-7DBE9A9FD2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8B2273-335F-50E0-4C0C-58807B329D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B9CFB8-23F8-61DC-4DAB-E131AE592806}"/>
              </a:ext>
            </a:extLst>
          </p:cNvPr>
          <p:cNvSpPr>
            <a:spLocks noGrp="1"/>
          </p:cNvSpPr>
          <p:nvPr>
            <p:ph type="body" idx="1"/>
          </p:nvPr>
        </p:nvSpPr>
        <p:spPr/>
        <p:txBody>
          <a:bodyPr/>
          <a:lstStyle/>
          <a:p>
            <a:pPr marL="0" lvl="0" indent="0">
              <a:buNone/>
            </a:pPr>
            <a:r>
              <a:rPr lang="en-US" dirty="0"/>
              <a:t>Walk through the elements: “The student is an external entity. Their request crosses a trust boundary – the internet – and reaches the web application process. The instructor is another external entity with different privileges. Each dashed line is a trust boundary – a place where we should be especially suspicious.”</a:t>
            </a:r>
          </a:p>
        </p:txBody>
      </p:sp>
      <p:sp>
        <p:nvSpPr>
          <p:cNvPr id="4" name="Slide Number Placeholder 3">
            <a:extLst>
              <a:ext uri="{FF2B5EF4-FFF2-40B4-BE49-F238E27FC236}">
                <a16:creationId xmlns:a16="http://schemas.microsoft.com/office/drawing/2014/main" id="{8ABEECE5-BD69-0A39-5EB0-6BD92E2F2035}"/>
              </a:ext>
            </a:extLst>
          </p:cNvPr>
          <p:cNvSpPr>
            <a:spLocks noGrp="1"/>
          </p:cNvSpPr>
          <p:nvPr>
            <p:ph type="sldNum" sz="quarter" idx="10"/>
          </p:nvPr>
        </p:nvSpPr>
        <p:spPr/>
        <p:txBody>
          <a:bodyPr/>
          <a:lstStyle/>
          <a:p>
            <a:fld id="{18BDFEC3-8487-43E8-A154-7C12CBC1FFF2}" type="slidenum">
              <a:rPr lang="en-US"/>
              <a:t>9</a:t>
            </a:fld>
            <a:endParaRPr lang="en-US"/>
          </a:p>
        </p:txBody>
      </p:sp>
    </p:spTree>
    <p:extLst>
      <p:ext uri="{BB962C8B-B14F-4D97-AF65-F5344CB8AC3E}">
        <p14:creationId xmlns:p14="http://schemas.microsoft.com/office/powerpoint/2010/main" val="1211662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E178E-8A98-4C46-3C8A-F1E3D9264C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899A7A-1396-D779-5A45-FC93F73AD6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3532AB-D610-4D61-30CD-21E49D1191F8}"/>
              </a:ext>
            </a:extLst>
          </p:cNvPr>
          <p:cNvSpPr>
            <a:spLocks noGrp="1"/>
          </p:cNvSpPr>
          <p:nvPr>
            <p:ph type="body" idx="1"/>
          </p:nvPr>
        </p:nvSpPr>
        <p:spPr/>
        <p:txBody>
          <a:bodyPr/>
          <a:lstStyle/>
          <a:p>
            <a:pPr marL="0" lvl="0" indent="0">
              <a:buNone/>
            </a:pPr>
            <a:r>
              <a:rPr lang="en-US" dirty="0"/>
              <a:t>Now we expand the CMS single process into components:</a:t>
            </a:r>
          </a:p>
          <a:p>
            <a:pPr marL="171450" lvl="0" indent="-171450">
              <a:buFont typeface="Arial" panose="020B0604020202020204" pitchFamily="34" charset="0"/>
              <a:buChar char="•"/>
            </a:pPr>
            <a:r>
              <a:rPr lang="en-US" dirty="0"/>
              <a:t>Student Browser and Instructor Browser on the left, outside the Internet trust boundary</a:t>
            </a:r>
          </a:p>
          <a:p>
            <a:pPr marL="171450" lvl="0" indent="-171450">
              <a:buFont typeface="Arial" panose="020B0604020202020204" pitchFamily="34" charset="0"/>
              <a:buChar char="•"/>
            </a:pPr>
            <a:r>
              <a:rPr lang="en-US" dirty="0"/>
              <a:t>Web Application in the center, connected to Auth Service</a:t>
            </a:r>
          </a:p>
          <a:p>
            <a:pPr marL="171450" lvl="0" indent="-171450">
              <a:buFont typeface="Arial" panose="020B0604020202020204" pitchFamily="34" charset="0"/>
              <a:buChar char="•"/>
            </a:pPr>
            <a:r>
              <a:rPr lang="en-US" dirty="0"/>
              <a:t>Grades DB, File Storage, User/Session Store on the right, behind the App Server / DB trust boundary</a:t>
            </a:r>
          </a:p>
          <a:p>
            <a:pPr marL="171450" lvl="0" indent="-171450">
              <a:buFont typeface="Arial" panose="020B0604020202020204" pitchFamily="34" charset="0"/>
              <a:buChar char="•"/>
            </a:pPr>
            <a:r>
              <a:rPr lang="en-US" dirty="0"/>
              <a:t>Notification Service connects to Student Email (external entity)</a:t>
            </a:r>
          </a:p>
          <a:p>
            <a:pPr marL="0" lvl="0" indent="0">
              <a:buNone/>
            </a:pPr>
            <a:endParaRPr lang="en-US" dirty="0"/>
          </a:p>
          <a:p>
            <a:pPr marL="0" lvl="0" indent="0">
              <a:buNone/>
            </a:pPr>
            <a:r>
              <a:rPr lang="en-US" dirty="0"/>
              <a:t>This is our running example. We’ll apply STRIDE to it next.</a:t>
            </a:r>
          </a:p>
        </p:txBody>
      </p:sp>
      <p:sp>
        <p:nvSpPr>
          <p:cNvPr id="4" name="Slide Number Placeholder 3">
            <a:extLst>
              <a:ext uri="{FF2B5EF4-FFF2-40B4-BE49-F238E27FC236}">
                <a16:creationId xmlns:a16="http://schemas.microsoft.com/office/drawing/2014/main" id="{6C47404B-3045-7FB5-6F9C-57C52CD6676E}"/>
              </a:ext>
            </a:extLst>
          </p:cNvPr>
          <p:cNvSpPr>
            <a:spLocks noGrp="1"/>
          </p:cNvSpPr>
          <p:nvPr>
            <p:ph type="sldNum" sz="quarter" idx="10"/>
          </p:nvPr>
        </p:nvSpPr>
        <p:spPr/>
        <p:txBody>
          <a:bodyPr/>
          <a:lstStyle/>
          <a:p>
            <a:fld id="{18BDFEC3-8487-43E8-A154-7C12CBC1FFF2}" type="slidenum">
              <a:rPr lang="en-US"/>
              <a:t>10</a:t>
            </a:fld>
            <a:endParaRPr lang="en-US"/>
          </a:p>
        </p:txBody>
      </p:sp>
    </p:spTree>
    <p:extLst>
      <p:ext uri="{BB962C8B-B14F-4D97-AF65-F5344CB8AC3E}">
        <p14:creationId xmlns:p14="http://schemas.microsoft.com/office/powerpoint/2010/main" val="4266207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89BCB-4E85-BF60-B2A4-F499E135BD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A88EA5-4213-219F-187D-BACEE2EF0E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7DC889-B8FF-875E-F136-EE967F2F2ED7}"/>
              </a:ext>
            </a:extLst>
          </p:cNvPr>
          <p:cNvSpPr>
            <a:spLocks noGrp="1"/>
          </p:cNvSpPr>
          <p:nvPr>
            <p:ph type="body" idx="1"/>
          </p:nvPr>
        </p:nvSpPr>
        <p:spPr/>
        <p:txBody>
          <a:bodyPr/>
          <a:lstStyle/>
          <a:p>
            <a:pPr marL="0" lvl="0" indent="0">
              <a:buNone/>
            </a:pPr>
            <a:endParaRPr dirty="0"/>
          </a:p>
        </p:txBody>
      </p:sp>
      <p:sp>
        <p:nvSpPr>
          <p:cNvPr id="4" name="Slide Number Placeholder 3">
            <a:extLst>
              <a:ext uri="{FF2B5EF4-FFF2-40B4-BE49-F238E27FC236}">
                <a16:creationId xmlns:a16="http://schemas.microsoft.com/office/drawing/2014/main" id="{BBAB9F1E-D7D5-3690-35C1-257CD9EB7037}"/>
              </a:ext>
            </a:extLst>
          </p:cNvPr>
          <p:cNvSpPr>
            <a:spLocks noGrp="1"/>
          </p:cNvSpPr>
          <p:nvPr>
            <p:ph type="sldNum" sz="quarter" idx="10"/>
          </p:nvPr>
        </p:nvSpPr>
        <p:spPr/>
        <p:txBody>
          <a:bodyPr/>
          <a:lstStyle/>
          <a:p>
            <a:fld id="{18BDFEC3-8487-43E8-A154-7C12CBC1FFF2}" type="slidenum">
              <a:rPr lang="en-US"/>
              <a:t>11</a:t>
            </a:fld>
            <a:endParaRPr lang="en-US"/>
          </a:p>
        </p:txBody>
      </p:sp>
    </p:spTree>
    <p:extLst>
      <p:ext uri="{BB962C8B-B14F-4D97-AF65-F5344CB8AC3E}">
        <p14:creationId xmlns:p14="http://schemas.microsoft.com/office/powerpoint/2010/main" val="2917042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From the original 1999 </a:t>
            </a:r>
            <a:r>
              <a:rPr dirty="0" err="1"/>
              <a:t>Kohnfelder</a:t>
            </a:r>
            <a:r>
              <a:rPr dirty="0"/>
              <a:t> &amp; Garg paper at Microsoft: these categories were chosen because they map directly to security properties, giving each threat a concrete defensive goal.</a:t>
            </a:r>
          </a:p>
          <a:p>
            <a:pPr marL="0" lvl="0" indent="0">
              <a:buNone/>
            </a:pPr>
            <a:endParaRPr dirty="0"/>
          </a:p>
          <a:p>
            <a:pPr marL="0" lvl="0" indent="0">
              <a:buNone/>
            </a:pPr>
            <a:r>
              <a:rPr dirty="0"/>
              <a:t>STRIDE is systematic: for each element or data flow in the DFD, you ask all six questions. This means no threat category is “obvious” – you check every one.</a:t>
            </a:r>
          </a:p>
          <a:p>
            <a:pPr marL="0" lvl="0" indent="0">
              <a:buNone/>
            </a:pPr>
            <a:endParaRPr dirty="0"/>
          </a:p>
          <a:p>
            <a:pPr marL="0" lvl="0" indent="0">
              <a:buNone/>
            </a:pPr>
            <a:r>
              <a:rPr dirty="0"/>
              <a:t>The key insight is the mapping to security properties: if you know the threat category, you know what defense to build. Spoofing -&gt; strengthen authentication. Tampering -&gt; strengthen integrity checks. And so on.</a:t>
            </a:r>
          </a:p>
          <a:p>
            <a:pPr marL="0" lvl="0" indent="0">
              <a:buNone/>
            </a:pPr>
            <a:endParaRPr dirty="0"/>
          </a:p>
          <a:p>
            <a:pPr marL="0" lvl="0" indent="0">
              <a:buNone/>
            </a:pPr>
            <a:r>
              <a:rPr dirty="0"/>
              <a:t>Complementary approaches exist: - Kill chains (attacker progression: delivery -&gt; exploitation -&gt; persistence -&gt; objective) - LINDDUN (privacy-focused variant – useful when FERPA/GDPR is a concern) - Threat libraries / Top-X lists (OWASP Top 10, CWE Top 25)</a:t>
            </a:r>
          </a:p>
          <a:p>
            <a:pPr marL="0" lvl="0" indent="0">
              <a:buNone/>
            </a:pPr>
            <a:endParaRPr dirty="0"/>
          </a:p>
          <a:p>
            <a:pPr marL="0" lvl="0" indent="0">
              <a:buNone/>
            </a:pPr>
            <a:r>
              <a:rPr dirty="0" err="1"/>
              <a:t>SAFECode’s</a:t>
            </a:r>
            <a:r>
              <a:rPr dirty="0"/>
              <a:t> key point: “there is not one single perfect way” – choose what’s repeatable, manageable, and finds threats. STRIDE is a good default because it’s systematic and comprehensive.</a:t>
            </a:r>
          </a:p>
        </p:txBody>
      </p:sp>
      <p:sp>
        <p:nvSpPr>
          <p:cNvPr id="4" name="Slide Number Placeholder 3"/>
          <p:cNvSpPr>
            <a:spLocks noGrp="1"/>
          </p:cNvSpPr>
          <p:nvPr>
            <p:ph type="sldNum" sz="quarter" idx="10"/>
          </p:nvPr>
        </p:nvSpPr>
        <p:spPr/>
        <p:txBody>
          <a:bodyPr/>
          <a:lstStyle/>
          <a:p>
            <a:fld id="{18BDFEC3-8487-43E8-A154-7C12CBC1FFF2}" type="slidenum">
              <a:rPr lang="en-US"/>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41EB5C9-1307-BA42-ABA2-0BC069CD8E7F}" type="datetimeFigureOut">
              <a:rPr lang="en-US" smtClean="0"/>
              <a:t>2/18/26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615491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1EB5C9-1307-BA42-ABA2-0BC069CD8E7F}" type="datetimeFigureOut">
              <a:rPr lang="en-US" smtClean="0"/>
              <a:t>2/18/26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256759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3"/>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1EB5C9-1307-BA42-ABA2-0BC069CD8E7F}" type="datetimeFigureOut">
              <a:rPr lang="en-US" smtClean="0"/>
              <a:t>2/18/26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466286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1EB5C9-1307-BA42-ABA2-0BC069CD8E7F}" type="datetimeFigureOut">
              <a:rPr lang="en-US" smtClean="0"/>
              <a:t>2/18/26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227883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7"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1EB5C9-1307-BA42-ABA2-0BC069CD8E7F}" type="datetimeFigureOut">
              <a:rPr lang="en-US" smtClean="0"/>
              <a:t>2/18/26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94721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1EB5C9-1307-BA42-ABA2-0BC069CD8E7F}" type="datetimeFigureOut">
              <a:rPr lang="en-US" smtClean="0"/>
              <a:t>2/18/26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4013469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1EB5C9-1307-BA42-ABA2-0BC069CD8E7F}" type="datetimeFigureOut">
              <a:rPr lang="en-US" smtClean="0"/>
              <a:t>2/18/26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126550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1EB5C9-1307-BA42-ABA2-0BC069CD8E7F}" type="datetimeFigureOut">
              <a:rPr lang="en-US" smtClean="0"/>
              <a:t>2/18/26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848312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EB5C9-1307-BA42-ABA2-0BC069CD8E7F}" type="datetimeFigureOut">
              <a:rPr lang="en-US" smtClean="0"/>
              <a:t>2/18/26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424519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2/18/26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979104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2/18/26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819345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41EB5C9-1307-BA42-ABA2-0BC069CD8E7F}" type="datetimeFigureOut">
              <a:rPr lang="en-US" smtClean="0"/>
              <a:t>2/18/26</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5EF2332-01BF-834F-8236-50238282D533}" type="slidenum">
              <a:rPr lang="en-US" smtClean="0"/>
              <a:t>‹#›</a:t>
            </a:fld>
            <a:endParaRPr lang="en-US"/>
          </a:p>
        </p:txBody>
      </p:sp>
    </p:spTree>
    <p:extLst>
      <p:ext uri="{BB962C8B-B14F-4D97-AF65-F5344CB8AC3E}">
        <p14:creationId xmlns:p14="http://schemas.microsoft.com/office/powerpoint/2010/main" val="183720497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shostack.org/resources/threat-modelin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129DE-5D96-1CE2-18C6-A256829712ED}"/>
              </a:ext>
            </a:extLst>
          </p:cNvPr>
          <p:cNvSpPr>
            <a:spLocks noGrp="1"/>
          </p:cNvSpPr>
          <p:nvPr>
            <p:ph type="ctrTitle"/>
          </p:nvPr>
        </p:nvSpPr>
        <p:spPr>
          <a:xfrm>
            <a:off x="1143000" y="423318"/>
            <a:ext cx="6858000" cy="1790700"/>
          </a:xfrm>
        </p:spPr>
        <p:txBody>
          <a:bodyPr/>
          <a:lstStyle/>
          <a:p>
            <a:r>
              <a:rPr lang="en-US" dirty="0"/>
              <a:t>Secure Systems Engineering and Management</a:t>
            </a:r>
          </a:p>
        </p:txBody>
      </p:sp>
      <p:sp>
        <p:nvSpPr>
          <p:cNvPr id="3" name="Subtitle 2">
            <a:extLst>
              <a:ext uri="{FF2B5EF4-FFF2-40B4-BE49-F238E27FC236}">
                <a16:creationId xmlns:a16="http://schemas.microsoft.com/office/drawing/2014/main" id="{49942452-83B7-A233-BC53-30327B7B93D4}"/>
              </a:ext>
            </a:extLst>
          </p:cNvPr>
          <p:cNvSpPr>
            <a:spLocks noGrp="1"/>
          </p:cNvSpPr>
          <p:nvPr>
            <p:ph type="subTitle" idx="1"/>
          </p:nvPr>
        </p:nvSpPr>
        <p:spPr>
          <a:xfrm>
            <a:off x="1143000" y="2283074"/>
            <a:ext cx="6858000" cy="2360565"/>
          </a:xfrm>
        </p:spPr>
        <p:txBody>
          <a:bodyPr>
            <a:normAutofit/>
          </a:bodyPr>
          <a:lstStyle/>
          <a:p>
            <a:r>
              <a:rPr lang="en-US" sz="2850" dirty="0"/>
              <a:t>A Data-driven Approach</a:t>
            </a:r>
          </a:p>
          <a:p>
            <a:endParaRPr lang="en-US" dirty="0"/>
          </a:p>
          <a:p>
            <a:endParaRPr lang="en-US" sz="2400" dirty="0"/>
          </a:p>
          <a:p>
            <a:endParaRPr lang="en-US" sz="2400" dirty="0"/>
          </a:p>
          <a:p>
            <a:r>
              <a:rPr lang="en-US" sz="2400" dirty="0"/>
              <a:t>Michael Hicks</a:t>
            </a:r>
          </a:p>
          <a:p>
            <a:endParaRPr lang="en-US" dirty="0"/>
          </a:p>
        </p:txBody>
      </p:sp>
      <p:pic>
        <p:nvPicPr>
          <p:cNvPr id="3074" name="Picture 2" descr="Download Penn Logos | Penn Brand Standards">
            <a:extLst>
              <a:ext uri="{FF2B5EF4-FFF2-40B4-BE49-F238E27FC236}">
                <a16:creationId xmlns:a16="http://schemas.microsoft.com/office/drawing/2014/main" id="{1CDBA5D0-00EB-4BD7-7AE9-EBF7EA0B1B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6847" y="1642566"/>
            <a:ext cx="3113194" cy="2076104"/>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a:extLst>
              <a:ext uri="{FF2B5EF4-FFF2-40B4-BE49-F238E27FC236}">
                <a16:creationId xmlns:a16="http://schemas.microsoft.com/office/drawing/2014/main" id="{4C2687FC-3CEA-D6F7-318B-18496E8BB8AE}"/>
              </a:ext>
            </a:extLst>
          </p:cNvPr>
          <p:cNvSpPr txBox="1">
            <a:spLocks/>
          </p:cNvSpPr>
          <p:nvPr/>
        </p:nvSpPr>
        <p:spPr>
          <a:xfrm>
            <a:off x="1143000" y="340181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750" dirty="0"/>
              <a:t>Threat Modeling</a:t>
            </a:r>
          </a:p>
        </p:txBody>
      </p:sp>
      <p:pic>
        <p:nvPicPr>
          <p:cNvPr id="5" name="Picture 4">
            <a:extLst>
              <a:ext uri="{FF2B5EF4-FFF2-40B4-BE49-F238E27FC236}">
                <a16:creationId xmlns:a16="http://schemas.microsoft.com/office/drawing/2014/main" id="{DC24F5A3-CC48-C1E1-5CCF-FC184CF4A213}"/>
              </a:ext>
            </a:extLst>
          </p:cNvPr>
          <p:cNvPicPr>
            <a:picLocks noChangeAspect="1"/>
          </p:cNvPicPr>
          <p:nvPr/>
        </p:nvPicPr>
        <p:blipFill>
          <a:blip r:embed="rId3"/>
          <a:stretch>
            <a:fillRect/>
          </a:stretch>
        </p:blipFill>
        <p:spPr>
          <a:xfrm>
            <a:off x="-65866" y="1433060"/>
            <a:ext cx="3417376" cy="2277381"/>
          </a:xfrm>
          <a:prstGeom prst="rect">
            <a:avLst/>
          </a:prstGeom>
        </p:spPr>
      </p:pic>
      <p:sp>
        <p:nvSpPr>
          <p:cNvPr id="7" name="TextBox 6">
            <a:extLst>
              <a:ext uri="{FF2B5EF4-FFF2-40B4-BE49-F238E27FC236}">
                <a16:creationId xmlns:a16="http://schemas.microsoft.com/office/drawing/2014/main" id="{CCEC151D-545E-4E09-6675-9F6696166284}"/>
              </a:ext>
            </a:extLst>
          </p:cNvPr>
          <p:cNvSpPr txBox="1"/>
          <p:nvPr/>
        </p:nvSpPr>
        <p:spPr>
          <a:xfrm>
            <a:off x="7432377" y="4470322"/>
            <a:ext cx="1647664" cy="507831"/>
          </a:xfrm>
          <a:prstGeom prst="rect">
            <a:avLst/>
          </a:prstGeom>
          <a:noFill/>
        </p:spPr>
        <p:txBody>
          <a:bodyPr wrap="square">
            <a:spAutoFit/>
          </a:bodyPr>
          <a:lstStyle/>
          <a:p>
            <a:r>
              <a:rPr lang="en-US" sz="1350" dirty="0"/>
              <a:t>UPenn CIS 7000-003</a:t>
            </a:r>
          </a:p>
          <a:p>
            <a:r>
              <a:rPr lang="en-US" sz="1350" dirty="0"/>
              <a:t>Spring 2026</a:t>
            </a:r>
          </a:p>
        </p:txBody>
      </p:sp>
    </p:spTree>
    <p:extLst>
      <p:ext uri="{BB962C8B-B14F-4D97-AF65-F5344CB8AC3E}">
        <p14:creationId xmlns:p14="http://schemas.microsoft.com/office/powerpoint/2010/main" val="3492021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62B6D-9370-FD4E-A6F7-B7735008389E}"/>
            </a:ext>
          </a:extLst>
        </p:cNvPr>
        <p:cNvGrpSpPr/>
        <p:nvPr/>
      </p:nvGrpSpPr>
      <p:grpSpPr>
        <a:xfrm>
          <a:off x="0" y="0"/>
          <a:ext cx="0" cy="0"/>
          <a:chOff x="0" y="0"/>
          <a:chExt cx="0" cy="0"/>
        </a:xfrm>
      </p:grpSpPr>
      <p:cxnSp>
        <p:nvCxnSpPr>
          <p:cNvPr id="36" name="Straight Arrow Connector 35">
            <a:extLst>
              <a:ext uri="{FF2B5EF4-FFF2-40B4-BE49-F238E27FC236}">
                <a16:creationId xmlns:a16="http://schemas.microsoft.com/office/drawing/2014/main" id="{249C7470-1F8C-27EF-8221-409C247326D6}"/>
              </a:ext>
            </a:extLst>
          </p:cNvPr>
          <p:cNvCxnSpPr>
            <a:cxnSpLocks/>
          </p:cNvCxnSpPr>
          <p:nvPr/>
        </p:nvCxnSpPr>
        <p:spPr>
          <a:xfrm flipV="1">
            <a:off x="2857178" y="1066261"/>
            <a:ext cx="0" cy="3757982"/>
          </a:xfrm>
          <a:prstGeom prst="straightConnector1">
            <a:avLst/>
          </a:prstGeom>
          <a:ln w="19050">
            <a:solidFill>
              <a:schemeClr val="accent4"/>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21499D9-BC24-4D4A-01C1-8514CD3C3676}"/>
              </a:ext>
            </a:extLst>
          </p:cNvPr>
          <p:cNvSpPr>
            <a:spLocks noGrp="1"/>
          </p:cNvSpPr>
          <p:nvPr>
            <p:ph type="title"/>
          </p:nvPr>
        </p:nvSpPr>
        <p:spPr/>
        <p:txBody>
          <a:bodyPr/>
          <a:lstStyle/>
          <a:p>
            <a:pPr marL="0" lvl="0" indent="0">
              <a:buNone/>
            </a:pPr>
            <a:r>
              <a:rPr dirty="0"/>
              <a:t> DFD: </a:t>
            </a:r>
            <a:r>
              <a:rPr lang="en-US" dirty="0"/>
              <a:t>CMS Assignment Submission (Level 1)</a:t>
            </a:r>
            <a:endParaRPr dirty="0"/>
          </a:p>
        </p:txBody>
      </p:sp>
      <p:sp>
        <p:nvSpPr>
          <p:cNvPr id="8" name="Oval 7">
            <a:extLst>
              <a:ext uri="{FF2B5EF4-FFF2-40B4-BE49-F238E27FC236}">
                <a16:creationId xmlns:a16="http://schemas.microsoft.com/office/drawing/2014/main" id="{593869E5-6EC4-8A24-740A-05B1A7261649}"/>
              </a:ext>
            </a:extLst>
          </p:cNvPr>
          <p:cNvSpPr>
            <a:spLocks noChangeAspect="1"/>
          </p:cNvSpPr>
          <p:nvPr/>
        </p:nvSpPr>
        <p:spPr>
          <a:xfrm>
            <a:off x="3486108" y="1038330"/>
            <a:ext cx="1463040" cy="1463040"/>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Authn provider</a:t>
            </a:r>
          </a:p>
        </p:txBody>
      </p:sp>
      <p:sp>
        <p:nvSpPr>
          <p:cNvPr id="11" name="Oval 10">
            <a:extLst>
              <a:ext uri="{FF2B5EF4-FFF2-40B4-BE49-F238E27FC236}">
                <a16:creationId xmlns:a16="http://schemas.microsoft.com/office/drawing/2014/main" id="{6ED00A62-D5B3-95EF-1033-CEBBFB1923C1}"/>
              </a:ext>
            </a:extLst>
          </p:cNvPr>
          <p:cNvSpPr>
            <a:spLocks noChangeAspect="1"/>
          </p:cNvSpPr>
          <p:nvPr/>
        </p:nvSpPr>
        <p:spPr>
          <a:xfrm>
            <a:off x="3486108" y="3093551"/>
            <a:ext cx="1463040" cy="1463040"/>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Process</a:t>
            </a:r>
          </a:p>
        </p:txBody>
      </p:sp>
      <p:sp>
        <p:nvSpPr>
          <p:cNvPr id="15" name="Predefined Process 14">
            <a:extLst>
              <a:ext uri="{FF2B5EF4-FFF2-40B4-BE49-F238E27FC236}">
                <a16:creationId xmlns:a16="http://schemas.microsoft.com/office/drawing/2014/main" id="{1AE329B7-566C-4A8D-89B2-9B5363E4C9B0}"/>
              </a:ext>
            </a:extLst>
          </p:cNvPr>
          <p:cNvSpPr/>
          <p:nvPr/>
        </p:nvSpPr>
        <p:spPr>
          <a:xfrm>
            <a:off x="6267038" y="1464163"/>
            <a:ext cx="1957317" cy="670830"/>
          </a:xfrm>
          <a:prstGeom prst="flowChartPredefined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User session store</a:t>
            </a:r>
          </a:p>
        </p:txBody>
      </p:sp>
      <p:sp>
        <p:nvSpPr>
          <p:cNvPr id="16" name="Predefined Process 15">
            <a:extLst>
              <a:ext uri="{FF2B5EF4-FFF2-40B4-BE49-F238E27FC236}">
                <a16:creationId xmlns:a16="http://schemas.microsoft.com/office/drawing/2014/main" id="{128726B8-36B8-B684-1A7D-4FAF476C118D}"/>
              </a:ext>
            </a:extLst>
          </p:cNvPr>
          <p:cNvSpPr/>
          <p:nvPr/>
        </p:nvSpPr>
        <p:spPr>
          <a:xfrm>
            <a:off x="6252184" y="3562841"/>
            <a:ext cx="1816640" cy="447778"/>
          </a:xfrm>
          <a:prstGeom prst="flowChartPredefined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Grades DB</a:t>
            </a:r>
          </a:p>
        </p:txBody>
      </p:sp>
      <p:cxnSp>
        <p:nvCxnSpPr>
          <p:cNvPr id="21" name="Straight Arrow Connector 20">
            <a:extLst>
              <a:ext uri="{FF2B5EF4-FFF2-40B4-BE49-F238E27FC236}">
                <a16:creationId xmlns:a16="http://schemas.microsoft.com/office/drawing/2014/main" id="{E9BD461A-926C-E983-53F7-CA13BEDF05FF}"/>
              </a:ext>
            </a:extLst>
          </p:cNvPr>
          <p:cNvCxnSpPr>
            <a:cxnSpLocks/>
          </p:cNvCxnSpPr>
          <p:nvPr/>
        </p:nvCxnSpPr>
        <p:spPr>
          <a:xfrm>
            <a:off x="2215600" y="3915864"/>
            <a:ext cx="127050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C2C71E2-DD84-31C1-3B64-817169BCC235}"/>
              </a:ext>
            </a:extLst>
          </p:cNvPr>
          <p:cNvCxnSpPr>
            <a:cxnSpLocks/>
          </p:cNvCxnSpPr>
          <p:nvPr/>
        </p:nvCxnSpPr>
        <p:spPr>
          <a:xfrm flipV="1">
            <a:off x="4247711" y="2480501"/>
            <a:ext cx="0" cy="6884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7953E71-BD0A-44C9-6469-2B1328C5DF0E}"/>
              </a:ext>
            </a:extLst>
          </p:cNvPr>
          <p:cNvSpPr txBox="1"/>
          <p:nvPr/>
        </p:nvSpPr>
        <p:spPr>
          <a:xfrm>
            <a:off x="4253293" y="2631540"/>
            <a:ext cx="788999" cy="338554"/>
          </a:xfrm>
          <a:prstGeom prst="rect">
            <a:avLst/>
          </a:prstGeom>
          <a:noFill/>
        </p:spPr>
        <p:txBody>
          <a:bodyPr wrap="none" rtlCol="0">
            <a:spAutoFit/>
          </a:bodyPr>
          <a:lstStyle/>
          <a:p>
            <a:r>
              <a:rPr lang="en-US" sz="1600" dirty="0" err="1"/>
              <a:t>authn</a:t>
            </a:r>
            <a:r>
              <a:rPr lang="en-US" sz="1600" dirty="0"/>
              <a:t>?</a:t>
            </a:r>
          </a:p>
        </p:txBody>
      </p:sp>
      <p:cxnSp>
        <p:nvCxnSpPr>
          <p:cNvPr id="42" name="Straight Arrow Connector 41">
            <a:extLst>
              <a:ext uri="{FF2B5EF4-FFF2-40B4-BE49-F238E27FC236}">
                <a16:creationId xmlns:a16="http://schemas.microsoft.com/office/drawing/2014/main" id="{9461910B-EED4-2BFB-B516-6D4B1951CC12}"/>
              </a:ext>
            </a:extLst>
          </p:cNvPr>
          <p:cNvCxnSpPr>
            <a:cxnSpLocks/>
            <a:endCxn id="10" idx="1"/>
          </p:cNvCxnSpPr>
          <p:nvPr/>
        </p:nvCxnSpPr>
        <p:spPr>
          <a:xfrm flipV="1">
            <a:off x="4931829" y="3076848"/>
            <a:ext cx="1320354" cy="6193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EC3310CF-1628-AF01-EE76-20E7D6290636}"/>
              </a:ext>
            </a:extLst>
          </p:cNvPr>
          <p:cNvSpPr txBox="1"/>
          <p:nvPr/>
        </p:nvSpPr>
        <p:spPr>
          <a:xfrm>
            <a:off x="5065066" y="3530453"/>
            <a:ext cx="1081323" cy="338554"/>
          </a:xfrm>
          <a:prstGeom prst="rect">
            <a:avLst/>
          </a:prstGeom>
          <a:noFill/>
        </p:spPr>
        <p:txBody>
          <a:bodyPr wrap="none" rtlCol="0">
            <a:spAutoFit/>
          </a:bodyPr>
          <a:lstStyle/>
          <a:p>
            <a:pPr algn="r"/>
            <a:r>
              <a:rPr lang="en-US" sz="1600" dirty="0"/>
              <a:t>r/w grades</a:t>
            </a:r>
          </a:p>
        </p:txBody>
      </p:sp>
      <p:cxnSp>
        <p:nvCxnSpPr>
          <p:cNvPr id="44" name="Straight Arrow Connector 43">
            <a:extLst>
              <a:ext uri="{FF2B5EF4-FFF2-40B4-BE49-F238E27FC236}">
                <a16:creationId xmlns:a16="http://schemas.microsoft.com/office/drawing/2014/main" id="{9DBEC639-519B-E8C1-3231-BD14AA41A9ED}"/>
              </a:ext>
            </a:extLst>
          </p:cNvPr>
          <p:cNvCxnSpPr>
            <a:cxnSpLocks/>
          </p:cNvCxnSpPr>
          <p:nvPr/>
        </p:nvCxnSpPr>
        <p:spPr>
          <a:xfrm>
            <a:off x="4931829" y="3855065"/>
            <a:ext cx="1320354" cy="0"/>
          </a:xfrm>
          <a:prstGeom prst="straightConnector1">
            <a:avLst/>
          </a:prstGeom>
          <a:ln w="38100">
            <a:headEnd type="none"/>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D04A2E66-73B6-6C6A-C3C8-747BFDDA32D1}"/>
              </a:ext>
            </a:extLst>
          </p:cNvPr>
          <p:cNvSpPr txBox="1"/>
          <p:nvPr/>
        </p:nvSpPr>
        <p:spPr>
          <a:xfrm>
            <a:off x="4783582" y="2945252"/>
            <a:ext cx="1359411" cy="584775"/>
          </a:xfrm>
          <a:prstGeom prst="rect">
            <a:avLst/>
          </a:prstGeom>
          <a:noFill/>
        </p:spPr>
        <p:txBody>
          <a:bodyPr wrap="none" rtlCol="0">
            <a:spAutoFit/>
          </a:bodyPr>
          <a:lstStyle/>
          <a:p>
            <a:pPr algn="ctr"/>
            <a:r>
              <a:rPr lang="en-US" sz="1600" dirty="0"/>
              <a:t>store/retrieve</a:t>
            </a:r>
            <a:br>
              <a:rPr lang="en-US" sz="1600" dirty="0"/>
            </a:br>
            <a:r>
              <a:rPr lang="en-US" sz="1600" dirty="0"/>
              <a:t>files</a:t>
            </a:r>
          </a:p>
        </p:txBody>
      </p:sp>
      <p:cxnSp>
        <p:nvCxnSpPr>
          <p:cNvPr id="49" name="Straight Arrow Connector 48">
            <a:extLst>
              <a:ext uri="{FF2B5EF4-FFF2-40B4-BE49-F238E27FC236}">
                <a16:creationId xmlns:a16="http://schemas.microsoft.com/office/drawing/2014/main" id="{84177646-A29F-48C3-03CC-A940F2E4EA65}"/>
              </a:ext>
            </a:extLst>
          </p:cNvPr>
          <p:cNvCxnSpPr>
            <a:cxnSpLocks/>
          </p:cNvCxnSpPr>
          <p:nvPr/>
        </p:nvCxnSpPr>
        <p:spPr>
          <a:xfrm>
            <a:off x="4931829" y="1791294"/>
            <a:ext cx="132035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8A46D1BC-6455-169C-4757-362FBCEF9C91}"/>
              </a:ext>
            </a:extLst>
          </p:cNvPr>
          <p:cNvSpPr txBox="1"/>
          <p:nvPr/>
        </p:nvSpPr>
        <p:spPr>
          <a:xfrm>
            <a:off x="4822639" y="1461325"/>
            <a:ext cx="1320354" cy="338554"/>
          </a:xfrm>
          <a:prstGeom prst="rect">
            <a:avLst/>
          </a:prstGeom>
          <a:noFill/>
        </p:spPr>
        <p:txBody>
          <a:bodyPr wrap="square" rtlCol="0">
            <a:spAutoFit/>
          </a:bodyPr>
          <a:lstStyle/>
          <a:p>
            <a:pPr algn="r"/>
            <a:r>
              <a:rPr lang="en-US" sz="1600" dirty="0"/>
              <a:t>verify creds</a:t>
            </a:r>
          </a:p>
        </p:txBody>
      </p:sp>
      <p:sp>
        <p:nvSpPr>
          <p:cNvPr id="54" name="Rectangle 53">
            <a:extLst>
              <a:ext uri="{FF2B5EF4-FFF2-40B4-BE49-F238E27FC236}">
                <a16:creationId xmlns:a16="http://schemas.microsoft.com/office/drawing/2014/main" id="{59AE109A-CF46-6407-58A9-12C90283C0A0}"/>
              </a:ext>
            </a:extLst>
          </p:cNvPr>
          <p:cNvSpPr/>
          <p:nvPr/>
        </p:nvSpPr>
        <p:spPr>
          <a:xfrm>
            <a:off x="813916" y="3354632"/>
            <a:ext cx="1427470" cy="922631"/>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Instructor browser</a:t>
            </a:r>
          </a:p>
        </p:txBody>
      </p:sp>
      <p:sp>
        <p:nvSpPr>
          <p:cNvPr id="26" name="TextBox 25">
            <a:extLst>
              <a:ext uri="{FF2B5EF4-FFF2-40B4-BE49-F238E27FC236}">
                <a16:creationId xmlns:a16="http://schemas.microsoft.com/office/drawing/2014/main" id="{72D1E8C7-BB8D-88D0-62CB-600A2D1D5A0C}"/>
              </a:ext>
            </a:extLst>
          </p:cNvPr>
          <p:cNvSpPr txBox="1"/>
          <p:nvPr/>
        </p:nvSpPr>
        <p:spPr>
          <a:xfrm>
            <a:off x="2238244" y="3315553"/>
            <a:ext cx="1112804" cy="584775"/>
          </a:xfrm>
          <a:prstGeom prst="rect">
            <a:avLst/>
          </a:prstGeom>
          <a:noFill/>
        </p:spPr>
        <p:txBody>
          <a:bodyPr wrap="none" rtlCol="0">
            <a:spAutoFit/>
          </a:bodyPr>
          <a:lstStyle/>
          <a:p>
            <a:r>
              <a:rPr lang="en-US" sz="1600" dirty="0"/>
              <a:t>grade </a:t>
            </a:r>
            <a:br>
              <a:rPr lang="en-US" sz="1600" dirty="0"/>
            </a:br>
            <a:r>
              <a:rPr lang="en-US" sz="1600" dirty="0"/>
              <a:t>submission</a:t>
            </a:r>
          </a:p>
        </p:txBody>
      </p:sp>
      <p:sp>
        <p:nvSpPr>
          <p:cNvPr id="4" name="TextBox 3">
            <a:extLst>
              <a:ext uri="{FF2B5EF4-FFF2-40B4-BE49-F238E27FC236}">
                <a16:creationId xmlns:a16="http://schemas.microsoft.com/office/drawing/2014/main" id="{CEBF668D-98BE-E8AB-5574-3D6F92ECDA60}"/>
              </a:ext>
            </a:extLst>
          </p:cNvPr>
          <p:cNvSpPr txBox="1"/>
          <p:nvPr/>
        </p:nvSpPr>
        <p:spPr>
          <a:xfrm>
            <a:off x="3742547" y="3657984"/>
            <a:ext cx="1025794" cy="369332"/>
          </a:xfrm>
          <a:prstGeom prst="rect">
            <a:avLst/>
          </a:prstGeom>
          <a:solidFill>
            <a:schemeClr val="accent1"/>
          </a:solidFill>
        </p:spPr>
        <p:txBody>
          <a:bodyPr wrap="none" rtlCol="0">
            <a:spAutoFit/>
          </a:bodyPr>
          <a:lstStyle/>
          <a:p>
            <a:r>
              <a:rPr lang="en-US" dirty="0"/>
              <a:t>Web app</a:t>
            </a:r>
          </a:p>
        </p:txBody>
      </p:sp>
      <p:sp>
        <p:nvSpPr>
          <p:cNvPr id="7" name="Rectangle 6">
            <a:extLst>
              <a:ext uri="{FF2B5EF4-FFF2-40B4-BE49-F238E27FC236}">
                <a16:creationId xmlns:a16="http://schemas.microsoft.com/office/drawing/2014/main" id="{C1A6F2F6-FC16-FD7C-5830-366AC195FB0F}"/>
              </a:ext>
            </a:extLst>
          </p:cNvPr>
          <p:cNvSpPr/>
          <p:nvPr/>
        </p:nvSpPr>
        <p:spPr>
          <a:xfrm>
            <a:off x="813916" y="1769850"/>
            <a:ext cx="1427470" cy="922631"/>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Student browser</a:t>
            </a:r>
          </a:p>
        </p:txBody>
      </p:sp>
      <p:sp>
        <p:nvSpPr>
          <p:cNvPr id="10" name="Predefined Process 9">
            <a:extLst>
              <a:ext uri="{FF2B5EF4-FFF2-40B4-BE49-F238E27FC236}">
                <a16:creationId xmlns:a16="http://schemas.microsoft.com/office/drawing/2014/main" id="{8EB8B90C-3089-820A-5EEF-8069A85C2C2D}"/>
              </a:ext>
            </a:extLst>
          </p:cNvPr>
          <p:cNvSpPr/>
          <p:nvPr/>
        </p:nvSpPr>
        <p:spPr>
          <a:xfrm>
            <a:off x="6252183" y="2852959"/>
            <a:ext cx="1816640" cy="447778"/>
          </a:xfrm>
          <a:prstGeom prst="flowChartPredefined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File Storage</a:t>
            </a:r>
          </a:p>
        </p:txBody>
      </p:sp>
      <p:cxnSp>
        <p:nvCxnSpPr>
          <p:cNvPr id="24" name="Straight Arrow Connector 23">
            <a:extLst>
              <a:ext uri="{FF2B5EF4-FFF2-40B4-BE49-F238E27FC236}">
                <a16:creationId xmlns:a16="http://schemas.microsoft.com/office/drawing/2014/main" id="{90828ABF-0FE8-B458-C843-F2F84E97B712}"/>
              </a:ext>
            </a:extLst>
          </p:cNvPr>
          <p:cNvCxnSpPr>
            <a:cxnSpLocks/>
          </p:cNvCxnSpPr>
          <p:nvPr/>
        </p:nvCxnSpPr>
        <p:spPr>
          <a:xfrm>
            <a:off x="2248117" y="2442916"/>
            <a:ext cx="1319048" cy="10036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3CD9159-5F59-A8DC-CCC4-F4564A0763BD}"/>
              </a:ext>
            </a:extLst>
          </p:cNvPr>
          <p:cNvSpPr txBox="1"/>
          <p:nvPr/>
        </p:nvSpPr>
        <p:spPr>
          <a:xfrm>
            <a:off x="2355543" y="2321555"/>
            <a:ext cx="1296702" cy="830997"/>
          </a:xfrm>
          <a:prstGeom prst="rect">
            <a:avLst/>
          </a:prstGeom>
          <a:noFill/>
        </p:spPr>
        <p:txBody>
          <a:bodyPr wrap="none" rtlCol="0">
            <a:spAutoFit/>
          </a:bodyPr>
          <a:lstStyle/>
          <a:p>
            <a:r>
              <a:rPr lang="en-US" sz="1600" dirty="0"/>
              <a:t>view grades /</a:t>
            </a:r>
            <a:br>
              <a:rPr lang="en-US" sz="1600" dirty="0"/>
            </a:br>
            <a:r>
              <a:rPr lang="en-US" sz="1600" dirty="0"/>
              <a:t>submit </a:t>
            </a:r>
            <a:br>
              <a:rPr lang="en-US" sz="1600" dirty="0"/>
            </a:br>
            <a:r>
              <a:rPr lang="en-US" sz="1600" dirty="0"/>
              <a:t>assignment</a:t>
            </a:r>
          </a:p>
        </p:txBody>
      </p:sp>
      <p:sp>
        <p:nvSpPr>
          <p:cNvPr id="34" name="Oval 33">
            <a:extLst>
              <a:ext uri="{FF2B5EF4-FFF2-40B4-BE49-F238E27FC236}">
                <a16:creationId xmlns:a16="http://schemas.microsoft.com/office/drawing/2014/main" id="{7E3CDD0F-A5BE-AB03-6E3A-3889A4579A7E}"/>
              </a:ext>
            </a:extLst>
          </p:cNvPr>
          <p:cNvSpPr>
            <a:spLocks noChangeAspect="1"/>
          </p:cNvSpPr>
          <p:nvPr/>
        </p:nvSpPr>
        <p:spPr>
          <a:xfrm>
            <a:off x="6300591" y="4181205"/>
            <a:ext cx="857653" cy="857653"/>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Not. svc</a:t>
            </a:r>
          </a:p>
        </p:txBody>
      </p:sp>
      <p:cxnSp>
        <p:nvCxnSpPr>
          <p:cNvPr id="35" name="Straight Arrow Connector 34">
            <a:extLst>
              <a:ext uri="{FF2B5EF4-FFF2-40B4-BE49-F238E27FC236}">
                <a16:creationId xmlns:a16="http://schemas.microsoft.com/office/drawing/2014/main" id="{B472F392-0CED-BA46-2851-CAC3C244F592}"/>
              </a:ext>
            </a:extLst>
          </p:cNvPr>
          <p:cNvCxnSpPr>
            <a:cxnSpLocks/>
          </p:cNvCxnSpPr>
          <p:nvPr/>
        </p:nvCxnSpPr>
        <p:spPr>
          <a:xfrm>
            <a:off x="4910866" y="4065949"/>
            <a:ext cx="1389725" cy="38016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0A174421-01EC-3C23-BA5B-15E431043500}"/>
              </a:ext>
            </a:extLst>
          </p:cNvPr>
          <p:cNvSpPr txBox="1"/>
          <p:nvPr/>
        </p:nvSpPr>
        <p:spPr>
          <a:xfrm>
            <a:off x="4925735" y="4256029"/>
            <a:ext cx="1075103" cy="338554"/>
          </a:xfrm>
          <a:prstGeom prst="rect">
            <a:avLst/>
          </a:prstGeom>
          <a:noFill/>
        </p:spPr>
        <p:txBody>
          <a:bodyPr wrap="none" rtlCol="0">
            <a:spAutoFit/>
          </a:bodyPr>
          <a:lstStyle/>
          <a:p>
            <a:pPr algn="ctr"/>
            <a:r>
              <a:rPr lang="en-US" sz="1600" dirty="0"/>
              <a:t>send </a:t>
            </a:r>
            <a:r>
              <a:rPr lang="en-US" sz="1600" dirty="0" err="1"/>
              <a:t>notif</a:t>
            </a:r>
            <a:r>
              <a:rPr lang="en-US" sz="1600" dirty="0"/>
              <a:t>.</a:t>
            </a:r>
          </a:p>
        </p:txBody>
      </p:sp>
      <p:cxnSp>
        <p:nvCxnSpPr>
          <p:cNvPr id="41" name="Straight Arrow Connector 40">
            <a:extLst>
              <a:ext uri="{FF2B5EF4-FFF2-40B4-BE49-F238E27FC236}">
                <a16:creationId xmlns:a16="http://schemas.microsoft.com/office/drawing/2014/main" id="{6E9188CB-8381-1CD0-D228-C024A4B3C2E7}"/>
              </a:ext>
            </a:extLst>
          </p:cNvPr>
          <p:cNvCxnSpPr>
            <a:cxnSpLocks/>
          </p:cNvCxnSpPr>
          <p:nvPr/>
        </p:nvCxnSpPr>
        <p:spPr>
          <a:xfrm>
            <a:off x="7158244" y="4629416"/>
            <a:ext cx="57898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DAC2DA78-F40F-EF82-5809-FD71CBDE8E33}"/>
              </a:ext>
            </a:extLst>
          </p:cNvPr>
          <p:cNvSpPr/>
          <p:nvPr/>
        </p:nvSpPr>
        <p:spPr>
          <a:xfrm>
            <a:off x="7737231" y="4149428"/>
            <a:ext cx="857653" cy="922631"/>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Email</a:t>
            </a:r>
          </a:p>
        </p:txBody>
      </p:sp>
      <p:cxnSp>
        <p:nvCxnSpPr>
          <p:cNvPr id="3" name="Straight Arrow Connector 2">
            <a:extLst>
              <a:ext uri="{FF2B5EF4-FFF2-40B4-BE49-F238E27FC236}">
                <a16:creationId xmlns:a16="http://schemas.microsoft.com/office/drawing/2014/main" id="{BCBA0C48-B8F7-1770-5281-2E9EF3AF54E9}"/>
              </a:ext>
            </a:extLst>
          </p:cNvPr>
          <p:cNvCxnSpPr>
            <a:cxnSpLocks/>
          </p:cNvCxnSpPr>
          <p:nvPr/>
        </p:nvCxnSpPr>
        <p:spPr>
          <a:xfrm flipV="1">
            <a:off x="7376394" y="4256029"/>
            <a:ext cx="0" cy="814882"/>
          </a:xfrm>
          <a:prstGeom prst="straightConnector1">
            <a:avLst/>
          </a:prstGeom>
          <a:ln w="19050">
            <a:solidFill>
              <a:schemeClr val="accent4"/>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584873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dissolve">
                                      <p:cBhvr>
                                        <p:cTn id="10" dur="500"/>
                                        <p:tgtEl>
                                          <p:spTgt spid="33"/>
                                        </p:tgtEl>
                                      </p:cBhvr>
                                    </p:animEffect>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wipe(left)">
                                      <p:cBhvr>
                                        <p:cTn id="18" dur="500"/>
                                        <p:tgtEl>
                                          <p:spTgt spid="49"/>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dissolve">
                                      <p:cBhvr>
                                        <p:cTn id="21" dur="500"/>
                                        <p:tgtEl>
                                          <p:spTgt spid="50"/>
                                        </p:tgtEl>
                                      </p:cBhvr>
                                    </p:animEffect>
                                  </p:childTnLst>
                                </p:cTn>
                              </p:par>
                            </p:childTnLst>
                          </p:cTn>
                        </p:par>
                        <p:par>
                          <p:cTn id="22" fill="hold">
                            <p:stCondLst>
                              <p:cond delay="1500"/>
                            </p:stCondLst>
                            <p:childTnLst>
                              <p:par>
                                <p:cTn id="23" presetID="9"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dissolv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dissolve">
                                      <p:cBhvr>
                                        <p:cTn id="33" dur="500"/>
                                        <p:tgtEl>
                                          <p:spTgt spid="45"/>
                                        </p:tgtEl>
                                      </p:cBhvr>
                                    </p:animEffect>
                                  </p:childTnLst>
                                </p:cTn>
                              </p:par>
                            </p:childTnLst>
                          </p:cTn>
                        </p:par>
                        <p:par>
                          <p:cTn id="34" fill="hold">
                            <p:stCondLst>
                              <p:cond delay="500"/>
                            </p:stCondLst>
                            <p:childTnLst>
                              <p:par>
                                <p:cTn id="35" presetID="9"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ssolve">
                                      <p:cBhvr>
                                        <p:cTn id="37" dur="500"/>
                                        <p:tgtEl>
                                          <p:spTgt spid="10"/>
                                        </p:tgtEl>
                                      </p:cBhvr>
                                    </p:animEffect>
                                  </p:childTnLst>
                                </p:cTn>
                              </p:par>
                            </p:childTnLst>
                          </p:cTn>
                        </p:par>
                        <p:par>
                          <p:cTn id="38" fill="hold">
                            <p:stCondLst>
                              <p:cond delay="1000"/>
                            </p:stCondLst>
                            <p:childTnLst>
                              <p:par>
                                <p:cTn id="39" presetID="2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left)">
                                      <p:cBhvr>
                                        <p:cTn id="41" dur="500"/>
                                        <p:tgtEl>
                                          <p:spTgt spid="44"/>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dissolve">
                                      <p:cBhvr>
                                        <p:cTn id="44" dur="500"/>
                                        <p:tgtEl>
                                          <p:spTgt spid="43"/>
                                        </p:tgtEl>
                                      </p:cBhvr>
                                    </p:animEffect>
                                  </p:childTnLst>
                                </p:cTn>
                              </p:par>
                            </p:childTnLst>
                          </p:cTn>
                        </p:par>
                        <p:par>
                          <p:cTn id="45" fill="hold">
                            <p:stCondLst>
                              <p:cond delay="1500"/>
                            </p:stCondLst>
                            <p:childTnLst>
                              <p:par>
                                <p:cTn id="46" presetID="9" presetClass="entr" presetSubtype="0"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dissolve">
                                      <p:cBhvr>
                                        <p:cTn id="48" dur="500"/>
                                        <p:tgtEl>
                                          <p:spTgt spid="16"/>
                                        </p:tgtEl>
                                      </p:cBhvr>
                                    </p:animEffect>
                                  </p:childTnLst>
                                </p:cTn>
                              </p:par>
                            </p:childTnLst>
                          </p:cTn>
                        </p:par>
                        <p:par>
                          <p:cTn id="49" fill="hold">
                            <p:stCondLst>
                              <p:cond delay="2000"/>
                            </p:stCondLst>
                            <p:childTnLst>
                              <p:par>
                                <p:cTn id="50" presetID="22" presetClass="entr" presetSubtype="8"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left)">
                                      <p:cBhvr>
                                        <p:cTn id="52" dur="500"/>
                                        <p:tgtEl>
                                          <p:spTgt spid="35"/>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dissolve">
                                      <p:cBhvr>
                                        <p:cTn id="55" dur="500"/>
                                        <p:tgtEl>
                                          <p:spTgt spid="39"/>
                                        </p:tgtEl>
                                      </p:cBhvr>
                                    </p:animEffect>
                                  </p:childTnLst>
                                </p:cTn>
                              </p:par>
                            </p:childTnLst>
                          </p:cTn>
                        </p:par>
                        <p:par>
                          <p:cTn id="56" fill="hold">
                            <p:stCondLst>
                              <p:cond delay="2500"/>
                            </p:stCondLst>
                            <p:childTnLst>
                              <p:par>
                                <p:cTn id="57" presetID="9" presetClass="entr" presetSubtype="0"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dissolve">
                                      <p:cBhvr>
                                        <p:cTn id="59" dur="500"/>
                                        <p:tgtEl>
                                          <p:spTgt spid="34"/>
                                        </p:tgtEl>
                                      </p:cBhvr>
                                    </p:animEffect>
                                  </p:childTnLst>
                                </p:cTn>
                              </p:par>
                            </p:childTnLst>
                          </p:cTn>
                        </p:par>
                        <p:par>
                          <p:cTn id="60" fill="hold">
                            <p:stCondLst>
                              <p:cond delay="3000"/>
                            </p:stCondLst>
                            <p:childTnLst>
                              <p:par>
                                <p:cTn id="61" presetID="22" presetClass="entr" presetSubtype="8"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left)">
                                      <p:cBhvr>
                                        <p:cTn id="6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6" grpId="0" animBg="1"/>
      <p:bldP spid="33" grpId="0"/>
      <p:bldP spid="43" grpId="0"/>
      <p:bldP spid="45" grpId="0"/>
      <p:bldP spid="50" grpId="0"/>
      <p:bldP spid="10" grpId="0" animBg="1"/>
      <p:bldP spid="34" grpId="0" animBg="1"/>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E409E-489B-0306-9201-15FF29C28A6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7D39C74-C8FB-F935-651E-245B90FC91AA}"/>
              </a:ext>
            </a:extLst>
          </p:cNvPr>
          <p:cNvPicPr>
            <a:picLocks noChangeAspect="1"/>
          </p:cNvPicPr>
          <p:nvPr/>
        </p:nvPicPr>
        <p:blipFill>
          <a:blip r:embed="rId3"/>
          <a:stretch>
            <a:fillRect/>
          </a:stretch>
        </p:blipFill>
        <p:spPr>
          <a:xfrm>
            <a:off x="4883782" y="0"/>
            <a:ext cx="4260218" cy="5143500"/>
          </a:xfrm>
          <a:prstGeom prst="rect">
            <a:avLst/>
          </a:prstGeom>
        </p:spPr>
      </p:pic>
      <p:sp>
        <p:nvSpPr>
          <p:cNvPr id="2" name="Title 1">
            <a:extLst>
              <a:ext uri="{FF2B5EF4-FFF2-40B4-BE49-F238E27FC236}">
                <a16:creationId xmlns:a16="http://schemas.microsoft.com/office/drawing/2014/main" id="{48A41F44-7557-24FB-6D01-B235726C34DA}"/>
              </a:ext>
            </a:extLst>
          </p:cNvPr>
          <p:cNvSpPr>
            <a:spLocks noGrp="1"/>
          </p:cNvSpPr>
          <p:nvPr>
            <p:ph type="title"/>
          </p:nvPr>
        </p:nvSpPr>
        <p:spPr/>
        <p:txBody>
          <a:bodyPr/>
          <a:lstStyle/>
          <a:p>
            <a:r>
              <a:rPr lang="en-US" dirty="0"/>
              <a:t>What can go wrong?</a:t>
            </a:r>
          </a:p>
        </p:txBody>
      </p:sp>
      <p:sp>
        <p:nvSpPr>
          <p:cNvPr id="3" name="Content Placeholder 2">
            <a:extLst>
              <a:ext uri="{FF2B5EF4-FFF2-40B4-BE49-F238E27FC236}">
                <a16:creationId xmlns:a16="http://schemas.microsoft.com/office/drawing/2014/main" id="{AE871F8D-44FF-8074-7EBF-2010E7304D9E}"/>
              </a:ext>
            </a:extLst>
          </p:cNvPr>
          <p:cNvSpPr>
            <a:spLocks noGrp="1"/>
          </p:cNvSpPr>
          <p:nvPr>
            <p:ph idx="1"/>
          </p:nvPr>
        </p:nvSpPr>
        <p:spPr>
          <a:xfrm>
            <a:off x="628650" y="1369218"/>
            <a:ext cx="4255132" cy="3263504"/>
          </a:xfrm>
        </p:spPr>
        <p:txBody>
          <a:bodyPr/>
          <a:lstStyle/>
          <a:p>
            <a:r>
              <a:rPr lang="en-US" dirty="0"/>
              <a:t>Want to identify possible threats </a:t>
            </a:r>
            <a:r>
              <a:rPr lang="en-US" i="1" dirty="0"/>
              <a:t>systematically</a:t>
            </a:r>
          </a:p>
          <a:p>
            <a:r>
              <a:rPr lang="en-US" dirty="0"/>
              <a:t>1999 paper: Identified the STRIDE approach to threat modeling</a:t>
            </a:r>
          </a:p>
          <a:p>
            <a:pPr lvl="1"/>
            <a:r>
              <a:rPr lang="en-US" dirty="0"/>
              <a:t>For each element or data flow in the DFD, you ask a set of questions</a:t>
            </a:r>
          </a:p>
        </p:txBody>
      </p:sp>
    </p:spTree>
    <p:extLst>
      <p:ext uri="{BB962C8B-B14F-4D97-AF65-F5344CB8AC3E}">
        <p14:creationId xmlns:p14="http://schemas.microsoft.com/office/powerpoint/2010/main" val="2414713255"/>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STRIDE: A Systematic Way to Find Threats</a:t>
            </a:r>
          </a:p>
        </p:txBody>
      </p:sp>
      <p:graphicFrame>
        <p:nvGraphicFramePr>
          <p:cNvPr id="6" name="Content Placeholder 5"/>
          <p:cNvGraphicFramePr>
            <a:graphicFrameLocks noGrp="1"/>
          </p:cNvGraphicFramePr>
          <p:nvPr>
            <p:ph idx="1"/>
          </p:nvPr>
        </p:nvGraphicFramePr>
        <p:xfrm>
          <a:off x="457200" y="1268016"/>
          <a:ext cx="8229600" cy="3383280"/>
        </p:xfrm>
        <a:graphic>
          <a:graphicData uri="http://schemas.openxmlformats.org/drawingml/2006/table">
            <a:tbl>
              <a:tblPr firstRow="1" bandRow="1">
                <a:tableStyleId>{5C22544A-7EE6-4342-B048-85BDC9FD1C3A}</a:tableStyleId>
              </a:tblPr>
              <a:tblGrid>
                <a:gridCol w="1879600">
                  <a:extLst>
                    <a:ext uri="{9D8B030D-6E8A-4147-A177-3AD203B41FA5}">
                      <a16:colId xmlns:a16="http://schemas.microsoft.com/office/drawing/2014/main" val="20000"/>
                    </a:ext>
                  </a:extLst>
                </a:gridCol>
                <a:gridCol w="1959778">
                  <a:extLst>
                    <a:ext uri="{9D8B030D-6E8A-4147-A177-3AD203B41FA5}">
                      <a16:colId xmlns:a16="http://schemas.microsoft.com/office/drawing/2014/main" val="20001"/>
                    </a:ext>
                  </a:extLst>
                </a:gridCol>
                <a:gridCol w="4390222">
                  <a:extLst>
                    <a:ext uri="{9D8B030D-6E8A-4147-A177-3AD203B41FA5}">
                      <a16:colId xmlns:a16="http://schemas.microsoft.com/office/drawing/2014/main" val="20002"/>
                    </a:ext>
                  </a:extLst>
                </a:gridCol>
              </a:tblGrid>
              <a:tr h="0">
                <a:tc>
                  <a:txBody>
                    <a:bodyPr/>
                    <a:lstStyle/>
                    <a:p>
                      <a:pPr marL="0" lvl="0" indent="0">
                        <a:buNone/>
                      </a:pPr>
                      <a:r>
                        <a:rPr sz="1800"/>
                        <a:t>Threat</a:t>
                      </a:r>
                    </a:p>
                  </a:txBody>
                  <a:tcPr/>
                </a:tc>
                <a:tc>
                  <a:txBody>
                    <a:bodyPr/>
                    <a:lstStyle/>
                    <a:p>
                      <a:pPr marL="0" lvl="0" indent="0">
                        <a:buNone/>
                      </a:pPr>
                      <a:r>
                        <a:rPr sz="1800"/>
                        <a:t>Violates</a:t>
                      </a:r>
                    </a:p>
                  </a:txBody>
                  <a:tcPr/>
                </a:tc>
                <a:tc>
                  <a:txBody>
                    <a:bodyPr/>
                    <a:lstStyle/>
                    <a:p>
                      <a:pPr marL="0" lvl="0" indent="0">
                        <a:buNone/>
                      </a:pPr>
                      <a:r>
                        <a:rPr sz="1800" dirty="0"/>
                        <a:t>Ask yourself…</a:t>
                      </a:r>
                    </a:p>
                  </a:txBody>
                  <a:tcPr/>
                </a:tc>
                <a:extLst>
                  <a:ext uri="{0D108BD9-81ED-4DB2-BD59-A6C34878D82A}">
                    <a16:rowId xmlns:a16="http://schemas.microsoft.com/office/drawing/2014/main" val="10000"/>
                  </a:ext>
                </a:extLst>
              </a:tr>
              <a:tr h="0">
                <a:tc>
                  <a:txBody>
                    <a:bodyPr/>
                    <a:lstStyle/>
                    <a:p>
                      <a:pPr marL="0" lvl="0" indent="0">
                        <a:buNone/>
                      </a:pPr>
                      <a:r>
                        <a:rPr sz="1800" b="1"/>
                        <a:t>S</a:t>
                      </a:r>
                      <a:r>
                        <a:rPr sz="1800"/>
                        <a:t>poofing</a:t>
                      </a:r>
                    </a:p>
                  </a:txBody>
                  <a:tcPr/>
                </a:tc>
                <a:tc>
                  <a:txBody>
                    <a:bodyPr/>
                    <a:lstStyle/>
                    <a:p>
                      <a:pPr marL="0" lvl="0" indent="0">
                        <a:buNone/>
                      </a:pPr>
                      <a:r>
                        <a:rPr sz="1800"/>
                        <a:t>Authentication</a:t>
                      </a:r>
                    </a:p>
                  </a:txBody>
                  <a:tcPr/>
                </a:tc>
                <a:tc>
                  <a:txBody>
                    <a:bodyPr/>
                    <a:lstStyle/>
                    <a:p>
                      <a:pPr marL="0" lvl="0" indent="0">
                        <a:buNone/>
                      </a:pPr>
                      <a:r>
                        <a:rPr sz="1800"/>
                        <a:t>Can someone pretend to be another user or system?</a:t>
                      </a:r>
                    </a:p>
                  </a:txBody>
                  <a:tcPr/>
                </a:tc>
                <a:extLst>
                  <a:ext uri="{0D108BD9-81ED-4DB2-BD59-A6C34878D82A}">
                    <a16:rowId xmlns:a16="http://schemas.microsoft.com/office/drawing/2014/main" val="10001"/>
                  </a:ext>
                </a:extLst>
              </a:tr>
              <a:tr h="0">
                <a:tc>
                  <a:txBody>
                    <a:bodyPr/>
                    <a:lstStyle/>
                    <a:p>
                      <a:pPr marL="0" lvl="0" indent="0">
                        <a:buNone/>
                      </a:pPr>
                      <a:r>
                        <a:rPr sz="1800" b="1"/>
                        <a:t>T</a:t>
                      </a:r>
                      <a:r>
                        <a:rPr sz="1800"/>
                        <a:t>ampering</a:t>
                      </a:r>
                    </a:p>
                  </a:txBody>
                  <a:tcPr/>
                </a:tc>
                <a:tc>
                  <a:txBody>
                    <a:bodyPr/>
                    <a:lstStyle/>
                    <a:p>
                      <a:pPr marL="0" lvl="0" indent="0">
                        <a:buNone/>
                      </a:pPr>
                      <a:r>
                        <a:rPr sz="1800" dirty="0"/>
                        <a:t>Integrity</a:t>
                      </a:r>
                    </a:p>
                  </a:txBody>
                  <a:tcPr/>
                </a:tc>
                <a:tc>
                  <a:txBody>
                    <a:bodyPr/>
                    <a:lstStyle/>
                    <a:p>
                      <a:pPr marL="0" lvl="0" indent="0">
                        <a:buNone/>
                      </a:pPr>
                      <a:r>
                        <a:rPr sz="1800"/>
                        <a:t>Can data be modified without detection?</a:t>
                      </a:r>
                    </a:p>
                  </a:txBody>
                  <a:tcPr/>
                </a:tc>
                <a:extLst>
                  <a:ext uri="{0D108BD9-81ED-4DB2-BD59-A6C34878D82A}">
                    <a16:rowId xmlns:a16="http://schemas.microsoft.com/office/drawing/2014/main" val="10002"/>
                  </a:ext>
                </a:extLst>
              </a:tr>
              <a:tr h="0">
                <a:tc>
                  <a:txBody>
                    <a:bodyPr/>
                    <a:lstStyle/>
                    <a:p>
                      <a:pPr marL="0" lvl="0" indent="0">
                        <a:buNone/>
                      </a:pPr>
                      <a:r>
                        <a:rPr sz="1800" b="1"/>
                        <a:t>R</a:t>
                      </a:r>
                      <a:r>
                        <a:rPr sz="1800"/>
                        <a:t>epudiation</a:t>
                      </a:r>
                    </a:p>
                  </a:txBody>
                  <a:tcPr/>
                </a:tc>
                <a:tc>
                  <a:txBody>
                    <a:bodyPr/>
                    <a:lstStyle/>
                    <a:p>
                      <a:pPr marL="0" lvl="0" indent="0">
                        <a:buNone/>
                      </a:pPr>
                      <a:r>
                        <a:rPr sz="1800"/>
                        <a:t>Non-repudiation</a:t>
                      </a:r>
                    </a:p>
                  </a:txBody>
                  <a:tcPr/>
                </a:tc>
                <a:tc>
                  <a:txBody>
                    <a:bodyPr/>
                    <a:lstStyle/>
                    <a:p>
                      <a:pPr marL="0" lvl="0" indent="0">
                        <a:buNone/>
                      </a:pPr>
                      <a:r>
                        <a:rPr sz="1800"/>
                        <a:t>Can someone deny performing an action?</a:t>
                      </a:r>
                    </a:p>
                  </a:txBody>
                  <a:tcPr/>
                </a:tc>
                <a:extLst>
                  <a:ext uri="{0D108BD9-81ED-4DB2-BD59-A6C34878D82A}">
                    <a16:rowId xmlns:a16="http://schemas.microsoft.com/office/drawing/2014/main" val="10003"/>
                  </a:ext>
                </a:extLst>
              </a:tr>
              <a:tr h="0">
                <a:tc>
                  <a:txBody>
                    <a:bodyPr/>
                    <a:lstStyle/>
                    <a:p>
                      <a:pPr marL="0" lvl="0" indent="0">
                        <a:buNone/>
                      </a:pPr>
                      <a:r>
                        <a:rPr sz="1800" b="1"/>
                        <a:t>I</a:t>
                      </a:r>
                      <a:r>
                        <a:rPr sz="1800"/>
                        <a:t>nformation Disclosure</a:t>
                      </a:r>
                    </a:p>
                  </a:txBody>
                  <a:tcPr/>
                </a:tc>
                <a:tc>
                  <a:txBody>
                    <a:bodyPr/>
                    <a:lstStyle/>
                    <a:p>
                      <a:pPr marL="0" lvl="0" indent="0">
                        <a:buNone/>
                      </a:pPr>
                      <a:r>
                        <a:rPr sz="1800"/>
                        <a:t>Confidentiality</a:t>
                      </a:r>
                    </a:p>
                  </a:txBody>
                  <a:tcPr/>
                </a:tc>
                <a:tc>
                  <a:txBody>
                    <a:bodyPr/>
                    <a:lstStyle/>
                    <a:p>
                      <a:pPr marL="0" lvl="0" indent="0">
                        <a:buNone/>
                      </a:pPr>
                      <a:r>
                        <a:rPr sz="1800"/>
                        <a:t>Can unauthorized parties access data?</a:t>
                      </a:r>
                    </a:p>
                  </a:txBody>
                  <a:tcPr/>
                </a:tc>
                <a:extLst>
                  <a:ext uri="{0D108BD9-81ED-4DB2-BD59-A6C34878D82A}">
                    <a16:rowId xmlns:a16="http://schemas.microsoft.com/office/drawing/2014/main" val="10004"/>
                  </a:ext>
                </a:extLst>
              </a:tr>
              <a:tr h="0">
                <a:tc>
                  <a:txBody>
                    <a:bodyPr/>
                    <a:lstStyle/>
                    <a:p>
                      <a:pPr marL="0" lvl="0" indent="0">
                        <a:buNone/>
                      </a:pPr>
                      <a:r>
                        <a:rPr sz="1800" b="1"/>
                        <a:t>D</a:t>
                      </a:r>
                      <a:r>
                        <a:rPr sz="1800"/>
                        <a:t>enial of Service</a:t>
                      </a:r>
                    </a:p>
                  </a:txBody>
                  <a:tcPr/>
                </a:tc>
                <a:tc>
                  <a:txBody>
                    <a:bodyPr/>
                    <a:lstStyle/>
                    <a:p>
                      <a:pPr marL="0" lvl="0" indent="0">
                        <a:buNone/>
                      </a:pPr>
                      <a:r>
                        <a:rPr sz="1800"/>
                        <a:t>Availability</a:t>
                      </a:r>
                    </a:p>
                  </a:txBody>
                  <a:tcPr/>
                </a:tc>
                <a:tc>
                  <a:txBody>
                    <a:bodyPr/>
                    <a:lstStyle/>
                    <a:p>
                      <a:pPr marL="0" lvl="0" indent="0">
                        <a:buNone/>
                      </a:pPr>
                      <a:r>
                        <a:rPr sz="1800"/>
                        <a:t>Can an attacker prevent legitimate use?</a:t>
                      </a:r>
                    </a:p>
                  </a:txBody>
                  <a:tcPr/>
                </a:tc>
                <a:extLst>
                  <a:ext uri="{0D108BD9-81ED-4DB2-BD59-A6C34878D82A}">
                    <a16:rowId xmlns:a16="http://schemas.microsoft.com/office/drawing/2014/main" val="10005"/>
                  </a:ext>
                </a:extLst>
              </a:tr>
              <a:tr h="0">
                <a:tc>
                  <a:txBody>
                    <a:bodyPr/>
                    <a:lstStyle/>
                    <a:p>
                      <a:pPr marL="0" lvl="0" indent="0">
                        <a:buNone/>
                      </a:pPr>
                      <a:r>
                        <a:rPr sz="1800" b="1"/>
                        <a:t>E</a:t>
                      </a:r>
                      <a:r>
                        <a:rPr sz="1800"/>
                        <a:t>levation of Privilege</a:t>
                      </a:r>
                    </a:p>
                  </a:txBody>
                  <a:tcPr/>
                </a:tc>
                <a:tc>
                  <a:txBody>
                    <a:bodyPr/>
                    <a:lstStyle/>
                    <a:p>
                      <a:pPr marL="0" lvl="0" indent="0">
                        <a:buNone/>
                      </a:pPr>
                      <a:r>
                        <a:rPr sz="1800"/>
                        <a:t>Authorization</a:t>
                      </a:r>
                    </a:p>
                  </a:txBody>
                  <a:tcPr/>
                </a:tc>
                <a:tc>
                  <a:txBody>
                    <a:bodyPr/>
                    <a:lstStyle/>
                    <a:p>
                      <a:pPr marL="0" lvl="0" indent="0">
                        <a:buNone/>
                      </a:pPr>
                      <a:r>
                        <a:rPr sz="1800" dirty="0"/>
                        <a:t>Can someone gain permissions they shouldn’t have?</a:t>
                      </a:r>
                    </a:p>
                  </a:txBody>
                  <a:tcPr/>
                </a:tc>
                <a:extLst>
                  <a:ext uri="{0D108BD9-81ED-4DB2-BD59-A6C34878D82A}">
                    <a16:rowId xmlns:a16="http://schemas.microsoft.com/office/drawing/2014/main" val="10006"/>
                  </a:ext>
                </a:extLst>
              </a:tr>
            </a:tbl>
          </a:graphicData>
        </a:graphic>
      </p:graphicFrame>
      <p:sp>
        <p:nvSpPr>
          <p:cNvPr id="3" name="Rectangle 2">
            <a:extLst>
              <a:ext uri="{FF2B5EF4-FFF2-40B4-BE49-F238E27FC236}">
                <a16:creationId xmlns:a16="http://schemas.microsoft.com/office/drawing/2014/main" id="{C9F523FA-0F37-9A9B-5640-E7A506CD081B}"/>
              </a:ext>
            </a:extLst>
          </p:cNvPr>
          <p:cNvSpPr/>
          <p:nvPr/>
        </p:nvSpPr>
        <p:spPr>
          <a:xfrm>
            <a:off x="220531" y="2262188"/>
            <a:ext cx="8702937" cy="25388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2.46914E-7 L 0 0.07284 " pathEditMode="relative" rAng="0" ptsTypes="AA">
                                      <p:cBhvr>
                                        <p:cTn id="6" dur="2000" fill="hold"/>
                                        <p:tgtEl>
                                          <p:spTgt spid="3"/>
                                        </p:tgtEl>
                                        <p:attrNameLst>
                                          <p:attrName>ppt_x</p:attrName>
                                          <p:attrName>ppt_y</p:attrName>
                                        </p:attrNameLst>
                                      </p:cBhvr>
                                      <p:rCtr x="0" y="3642"/>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0 0.07284 L 0 0.14383 " pathEditMode="relative" rAng="0" ptsTypes="AA">
                                      <p:cBhvr>
                                        <p:cTn id="10" dur="2000" fill="hold"/>
                                        <p:tgtEl>
                                          <p:spTgt spid="3"/>
                                        </p:tgtEl>
                                        <p:attrNameLst>
                                          <p:attrName>ppt_x</p:attrName>
                                          <p:attrName>ppt_y</p:attrName>
                                        </p:attrNameLst>
                                      </p:cBhvr>
                                      <p:rCtr x="0" y="3549"/>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2" nodeType="clickEffect">
                                  <p:stCondLst>
                                    <p:cond delay="0"/>
                                  </p:stCondLst>
                                  <p:childTnLst>
                                    <p:animMotion origin="layout" path="M 0 0.14383 L 0 0.26728 " pathEditMode="relative" rAng="0" ptsTypes="AA">
                                      <p:cBhvr>
                                        <p:cTn id="14" dur="2000" fill="hold"/>
                                        <p:tgtEl>
                                          <p:spTgt spid="3"/>
                                        </p:tgtEl>
                                        <p:attrNameLst>
                                          <p:attrName>ppt_x</p:attrName>
                                          <p:attrName>ppt_y</p:attrName>
                                        </p:attrNameLst>
                                      </p:cBhvr>
                                      <p:rCtr x="0" y="6173"/>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3" nodeType="clickEffect">
                                  <p:stCondLst>
                                    <p:cond delay="0"/>
                                  </p:stCondLst>
                                  <p:childTnLst>
                                    <p:animMotion origin="layout" path="M 0 0.26728 L 0 0.33426 " pathEditMode="relative" rAng="0" ptsTypes="AA">
                                      <p:cBhvr>
                                        <p:cTn id="18" dur="2000" fill="hold"/>
                                        <p:tgtEl>
                                          <p:spTgt spid="3"/>
                                        </p:tgtEl>
                                        <p:attrNameLst>
                                          <p:attrName>ppt_x</p:attrName>
                                          <p:attrName>ppt_y</p:attrName>
                                        </p:attrNameLst>
                                      </p:cBhvr>
                                      <p:rCtr x="0" y="33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3" grpId="3"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6F91F-DF87-D8FF-FD35-449ED06CD6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08E0D5-9EAC-8E9D-68B2-280BF9FAB82E}"/>
              </a:ext>
            </a:extLst>
          </p:cNvPr>
          <p:cNvSpPr>
            <a:spLocks noGrp="1"/>
          </p:cNvSpPr>
          <p:nvPr>
            <p:ph type="title"/>
          </p:nvPr>
        </p:nvSpPr>
        <p:spPr/>
        <p:txBody>
          <a:bodyPr/>
          <a:lstStyle/>
          <a:p>
            <a:pPr marL="0" lvl="0" indent="0">
              <a:buNone/>
            </a:pPr>
            <a:r>
              <a:t>STRIDE: A Systematic Way to Find Threats</a:t>
            </a:r>
          </a:p>
        </p:txBody>
      </p:sp>
      <p:graphicFrame>
        <p:nvGraphicFramePr>
          <p:cNvPr id="6" name="Content Placeholder 5">
            <a:extLst>
              <a:ext uri="{FF2B5EF4-FFF2-40B4-BE49-F238E27FC236}">
                <a16:creationId xmlns:a16="http://schemas.microsoft.com/office/drawing/2014/main" id="{250E8C45-024A-55B2-1FCC-3A7B1197CF6C}"/>
              </a:ext>
            </a:extLst>
          </p:cNvPr>
          <p:cNvGraphicFramePr>
            <a:graphicFrameLocks noGrp="1"/>
          </p:cNvGraphicFramePr>
          <p:nvPr>
            <p:ph idx="1"/>
          </p:nvPr>
        </p:nvGraphicFramePr>
        <p:xfrm>
          <a:off x="457200" y="1268016"/>
          <a:ext cx="8229600" cy="3383280"/>
        </p:xfrm>
        <a:graphic>
          <a:graphicData uri="http://schemas.openxmlformats.org/drawingml/2006/table">
            <a:tbl>
              <a:tblPr firstRow="1" bandRow="1">
                <a:tableStyleId>{5C22544A-7EE6-4342-B048-85BDC9FD1C3A}</a:tableStyleId>
              </a:tblPr>
              <a:tblGrid>
                <a:gridCol w="1879600">
                  <a:extLst>
                    <a:ext uri="{9D8B030D-6E8A-4147-A177-3AD203B41FA5}">
                      <a16:colId xmlns:a16="http://schemas.microsoft.com/office/drawing/2014/main" val="20000"/>
                    </a:ext>
                  </a:extLst>
                </a:gridCol>
                <a:gridCol w="1959778">
                  <a:extLst>
                    <a:ext uri="{9D8B030D-6E8A-4147-A177-3AD203B41FA5}">
                      <a16:colId xmlns:a16="http://schemas.microsoft.com/office/drawing/2014/main" val="20001"/>
                    </a:ext>
                  </a:extLst>
                </a:gridCol>
                <a:gridCol w="4390222">
                  <a:extLst>
                    <a:ext uri="{9D8B030D-6E8A-4147-A177-3AD203B41FA5}">
                      <a16:colId xmlns:a16="http://schemas.microsoft.com/office/drawing/2014/main" val="20002"/>
                    </a:ext>
                  </a:extLst>
                </a:gridCol>
              </a:tblGrid>
              <a:tr h="0">
                <a:tc>
                  <a:txBody>
                    <a:bodyPr/>
                    <a:lstStyle/>
                    <a:p>
                      <a:pPr marL="0" lvl="0" indent="0">
                        <a:buNone/>
                      </a:pPr>
                      <a:r>
                        <a:rPr sz="1800"/>
                        <a:t>Threat</a:t>
                      </a:r>
                    </a:p>
                  </a:txBody>
                  <a:tcPr/>
                </a:tc>
                <a:tc>
                  <a:txBody>
                    <a:bodyPr/>
                    <a:lstStyle/>
                    <a:p>
                      <a:pPr marL="0" lvl="0" indent="0">
                        <a:buNone/>
                      </a:pPr>
                      <a:r>
                        <a:rPr sz="1800"/>
                        <a:t>Violates</a:t>
                      </a:r>
                    </a:p>
                  </a:txBody>
                  <a:tcPr/>
                </a:tc>
                <a:tc>
                  <a:txBody>
                    <a:bodyPr/>
                    <a:lstStyle/>
                    <a:p>
                      <a:pPr marL="0" lvl="0" indent="0">
                        <a:buNone/>
                      </a:pPr>
                      <a:r>
                        <a:rPr sz="1800" dirty="0"/>
                        <a:t>Ask yourself…</a:t>
                      </a:r>
                    </a:p>
                  </a:txBody>
                  <a:tcPr/>
                </a:tc>
                <a:extLst>
                  <a:ext uri="{0D108BD9-81ED-4DB2-BD59-A6C34878D82A}">
                    <a16:rowId xmlns:a16="http://schemas.microsoft.com/office/drawing/2014/main" val="10000"/>
                  </a:ext>
                </a:extLst>
              </a:tr>
              <a:tr h="0">
                <a:tc>
                  <a:txBody>
                    <a:bodyPr/>
                    <a:lstStyle/>
                    <a:p>
                      <a:pPr marL="0" lvl="0" indent="0">
                        <a:buNone/>
                      </a:pPr>
                      <a:r>
                        <a:rPr sz="1800" b="1"/>
                        <a:t>S</a:t>
                      </a:r>
                      <a:r>
                        <a:rPr sz="1800"/>
                        <a:t>poofing</a:t>
                      </a:r>
                    </a:p>
                  </a:txBody>
                  <a:tcPr/>
                </a:tc>
                <a:tc>
                  <a:txBody>
                    <a:bodyPr/>
                    <a:lstStyle/>
                    <a:p>
                      <a:pPr marL="0" lvl="0" indent="0">
                        <a:buNone/>
                      </a:pPr>
                      <a:r>
                        <a:rPr sz="1800"/>
                        <a:t>Authentication</a:t>
                      </a:r>
                    </a:p>
                  </a:txBody>
                  <a:tcPr/>
                </a:tc>
                <a:tc>
                  <a:txBody>
                    <a:bodyPr/>
                    <a:lstStyle/>
                    <a:p>
                      <a:pPr marL="0" lvl="0" indent="0">
                        <a:buNone/>
                      </a:pPr>
                      <a:r>
                        <a:rPr sz="1800"/>
                        <a:t>Can someone pretend to be another user or system?</a:t>
                      </a:r>
                    </a:p>
                  </a:txBody>
                  <a:tcPr/>
                </a:tc>
                <a:extLst>
                  <a:ext uri="{0D108BD9-81ED-4DB2-BD59-A6C34878D82A}">
                    <a16:rowId xmlns:a16="http://schemas.microsoft.com/office/drawing/2014/main" val="10001"/>
                  </a:ext>
                </a:extLst>
              </a:tr>
              <a:tr h="0">
                <a:tc>
                  <a:txBody>
                    <a:bodyPr/>
                    <a:lstStyle/>
                    <a:p>
                      <a:pPr marL="0" lvl="0" indent="0">
                        <a:buNone/>
                      </a:pPr>
                      <a:r>
                        <a:rPr sz="1800" b="1"/>
                        <a:t>T</a:t>
                      </a:r>
                      <a:r>
                        <a:rPr sz="1800"/>
                        <a:t>ampering</a:t>
                      </a:r>
                    </a:p>
                  </a:txBody>
                  <a:tcPr/>
                </a:tc>
                <a:tc>
                  <a:txBody>
                    <a:bodyPr/>
                    <a:lstStyle/>
                    <a:p>
                      <a:pPr marL="0" lvl="0" indent="0">
                        <a:buNone/>
                      </a:pPr>
                      <a:r>
                        <a:rPr sz="1800" dirty="0"/>
                        <a:t>Integrity</a:t>
                      </a:r>
                    </a:p>
                  </a:txBody>
                  <a:tcPr/>
                </a:tc>
                <a:tc>
                  <a:txBody>
                    <a:bodyPr/>
                    <a:lstStyle/>
                    <a:p>
                      <a:pPr marL="0" lvl="0" indent="0">
                        <a:buNone/>
                      </a:pPr>
                      <a:r>
                        <a:rPr sz="1800"/>
                        <a:t>Can data be modified without detection?</a:t>
                      </a:r>
                    </a:p>
                  </a:txBody>
                  <a:tcPr/>
                </a:tc>
                <a:extLst>
                  <a:ext uri="{0D108BD9-81ED-4DB2-BD59-A6C34878D82A}">
                    <a16:rowId xmlns:a16="http://schemas.microsoft.com/office/drawing/2014/main" val="10002"/>
                  </a:ext>
                </a:extLst>
              </a:tr>
              <a:tr h="0">
                <a:tc>
                  <a:txBody>
                    <a:bodyPr/>
                    <a:lstStyle/>
                    <a:p>
                      <a:pPr marL="0" lvl="0" indent="0">
                        <a:buNone/>
                      </a:pPr>
                      <a:r>
                        <a:rPr sz="1800" b="1"/>
                        <a:t>R</a:t>
                      </a:r>
                      <a:r>
                        <a:rPr sz="1800"/>
                        <a:t>epudiation</a:t>
                      </a:r>
                    </a:p>
                  </a:txBody>
                  <a:tcPr/>
                </a:tc>
                <a:tc>
                  <a:txBody>
                    <a:bodyPr/>
                    <a:lstStyle/>
                    <a:p>
                      <a:pPr marL="0" lvl="0" indent="0">
                        <a:buNone/>
                      </a:pPr>
                      <a:r>
                        <a:rPr sz="1800"/>
                        <a:t>Non-repudiation</a:t>
                      </a:r>
                    </a:p>
                  </a:txBody>
                  <a:tcPr/>
                </a:tc>
                <a:tc>
                  <a:txBody>
                    <a:bodyPr/>
                    <a:lstStyle/>
                    <a:p>
                      <a:pPr marL="0" lvl="0" indent="0">
                        <a:buNone/>
                      </a:pPr>
                      <a:r>
                        <a:rPr sz="1800"/>
                        <a:t>Can someone deny performing an action?</a:t>
                      </a:r>
                    </a:p>
                  </a:txBody>
                  <a:tcPr/>
                </a:tc>
                <a:extLst>
                  <a:ext uri="{0D108BD9-81ED-4DB2-BD59-A6C34878D82A}">
                    <a16:rowId xmlns:a16="http://schemas.microsoft.com/office/drawing/2014/main" val="10003"/>
                  </a:ext>
                </a:extLst>
              </a:tr>
              <a:tr h="0">
                <a:tc>
                  <a:txBody>
                    <a:bodyPr/>
                    <a:lstStyle/>
                    <a:p>
                      <a:pPr marL="0" lvl="0" indent="0">
                        <a:buNone/>
                      </a:pPr>
                      <a:r>
                        <a:rPr sz="1800" b="1"/>
                        <a:t>I</a:t>
                      </a:r>
                      <a:r>
                        <a:rPr sz="1800"/>
                        <a:t>nformation Disclosure</a:t>
                      </a:r>
                    </a:p>
                  </a:txBody>
                  <a:tcPr/>
                </a:tc>
                <a:tc>
                  <a:txBody>
                    <a:bodyPr/>
                    <a:lstStyle/>
                    <a:p>
                      <a:pPr marL="0" lvl="0" indent="0">
                        <a:buNone/>
                      </a:pPr>
                      <a:r>
                        <a:rPr sz="1800"/>
                        <a:t>Confidentiality</a:t>
                      </a:r>
                    </a:p>
                  </a:txBody>
                  <a:tcPr/>
                </a:tc>
                <a:tc>
                  <a:txBody>
                    <a:bodyPr/>
                    <a:lstStyle/>
                    <a:p>
                      <a:pPr marL="0" lvl="0" indent="0">
                        <a:buNone/>
                      </a:pPr>
                      <a:r>
                        <a:rPr sz="1800"/>
                        <a:t>Can unauthorized parties access data?</a:t>
                      </a:r>
                    </a:p>
                  </a:txBody>
                  <a:tcPr/>
                </a:tc>
                <a:extLst>
                  <a:ext uri="{0D108BD9-81ED-4DB2-BD59-A6C34878D82A}">
                    <a16:rowId xmlns:a16="http://schemas.microsoft.com/office/drawing/2014/main" val="10004"/>
                  </a:ext>
                </a:extLst>
              </a:tr>
              <a:tr h="0">
                <a:tc>
                  <a:txBody>
                    <a:bodyPr/>
                    <a:lstStyle/>
                    <a:p>
                      <a:pPr marL="0" lvl="0" indent="0">
                        <a:buNone/>
                      </a:pPr>
                      <a:r>
                        <a:rPr sz="1800" b="1"/>
                        <a:t>D</a:t>
                      </a:r>
                      <a:r>
                        <a:rPr sz="1800"/>
                        <a:t>enial of Service</a:t>
                      </a:r>
                    </a:p>
                  </a:txBody>
                  <a:tcPr/>
                </a:tc>
                <a:tc>
                  <a:txBody>
                    <a:bodyPr/>
                    <a:lstStyle/>
                    <a:p>
                      <a:pPr marL="0" lvl="0" indent="0">
                        <a:buNone/>
                      </a:pPr>
                      <a:r>
                        <a:rPr sz="1800"/>
                        <a:t>Availability</a:t>
                      </a:r>
                    </a:p>
                  </a:txBody>
                  <a:tcPr/>
                </a:tc>
                <a:tc>
                  <a:txBody>
                    <a:bodyPr/>
                    <a:lstStyle/>
                    <a:p>
                      <a:pPr marL="0" lvl="0" indent="0">
                        <a:buNone/>
                      </a:pPr>
                      <a:r>
                        <a:rPr sz="1800"/>
                        <a:t>Can an attacker prevent legitimate use?</a:t>
                      </a:r>
                    </a:p>
                  </a:txBody>
                  <a:tcPr/>
                </a:tc>
                <a:extLst>
                  <a:ext uri="{0D108BD9-81ED-4DB2-BD59-A6C34878D82A}">
                    <a16:rowId xmlns:a16="http://schemas.microsoft.com/office/drawing/2014/main" val="10005"/>
                  </a:ext>
                </a:extLst>
              </a:tr>
              <a:tr h="0">
                <a:tc>
                  <a:txBody>
                    <a:bodyPr/>
                    <a:lstStyle/>
                    <a:p>
                      <a:pPr marL="0" lvl="0" indent="0">
                        <a:buNone/>
                      </a:pPr>
                      <a:r>
                        <a:rPr sz="1800" b="1"/>
                        <a:t>E</a:t>
                      </a:r>
                      <a:r>
                        <a:rPr sz="1800"/>
                        <a:t>levation of Privilege</a:t>
                      </a:r>
                    </a:p>
                  </a:txBody>
                  <a:tcPr/>
                </a:tc>
                <a:tc>
                  <a:txBody>
                    <a:bodyPr/>
                    <a:lstStyle/>
                    <a:p>
                      <a:pPr marL="0" lvl="0" indent="0">
                        <a:buNone/>
                      </a:pPr>
                      <a:r>
                        <a:rPr sz="1800"/>
                        <a:t>Authorization</a:t>
                      </a:r>
                    </a:p>
                  </a:txBody>
                  <a:tcPr/>
                </a:tc>
                <a:tc>
                  <a:txBody>
                    <a:bodyPr/>
                    <a:lstStyle/>
                    <a:p>
                      <a:pPr marL="0" lvl="0" indent="0">
                        <a:buNone/>
                      </a:pPr>
                      <a:r>
                        <a:rPr sz="1800" dirty="0"/>
                        <a:t>Can someone gain permissions they shouldn’t have?</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16781433"/>
      </p:ext>
    </p:extLst>
  </p:cSld>
  <p:clrMapOvr>
    <a:masterClrMapping/>
  </p:clrMapOvr>
  <p:transition spd="slow">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rPr lang="en-US" dirty="0"/>
              <a:t>Special Mention: </a:t>
            </a:r>
            <a:r>
              <a:rPr dirty="0"/>
              <a:t>The Human in the Loop</a:t>
            </a:r>
          </a:p>
        </p:txBody>
      </p:sp>
      <p:sp>
        <p:nvSpPr>
          <p:cNvPr id="3" name="Content Placeholder 2"/>
          <p:cNvSpPr>
            <a:spLocks noGrp="1"/>
          </p:cNvSpPr>
          <p:nvPr>
            <p:ph idx="1"/>
          </p:nvPr>
        </p:nvSpPr>
        <p:spPr>
          <a:xfrm>
            <a:off x="628650" y="1369218"/>
            <a:ext cx="5659134" cy="3263504"/>
          </a:xfrm>
        </p:spPr>
        <p:txBody>
          <a:bodyPr>
            <a:normAutofit/>
          </a:bodyPr>
          <a:lstStyle/>
          <a:p>
            <a:pPr marL="0" lvl="0" indent="0">
              <a:buNone/>
            </a:pPr>
            <a:r>
              <a:rPr dirty="0"/>
              <a:t>What are we trusting users to do?</a:t>
            </a:r>
          </a:p>
          <a:p>
            <a:pPr lvl="0"/>
            <a:r>
              <a:rPr dirty="0"/>
              <a:t>Pick a strong, unique password (or enroll in MFA)</a:t>
            </a:r>
          </a:p>
          <a:p>
            <a:pPr lvl="0"/>
            <a:r>
              <a:rPr dirty="0"/>
              <a:t>Not share their credentials</a:t>
            </a:r>
          </a:p>
          <a:p>
            <a:pPr lvl="0"/>
            <a:r>
              <a:rPr dirty="0"/>
              <a:t>Recognize phishing </a:t>
            </a:r>
            <a:r>
              <a:rPr lang="en-US" dirty="0"/>
              <a:t>/ </a:t>
            </a:r>
            <a:r>
              <a:rPr dirty="0"/>
              <a:t>fraudulent requests</a:t>
            </a:r>
          </a:p>
          <a:p>
            <a:pPr lvl="0"/>
            <a:r>
              <a:rPr dirty="0"/>
              <a:t>Review transaction notifications and spot unauthorized activity</a:t>
            </a:r>
          </a:p>
          <a:p>
            <a:pPr lvl="0"/>
            <a:r>
              <a:rPr dirty="0"/>
              <a:t>Keep their device and app updated</a:t>
            </a:r>
          </a:p>
        </p:txBody>
      </p:sp>
      <p:pic>
        <p:nvPicPr>
          <p:cNvPr id="4" name="Picture 3">
            <a:extLst>
              <a:ext uri="{FF2B5EF4-FFF2-40B4-BE49-F238E27FC236}">
                <a16:creationId xmlns:a16="http://schemas.microsoft.com/office/drawing/2014/main" id="{BEDC8E93-909E-FC8A-8698-E7935ACC5A3F}"/>
              </a:ext>
            </a:extLst>
          </p:cNvPr>
          <p:cNvPicPr>
            <a:picLocks noChangeAspect="1"/>
          </p:cNvPicPr>
          <p:nvPr/>
        </p:nvPicPr>
        <p:blipFill>
          <a:blip r:embed="rId3"/>
          <a:stretch>
            <a:fillRect/>
          </a:stretch>
        </p:blipFill>
        <p:spPr>
          <a:xfrm>
            <a:off x="6375235" y="1582220"/>
            <a:ext cx="2674536" cy="3561280"/>
          </a:xfrm>
          <a:prstGeom prst="rect">
            <a:avLst/>
          </a:prstGeom>
        </p:spPr>
      </p:pic>
      <p:sp>
        <p:nvSpPr>
          <p:cNvPr id="6" name="TextBox 5">
            <a:extLst>
              <a:ext uri="{FF2B5EF4-FFF2-40B4-BE49-F238E27FC236}">
                <a16:creationId xmlns:a16="http://schemas.microsoft.com/office/drawing/2014/main" id="{1A9EB070-1975-C5D7-0AF4-313489DD3EB1}"/>
              </a:ext>
            </a:extLst>
          </p:cNvPr>
          <p:cNvSpPr txBox="1"/>
          <p:nvPr/>
        </p:nvSpPr>
        <p:spPr>
          <a:xfrm>
            <a:off x="623634" y="4130992"/>
            <a:ext cx="5659134" cy="738664"/>
          </a:xfrm>
          <a:prstGeom prst="rect">
            <a:avLst/>
          </a:prstGeom>
          <a:noFill/>
        </p:spPr>
        <p:txBody>
          <a:bodyPr wrap="square">
            <a:spAutoFit/>
          </a:bodyPr>
          <a:lstStyle/>
          <a:p>
            <a:pPr marL="0" lvl="0" indent="0">
              <a:buNone/>
            </a:pPr>
            <a:r>
              <a:rPr lang="en-US" sz="2100" b="1" dirty="0"/>
              <a:t>How confident are we that real users will actually do these things?</a:t>
            </a:r>
            <a:r>
              <a:rPr lang="en-US" sz="2100" dirty="0"/>
              <a:t> Part of the risk calculation</a:t>
            </a:r>
            <a:endParaRPr lang="en-US" sz="2100" b="1" dirty="0"/>
          </a:p>
        </p:txBody>
      </p:sp>
    </p:spTree>
    <p:extLst>
      <p:ext uri="{BB962C8B-B14F-4D97-AF65-F5344CB8AC3E}">
        <p14:creationId xmlns:p14="http://schemas.microsoft.com/office/powerpoint/2010/main" val="11769850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0-#ppt_w/2"/>
                                          </p:val>
                                        </p:tav>
                                        <p:tav tm="100000">
                                          <p:val>
                                            <p:strVal val="#ppt_x"/>
                                          </p:val>
                                        </p:tav>
                                      </p:tavLst>
                                    </p:anim>
                                    <p:anim calcmode="lin" valueType="num">
                                      <p:cBhvr additive="base">
                                        <p:cTn id="3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9ED67C-D4D1-3064-DD4C-A49FA3306164}"/>
              </a:ext>
            </a:extLst>
          </p:cNvPr>
          <p:cNvPicPr>
            <a:picLocks noChangeAspect="1"/>
          </p:cNvPicPr>
          <p:nvPr/>
        </p:nvPicPr>
        <p:blipFill>
          <a:blip r:embed="rId3"/>
          <a:stretch>
            <a:fillRect/>
          </a:stretch>
        </p:blipFill>
        <p:spPr>
          <a:xfrm>
            <a:off x="4206240" y="336872"/>
            <a:ext cx="5045336" cy="2838001"/>
          </a:xfrm>
          <a:prstGeom prst="rect">
            <a:avLst/>
          </a:prstGeom>
        </p:spPr>
      </p:pic>
      <p:sp>
        <p:nvSpPr>
          <p:cNvPr id="9" name="Content Placeholder 8">
            <a:extLst>
              <a:ext uri="{FF2B5EF4-FFF2-40B4-BE49-F238E27FC236}">
                <a16:creationId xmlns:a16="http://schemas.microsoft.com/office/drawing/2014/main" id="{2CB65968-D1F8-1D05-63B5-A6A292E482E8}"/>
              </a:ext>
            </a:extLst>
          </p:cNvPr>
          <p:cNvSpPr>
            <a:spLocks noGrp="1"/>
          </p:cNvSpPr>
          <p:nvPr>
            <p:ph idx="1"/>
          </p:nvPr>
        </p:nvSpPr>
        <p:spPr>
          <a:xfrm>
            <a:off x="628650" y="817590"/>
            <a:ext cx="7886700" cy="4223931"/>
          </a:xfrm>
        </p:spPr>
        <p:txBody>
          <a:bodyPr>
            <a:normAutofit/>
          </a:bodyPr>
          <a:lstStyle/>
          <a:p>
            <a:pPr marL="0" indent="0">
              <a:buNone/>
            </a:pPr>
            <a:r>
              <a:rPr lang="en-US" b="1" dirty="0"/>
              <a:t>S: Submit as another student</a:t>
            </a:r>
          </a:p>
          <a:p>
            <a:pPr lvl="1"/>
            <a:r>
              <a:rPr lang="en-US" dirty="0"/>
              <a:t>Stolen session cookie, </a:t>
            </a:r>
            <a:br>
              <a:rPr lang="en-US" dirty="0"/>
            </a:br>
            <a:r>
              <a:rPr lang="en-US" dirty="0"/>
              <a:t>weak/stolen credentials</a:t>
            </a:r>
          </a:p>
          <a:p>
            <a:pPr marL="0" indent="0">
              <a:buNone/>
            </a:pPr>
            <a:r>
              <a:rPr lang="en-US" b="1" dirty="0"/>
              <a:t>T: Submission modified improperly</a:t>
            </a:r>
          </a:p>
          <a:p>
            <a:pPr lvl="1"/>
            <a:r>
              <a:rPr lang="en-US" dirty="0"/>
              <a:t>MITM without TLS; </a:t>
            </a:r>
            <a:r>
              <a:rPr lang="en-US" dirty="0" err="1"/>
              <a:t>authz</a:t>
            </a:r>
            <a:r>
              <a:rPr lang="en-US" dirty="0"/>
              <a:t> bypass to</a:t>
            </a:r>
            <a:br>
              <a:rPr lang="en-US" dirty="0"/>
            </a:br>
            <a:r>
              <a:rPr lang="en-US" dirty="0"/>
              <a:t>modify submission post-deadline</a:t>
            </a:r>
          </a:p>
          <a:p>
            <a:pPr marL="0" indent="0">
              <a:buNone/>
            </a:pPr>
            <a:r>
              <a:rPr lang="en-US" b="1" dirty="0"/>
              <a:t>R: “I never submitted that”</a:t>
            </a:r>
          </a:p>
          <a:p>
            <a:pPr lvl="1"/>
            <a:r>
              <a:rPr lang="en-US" dirty="0"/>
              <a:t>No logging of timestamps or content hashes</a:t>
            </a:r>
          </a:p>
          <a:p>
            <a:pPr marL="0" indent="0">
              <a:buNone/>
            </a:pPr>
            <a:r>
              <a:rPr lang="en-US" b="1" dirty="0"/>
              <a:t>I: Other students view submission</a:t>
            </a:r>
          </a:p>
          <a:p>
            <a:pPr lvl="1"/>
            <a:r>
              <a:rPr lang="en-US" dirty="0"/>
              <a:t>Broken access control, IDOR (forged DB object ref) on download URLs</a:t>
            </a:r>
          </a:p>
          <a:p>
            <a:pPr marL="0" indent="0">
              <a:buNone/>
            </a:pPr>
            <a:r>
              <a:rPr lang="en-US" b="1" dirty="0"/>
              <a:t>D: Deadline flood crashes server</a:t>
            </a:r>
          </a:p>
          <a:p>
            <a:pPr lvl="1"/>
            <a:r>
              <a:rPr lang="en-US" dirty="0"/>
              <a:t>No rate limiting; malicious file upload</a:t>
            </a:r>
          </a:p>
          <a:p>
            <a:endParaRPr lang="en-US" dirty="0"/>
          </a:p>
        </p:txBody>
      </p:sp>
      <p:sp>
        <p:nvSpPr>
          <p:cNvPr id="11" name="TextBox 10">
            <a:extLst>
              <a:ext uri="{FF2B5EF4-FFF2-40B4-BE49-F238E27FC236}">
                <a16:creationId xmlns:a16="http://schemas.microsoft.com/office/drawing/2014/main" id="{DCE5634A-F3B1-39F1-2547-4122E01D8A83}"/>
              </a:ext>
            </a:extLst>
          </p:cNvPr>
          <p:cNvSpPr txBox="1"/>
          <p:nvPr/>
        </p:nvSpPr>
        <p:spPr>
          <a:xfrm>
            <a:off x="4760266" y="4039751"/>
            <a:ext cx="4615030" cy="969496"/>
          </a:xfrm>
          <a:prstGeom prst="rect">
            <a:avLst/>
          </a:prstGeom>
          <a:noFill/>
        </p:spPr>
        <p:txBody>
          <a:bodyPr wrap="square">
            <a:spAutoFit/>
          </a:bodyPr>
          <a:lstStyle/>
          <a:p>
            <a:r>
              <a:rPr lang="en-US" sz="2100" b="1" dirty="0"/>
              <a:t>E: Student gains instructor role</a:t>
            </a:r>
          </a:p>
          <a:p>
            <a:pPr marL="742950" lvl="1" indent="-285750">
              <a:buFont typeface="Arial" panose="020B0604020202020204" pitchFamily="34" charset="0"/>
              <a:buChar char="•"/>
            </a:pPr>
            <a:r>
              <a:rPr lang="en-US" dirty="0"/>
              <a:t>Parameter tampering on role field</a:t>
            </a:r>
          </a:p>
          <a:p>
            <a:endParaRPr lang="en-US" dirty="0"/>
          </a:p>
        </p:txBody>
      </p:sp>
      <p:sp>
        <p:nvSpPr>
          <p:cNvPr id="13" name="TextBox 12">
            <a:extLst>
              <a:ext uri="{FF2B5EF4-FFF2-40B4-BE49-F238E27FC236}">
                <a16:creationId xmlns:a16="http://schemas.microsoft.com/office/drawing/2014/main" id="{30CC902A-F805-A470-1625-C7576947F4BA}"/>
              </a:ext>
            </a:extLst>
          </p:cNvPr>
          <p:cNvSpPr txBox="1"/>
          <p:nvPr/>
        </p:nvSpPr>
        <p:spPr>
          <a:xfrm>
            <a:off x="628650" y="152206"/>
            <a:ext cx="7379747" cy="369332"/>
          </a:xfrm>
          <a:prstGeom prst="rect">
            <a:avLst/>
          </a:prstGeom>
          <a:noFill/>
        </p:spPr>
        <p:txBody>
          <a:bodyPr wrap="square">
            <a:spAutoFit/>
          </a:bodyPr>
          <a:lstStyle/>
          <a:p>
            <a:pPr marL="0" lvl="0" indent="0">
              <a:buNone/>
            </a:pPr>
            <a:r>
              <a:rPr lang="en-US" i="1" dirty="0"/>
              <a:t>Data flow: Student submits assignment via browser to web application</a:t>
            </a:r>
          </a:p>
        </p:txBody>
      </p:sp>
    </p:spTree>
    <p:extLst>
      <p:ext uri="{BB962C8B-B14F-4D97-AF65-F5344CB8AC3E}">
        <p14:creationId xmlns:p14="http://schemas.microsoft.com/office/powerpoint/2010/main" val="4011782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dissolve">
                                      <p:cBhvr>
                                        <p:cTn id="10" dur="500"/>
                                        <p:tgtEl>
                                          <p:spTgt spid="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dissolve">
                                      <p:cBhvr>
                                        <p:cTn id="15" dur="500"/>
                                        <p:tgtEl>
                                          <p:spTgt spid="9">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dissolve">
                                      <p:cBhvr>
                                        <p:cTn id="18" dur="500"/>
                                        <p:tgtEl>
                                          <p:spTgt spid="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dissolve">
                                      <p:cBhvr>
                                        <p:cTn id="23" dur="500"/>
                                        <p:tgtEl>
                                          <p:spTgt spid="9">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9">
                                            <p:txEl>
                                              <p:pRg st="5" end="5"/>
                                            </p:txEl>
                                          </p:spTgt>
                                        </p:tgtEl>
                                        <p:attrNameLst>
                                          <p:attrName>style.visibility</p:attrName>
                                        </p:attrNameLst>
                                      </p:cBhvr>
                                      <p:to>
                                        <p:strVal val="visible"/>
                                      </p:to>
                                    </p:set>
                                    <p:animEffect transition="in" filter="dissolve">
                                      <p:cBhvr>
                                        <p:cTn id="26" dur="500"/>
                                        <p:tgtEl>
                                          <p:spTgt spid="9">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Effect transition="in" filter="dissolve">
                                      <p:cBhvr>
                                        <p:cTn id="31" dur="500"/>
                                        <p:tgtEl>
                                          <p:spTgt spid="9">
                                            <p:txEl>
                                              <p:pRg st="6" end="6"/>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9">
                                            <p:txEl>
                                              <p:pRg st="7" end="7"/>
                                            </p:txEl>
                                          </p:spTgt>
                                        </p:tgtEl>
                                        <p:attrNameLst>
                                          <p:attrName>style.visibility</p:attrName>
                                        </p:attrNameLst>
                                      </p:cBhvr>
                                      <p:to>
                                        <p:strVal val="visible"/>
                                      </p:to>
                                    </p:set>
                                    <p:animEffect transition="in" filter="dissolve">
                                      <p:cBhvr>
                                        <p:cTn id="34" dur="500"/>
                                        <p:tgtEl>
                                          <p:spTgt spid="9">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animEffect transition="in" filter="dissolve">
                                      <p:cBhvr>
                                        <p:cTn id="39" dur="500"/>
                                        <p:tgtEl>
                                          <p:spTgt spid="9">
                                            <p:txEl>
                                              <p:pRg st="8" end="8"/>
                                            </p:txEl>
                                          </p:spTgt>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9">
                                            <p:txEl>
                                              <p:pRg st="9" end="9"/>
                                            </p:txEl>
                                          </p:spTgt>
                                        </p:tgtEl>
                                        <p:attrNameLst>
                                          <p:attrName>style.visibility</p:attrName>
                                        </p:attrNameLst>
                                      </p:cBhvr>
                                      <p:to>
                                        <p:strVal val="visible"/>
                                      </p:to>
                                    </p:set>
                                    <p:animEffect transition="in" filter="dissolve">
                                      <p:cBhvr>
                                        <p:cTn id="42" dur="500"/>
                                        <p:tgtEl>
                                          <p:spTgt spid="9">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dissolv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lvl="0" indent="0">
              <a:buNone/>
            </a:pPr>
            <a:r>
              <a:rPr dirty="0"/>
              <a:t>STRIDE</a:t>
            </a:r>
            <a:r>
              <a:rPr lang="en-US" dirty="0"/>
              <a:t> Applied to CMS Example (generally)</a:t>
            </a:r>
            <a:endParaRPr dirty="0"/>
          </a:p>
        </p:txBody>
      </p:sp>
      <p:graphicFrame>
        <p:nvGraphicFramePr>
          <p:cNvPr id="6" name="Content Placeholder 5"/>
          <p:cNvGraphicFramePr>
            <a:graphicFrameLocks noGrp="1"/>
          </p:cNvGraphicFramePr>
          <p:nvPr>
            <p:ph idx="1"/>
          </p:nvPr>
        </p:nvGraphicFramePr>
        <p:xfrm>
          <a:off x="413795" y="1355845"/>
          <a:ext cx="8316410" cy="3383280"/>
        </p:xfrm>
        <a:graphic>
          <a:graphicData uri="http://schemas.openxmlformats.org/drawingml/2006/table">
            <a:tbl>
              <a:tblPr firstRow="1" bandRow="1">
                <a:tableStyleId>{5C22544A-7EE6-4342-B048-85BDC9FD1C3A}</a:tableStyleId>
              </a:tblPr>
              <a:tblGrid>
                <a:gridCol w="1429473">
                  <a:extLst>
                    <a:ext uri="{9D8B030D-6E8A-4147-A177-3AD203B41FA5}">
                      <a16:colId xmlns:a16="http://schemas.microsoft.com/office/drawing/2014/main" val="20000"/>
                    </a:ext>
                  </a:extLst>
                </a:gridCol>
                <a:gridCol w="3284490">
                  <a:extLst>
                    <a:ext uri="{9D8B030D-6E8A-4147-A177-3AD203B41FA5}">
                      <a16:colId xmlns:a16="http://schemas.microsoft.com/office/drawing/2014/main" val="20001"/>
                    </a:ext>
                  </a:extLst>
                </a:gridCol>
                <a:gridCol w="3602447">
                  <a:extLst>
                    <a:ext uri="{9D8B030D-6E8A-4147-A177-3AD203B41FA5}">
                      <a16:colId xmlns:a16="http://schemas.microsoft.com/office/drawing/2014/main" val="20002"/>
                    </a:ext>
                  </a:extLst>
                </a:gridCol>
              </a:tblGrid>
              <a:tr h="0">
                <a:tc>
                  <a:txBody>
                    <a:bodyPr/>
                    <a:lstStyle/>
                    <a:p>
                      <a:pPr marL="0" lvl="0" indent="0">
                        <a:buNone/>
                      </a:pPr>
                      <a:r>
                        <a:rPr sz="1800"/>
                        <a:t>Attack Class</a:t>
                      </a:r>
                    </a:p>
                  </a:txBody>
                  <a:tcPr/>
                </a:tc>
                <a:tc>
                  <a:txBody>
                    <a:bodyPr/>
                    <a:lstStyle/>
                    <a:p>
                      <a:pPr marL="0" lvl="0" indent="0">
                        <a:buNone/>
                      </a:pPr>
                      <a:r>
                        <a:rPr sz="1800"/>
                        <a:t>Intent</a:t>
                      </a:r>
                    </a:p>
                  </a:txBody>
                  <a:tcPr/>
                </a:tc>
                <a:tc>
                  <a:txBody>
                    <a:bodyPr/>
                    <a:lstStyle/>
                    <a:p>
                      <a:pPr marL="0" lvl="0" indent="0">
                        <a:buNone/>
                      </a:pPr>
                      <a:r>
                        <a:rPr sz="1800"/>
                        <a:t>CMS Example</a:t>
                      </a:r>
                    </a:p>
                  </a:txBody>
                  <a:tcPr/>
                </a:tc>
                <a:extLst>
                  <a:ext uri="{0D108BD9-81ED-4DB2-BD59-A6C34878D82A}">
                    <a16:rowId xmlns:a16="http://schemas.microsoft.com/office/drawing/2014/main" val="10000"/>
                  </a:ext>
                </a:extLst>
              </a:tr>
              <a:tr h="0">
                <a:tc>
                  <a:txBody>
                    <a:bodyPr/>
                    <a:lstStyle/>
                    <a:p>
                      <a:pPr marL="0" lvl="0" indent="0">
                        <a:buNone/>
                      </a:pPr>
                      <a:r>
                        <a:rPr sz="1800" b="1"/>
                        <a:t>S</a:t>
                      </a:r>
                      <a:r>
                        <a:rPr sz="1800"/>
                        <a:t>poofing</a:t>
                      </a:r>
                    </a:p>
                  </a:txBody>
                  <a:tcPr/>
                </a:tc>
                <a:tc>
                  <a:txBody>
                    <a:bodyPr/>
                    <a:lstStyle/>
                    <a:p>
                      <a:pPr marL="0" lvl="0" indent="0">
                        <a:buNone/>
                      </a:pPr>
                      <a:r>
                        <a:rPr sz="1800"/>
                        <a:t>Impersonate a user or system</a:t>
                      </a:r>
                    </a:p>
                  </a:txBody>
                  <a:tcPr/>
                </a:tc>
                <a:tc>
                  <a:txBody>
                    <a:bodyPr/>
                    <a:lstStyle/>
                    <a:p>
                      <a:pPr marL="0" lvl="0" indent="0">
                        <a:buNone/>
                      </a:pPr>
                      <a:r>
                        <a:rPr sz="1800"/>
                        <a:t>Faking a login as another student</a:t>
                      </a:r>
                    </a:p>
                  </a:txBody>
                  <a:tcPr/>
                </a:tc>
                <a:extLst>
                  <a:ext uri="{0D108BD9-81ED-4DB2-BD59-A6C34878D82A}">
                    <a16:rowId xmlns:a16="http://schemas.microsoft.com/office/drawing/2014/main" val="10001"/>
                  </a:ext>
                </a:extLst>
              </a:tr>
              <a:tr h="0">
                <a:tc>
                  <a:txBody>
                    <a:bodyPr/>
                    <a:lstStyle/>
                    <a:p>
                      <a:pPr marL="0" lvl="0" indent="0">
                        <a:buNone/>
                      </a:pPr>
                      <a:r>
                        <a:rPr sz="1800" b="1"/>
                        <a:t>T</a:t>
                      </a:r>
                      <a:r>
                        <a:rPr sz="1800"/>
                        <a:t>ampering</a:t>
                      </a:r>
                    </a:p>
                  </a:txBody>
                  <a:tcPr/>
                </a:tc>
                <a:tc>
                  <a:txBody>
                    <a:bodyPr/>
                    <a:lstStyle/>
                    <a:p>
                      <a:pPr marL="0" lvl="0" indent="0">
                        <a:buNone/>
                      </a:pPr>
                      <a:r>
                        <a:rPr sz="1800"/>
                        <a:t>Unauthorized modification</a:t>
                      </a:r>
                    </a:p>
                  </a:txBody>
                  <a:tcPr/>
                </a:tc>
                <a:tc>
                  <a:txBody>
                    <a:bodyPr/>
                    <a:lstStyle/>
                    <a:p>
                      <a:pPr marL="0" lvl="0" indent="0">
                        <a:buNone/>
                      </a:pPr>
                      <a:r>
                        <a:rPr sz="1800"/>
                        <a:t>Changing a grade in transit</a:t>
                      </a:r>
                    </a:p>
                  </a:txBody>
                  <a:tcPr/>
                </a:tc>
                <a:extLst>
                  <a:ext uri="{0D108BD9-81ED-4DB2-BD59-A6C34878D82A}">
                    <a16:rowId xmlns:a16="http://schemas.microsoft.com/office/drawing/2014/main" val="10002"/>
                  </a:ext>
                </a:extLst>
              </a:tr>
              <a:tr h="0">
                <a:tc>
                  <a:txBody>
                    <a:bodyPr/>
                    <a:lstStyle/>
                    <a:p>
                      <a:pPr marL="0" lvl="0" indent="0">
                        <a:buNone/>
                      </a:pPr>
                      <a:r>
                        <a:rPr sz="1800" b="1"/>
                        <a:t>R</a:t>
                      </a:r>
                      <a:r>
                        <a:rPr sz="1800"/>
                        <a:t>epudiation</a:t>
                      </a:r>
                    </a:p>
                  </a:txBody>
                  <a:tcPr/>
                </a:tc>
                <a:tc>
                  <a:txBody>
                    <a:bodyPr/>
                    <a:lstStyle/>
                    <a:p>
                      <a:pPr marL="0" lvl="0" indent="0">
                        <a:buNone/>
                      </a:pPr>
                      <a:r>
                        <a:rPr sz="1800"/>
                        <a:t>Deny having performed an action</a:t>
                      </a:r>
                    </a:p>
                  </a:txBody>
                  <a:tcPr/>
                </a:tc>
                <a:tc>
                  <a:txBody>
                    <a:bodyPr/>
                    <a:lstStyle/>
                    <a:p>
                      <a:pPr marL="0" lvl="0" indent="0">
                        <a:buNone/>
                      </a:pPr>
                      <a:r>
                        <a:rPr sz="1800"/>
                        <a:t>Instructor denies changing a grade</a:t>
                      </a:r>
                    </a:p>
                  </a:txBody>
                  <a:tcPr/>
                </a:tc>
                <a:extLst>
                  <a:ext uri="{0D108BD9-81ED-4DB2-BD59-A6C34878D82A}">
                    <a16:rowId xmlns:a16="http://schemas.microsoft.com/office/drawing/2014/main" val="10003"/>
                  </a:ext>
                </a:extLst>
              </a:tr>
              <a:tr h="0">
                <a:tc>
                  <a:txBody>
                    <a:bodyPr/>
                    <a:lstStyle/>
                    <a:p>
                      <a:pPr marL="0" lvl="0" indent="0">
                        <a:buNone/>
                      </a:pPr>
                      <a:r>
                        <a:rPr sz="1800" b="1" dirty="0"/>
                        <a:t>I</a:t>
                      </a:r>
                      <a:r>
                        <a:rPr sz="1800" dirty="0"/>
                        <a:t>nformation Disclosure</a:t>
                      </a:r>
                    </a:p>
                  </a:txBody>
                  <a:tcPr/>
                </a:tc>
                <a:tc>
                  <a:txBody>
                    <a:bodyPr/>
                    <a:lstStyle/>
                    <a:p>
                      <a:pPr marL="0" lvl="0" indent="0">
                        <a:buNone/>
                      </a:pPr>
                      <a:r>
                        <a:rPr sz="1800"/>
                        <a:t>Unauthorized access to data</a:t>
                      </a:r>
                    </a:p>
                  </a:txBody>
                  <a:tcPr/>
                </a:tc>
                <a:tc>
                  <a:txBody>
                    <a:bodyPr/>
                    <a:lstStyle/>
                    <a:p>
                      <a:pPr marL="0" lvl="0" indent="0">
                        <a:buNone/>
                      </a:pPr>
                      <a:r>
                        <a:rPr sz="1800"/>
                        <a:t>Viewing another student’s submissions</a:t>
                      </a:r>
                    </a:p>
                  </a:txBody>
                  <a:tcPr/>
                </a:tc>
                <a:extLst>
                  <a:ext uri="{0D108BD9-81ED-4DB2-BD59-A6C34878D82A}">
                    <a16:rowId xmlns:a16="http://schemas.microsoft.com/office/drawing/2014/main" val="10004"/>
                  </a:ext>
                </a:extLst>
              </a:tr>
              <a:tr h="0">
                <a:tc>
                  <a:txBody>
                    <a:bodyPr/>
                    <a:lstStyle/>
                    <a:p>
                      <a:pPr marL="0" lvl="0" indent="0">
                        <a:buNone/>
                      </a:pPr>
                      <a:r>
                        <a:rPr sz="1800" b="1"/>
                        <a:t>D</a:t>
                      </a:r>
                      <a:r>
                        <a:rPr sz="1800"/>
                        <a:t>enial of Service</a:t>
                      </a:r>
                    </a:p>
                  </a:txBody>
                  <a:tcPr/>
                </a:tc>
                <a:tc>
                  <a:txBody>
                    <a:bodyPr/>
                    <a:lstStyle/>
                    <a:p>
                      <a:pPr marL="0" lvl="0" indent="0">
                        <a:buNone/>
                      </a:pPr>
                      <a:r>
                        <a:rPr sz="1800"/>
                        <a:t>Disrupt system operation</a:t>
                      </a:r>
                    </a:p>
                  </a:txBody>
                  <a:tcPr/>
                </a:tc>
                <a:tc>
                  <a:txBody>
                    <a:bodyPr/>
                    <a:lstStyle/>
                    <a:p>
                      <a:pPr marL="0" lvl="0" indent="0">
                        <a:buNone/>
                      </a:pPr>
                      <a:r>
                        <a:rPr sz="1800"/>
                        <a:t>Overwhelming the system during finals</a:t>
                      </a:r>
                    </a:p>
                  </a:txBody>
                  <a:tcPr/>
                </a:tc>
                <a:extLst>
                  <a:ext uri="{0D108BD9-81ED-4DB2-BD59-A6C34878D82A}">
                    <a16:rowId xmlns:a16="http://schemas.microsoft.com/office/drawing/2014/main" val="10005"/>
                  </a:ext>
                </a:extLst>
              </a:tr>
              <a:tr h="0">
                <a:tc>
                  <a:txBody>
                    <a:bodyPr/>
                    <a:lstStyle/>
                    <a:p>
                      <a:pPr marL="0" lvl="0" indent="0">
                        <a:buNone/>
                      </a:pPr>
                      <a:r>
                        <a:rPr sz="1800" b="1"/>
                        <a:t>E</a:t>
                      </a:r>
                      <a:r>
                        <a:rPr sz="1800"/>
                        <a:t>levation of Privilege</a:t>
                      </a:r>
                    </a:p>
                  </a:txBody>
                  <a:tcPr/>
                </a:tc>
                <a:tc>
                  <a:txBody>
                    <a:bodyPr/>
                    <a:lstStyle/>
                    <a:p>
                      <a:pPr marL="0" lvl="0" indent="0">
                        <a:buNone/>
                      </a:pPr>
                      <a:r>
                        <a:rPr sz="1800"/>
                        <a:t>Gain unauthorized capabilities</a:t>
                      </a:r>
                    </a:p>
                  </a:txBody>
                  <a:tcPr/>
                </a:tc>
                <a:tc>
                  <a:txBody>
                    <a:bodyPr/>
                    <a:lstStyle/>
                    <a:p>
                      <a:pPr marL="0" lvl="0" indent="0">
                        <a:buNone/>
                      </a:pPr>
                      <a:r>
                        <a:rPr sz="1800" dirty="0"/>
                        <a:t>Student gaining instructor access</a:t>
                      </a:r>
                    </a:p>
                  </a:txBody>
                  <a:tcPr/>
                </a:tc>
                <a:extLst>
                  <a:ext uri="{0D108BD9-81ED-4DB2-BD59-A6C34878D82A}">
                    <a16:rowId xmlns:a16="http://schemas.microsoft.com/office/drawing/2014/main" val="10006"/>
                  </a:ext>
                </a:extLst>
              </a:tr>
            </a:tbl>
          </a:graphicData>
        </a:graphic>
      </p:graphicFrame>
      <p:sp>
        <p:nvSpPr>
          <p:cNvPr id="3" name="Rectangle 2">
            <a:extLst>
              <a:ext uri="{FF2B5EF4-FFF2-40B4-BE49-F238E27FC236}">
                <a16:creationId xmlns:a16="http://schemas.microsoft.com/office/drawing/2014/main" id="{2DB46C8B-66E9-E6FB-2E43-121131F426F2}"/>
              </a:ext>
            </a:extLst>
          </p:cNvPr>
          <p:cNvSpPr/>
          <p:nvPr/>
        </p:nvSpPr>
        <p:spPr>
          <a:xfrm>
            <a:off x="1855694" y="1268016"/>
            <a:ext cx="8702937" cy="36016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2AF936F-F436-6CC2-3DE9-747885D1171F}"/>
              </a:ext>
            </a:extLst>
          </p:cNvPr>
          <p:cNvPicPr>
            <a:picLocks noChangeAspect="1"/>
          </p:cNvPicPr>
          <p:nvPr/>
        </p:nvPicPr>
        <p:blipFill>
          <a:blip r:embed="rId3"/>
          <a:stretch>
            <a:fillRect/>
          </a:stretch>
        </p:blipFill>
        <p:spPr>
          <a:xfrm>
            <a:off x="2936838" y="1355845"/>
            <a:ext cx="5045336" cy="2838001"/>
          </a:xfrm>
          <a:prstGeom prst="rect">
            <a:avLst/>
          </a:prstGeom>
        </p:spPr>
      </p:pic>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2DDA4-179A-5A76-232D-27BABF1E7E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EB6C63-75E5-FA92-35F1-801FEF70F05A}"/>
              </a:ext>
            </a:extLst>
          </p:cNvPr>
          <p:cNvSpPr>
            <a:spLocks noGrp="1"/>
          </p:cNvSpPr>
          <p:nvPr>
            <p:ph type="title"/>
          </p:nvPr>
        </p:nvSpPr>
        <p:spPr/>
        <p:txBody>
          <a:bodyPr>
            <a:normAutofit/>
          </a:bodyPr>
          <a:lstStyle/>
          <a:p>
            <a:pPr marL="0" lvl="0" indent="0">
              <a:buNone/>
            </a:pPr>
            <a:r>
              <a:rPr dirty="0"/>
              <a:t>STRIDE</a:t>
            </a:r>
            <a:r>
              <a:rPr lang="en-US" dirty="0"/>
              <a:t> Applied to CMS Example (generally)</a:t>
            </a:r>
            <a:endParaRPr dirty="0"/>
          </a:p>
        </p:txBody>
      </p:sp>
      <p:graphicFrame>
        <p:nvGraphicFramePr>
          <p:cNvPr id="6" name="Content Placeholder 5">
            <a:extLst>
              <a:ext uri="{FF2B5EF4-FFF2-40B4-BE49-F238E27FC236}">
                <a16:creationId xmlns:a16="http://schemas.microsoft.com/office/drawing/2014/main" id="{1F8E8A65-2189-BBA7-7F72-61C3B4EAC1A0}"/>
              </a:ext>
            </a:extLst>
          </p:cNvPr>
          <p:cNvGraphicFramePr>
            <a:graphicFrameLocks noGrp="1"/>
          </p:cNvGraphicFramePr>
          <p:nvPr>
            <p:ph idx="1"/>
          </p:nvPr>
        </p:nvGraphicFramePr>
        <p:xfrm>
          <a:off x="413795" y="1355845"/>
          <a:ext cx="8316410" cy="3383280"/>
        </p:xfrm>
        <a:graphic>
          <a:graphicData uri="http://schemas.openxmlformats.org/drawingml/2006/table">
            <a:tbl>
              <a:tblPr firstRow="1" bandRow="1">
                <a:tableStyleId>{5C22544A-7EE6-4342-B048-85BDC9FD1C3A}</a:tableStyleId>
              </a:tblPr>
              <a:tblGrid>
                <a:gridCol w="1429473">
                  <a:extLst>
                    <a:ext uri="{9D8B030D-6E8A-4147-A177-3AD203B41FA5}">
                      <a16:colId xmlns:a16="http://schemas.microsoft.com/office/drawing/2014/main" val="20000"/>
                    </a:ext>
                  </a:extLst>
                </a:gridCol>
                <a:gridCol w="3284490">
                  <a:extLst>
                    <a:ext uri="{9D8B030D-6E8A-4147-A177-3AD203B41FA5}">
                      <a16:colId xmlns:a16="http://schemas.microsoft.com/office/drawing/2014/main" val="20001"/>
                    </a:ext>
                  </a:extLst>
                </a:gridCol>
                <a:gridCol w="3602447">
                  <a:extLst>
                    <a:ext uri="{9D8B030D-6E8A-4147-A177-3AD203B41FA5}">
                      <a16:colId xmlns:a16="http://schemas.microsoft.com/office/drawing/2014/main" val="20002"/>
                    </a:ext>
                  </a:extLst>
                </a:gridCol>
              </a:tblGrid>
              <a:tr h="0">
                <a:tc>
                  <a:txBody>
                    <a:bodyPr/>
                    <a:lstStyle/>
                    <a:p>
                      <a:pPr marL="0" lvl="0" indent="0">
                        <a:buNone/>
                      </a:pPr>
                      <a:r>
                        <a:rPr sz="1800"/>
                        <a:t>Attack Class</a:t>
                      </a:r>
                    </a:p>
                  </a:txBody>
                  <a:tcPr/>
                </a:tc>
                <a:tc>
                  <a:txBody>
                    <a:bodyPr/>
                    <a:lstStyle/>
                    <a:p>
                      <a:pPr marL="0" lvl="0" indent="0">
                        <a:buNone/>
                      </a:pPr>
                      <a:r>
                        <a:rPr sz="1800"/>
                        <a:t>Intent</a:t>
                      </a:r>
                    </a:p>
                  </a:txBody>
                  <a:tcPr/>
                </a:tc>
                <a:tc>
                  <a:txBody>
                    <a:bodyPr/>
                    <a:lstStyle/>
                    <a:p>
                      <a:pPr marL="0" lvl="0" indent="0">
                        <a:buNone/>
                      </a:pPr>
                      <a:r>
                        <a:rPr sz="1800"/>
                        <a:t>CMS Example</a:t>
                      </a:r>
                    </a:p>
                  </a:txBody>
                  <a:tcPr/>
                </a:tc>
                <a:extLst>
                  <a:ext uri="{0D108BD9-81ED-4DB2-BD59-A6C34878D82A}">
                    <a16:rowId xmlns:a16="http://schemas.microsoft.com/office/drawing/2014/main" val="10000"/>
                  </a:ext>
                </a:extLst>
              </a:tr>
              <a:tr h="0">
                <a:tc>
                  <a:txBody>
                    <a:bodyPr/>
                    <a:lstStyle/>
                    <a:p>
                      <a:pPr marL="0" lvl="0" indent="0">
                        <a:buNone/>
                      </a:pPr>
                      <a:r>
                        <a:rPr sz="1800" b="1"/>
                        <a:t>S</a:t>
                      </a:r>
                      <a:r>
                        <a:rPr sz="1800"/>
                        <a:t>poofing</a:t>
                      </a:r>
                    </a:p>
                  </a:txBody>
                  <a:tcPr/>
                </a:tc>
                <a:tc>
                  <a:txBody>
                    <a:bodyPr/>
                    <a:lstStyle/>
                    <a:p>
                      <a:pPr marL="0" lvl="0" indent="0">
                        <a:buNone/>
                      </a:pPr>
                      <a:r>
                        <a:rPr sz="1800"/>
                        <a:t>Impersonate a user or system</a:t>
                      </a:r>
                    </a:p>
                  </a:txBody>
                  <a:tcPr/>
                </a:tc>
                <a:tc>
                  <a:txBody>
                    <a:bodyPr/>
                    <a:lstStyle/>
                    <a:p>
                      <a:pPr marL="0" lvl="0" indent="0">
                        <a:buNone/>
                      </a:pPr>
                      <a:r>
                        <a:rPr sz="1800"/>
                        <a:t>Faking a login as another student</a:t>
                      </a:r>
                    </a:p>
                  </a:txBody>
                  <a:tcPr/>
                </a:tc>
                <a:extLst>
                  <a:ext uri="{0D108BD9-81ED-4DB2-BD59-A6C34878D82A}">
                    <a16:rowId xmlns:a16="http://schemas.microsoft.com/office/drawing/2014/main" val="10001"/>
                  </a:ext>
                </a:extLst>
              </a:tr>
              <a:tr h="0">
                <a:tc>
                  <a:txBody>
                    <a:bodyPr/>
                    <a:lstStyle/>
                    <a:p>
                      <a:pPr marL="0" lvl="0" indent="0">
                        <a:buNone/>
                      </a:pPr>
                      <a:r>
                        <a:rPr sz="1800" b="1"/>
                        <a:t>T</a:t>
                      </a:r>
                      <a:r>
                        <a:rPr sz="1800"/>
                        <a:t>ampering</a:t>
                      </a:r>
                    </a:p>
                  </a:txBody>
                  <a:tcPr/>
                </a:tc>
                <a:tc>
                  <a:txBody>
                    <a:bodyPr/>
                    <a:lstStyle/>
                    <a:p>
                      <a:pPr marL="0" lvl="0" indent="0">
                        <a:buNone/>
                      </a:pPr>
                      <a:r>
                        <a:rPr sz="1800"/>
                        <a:t>Unauthorized modification</a:t>
                      </a:r>
                    </a:p>
                  </a:txBody>
                  <a:tcPr/>
                </a:tc>
                <a:tc>
                  <a:txBody>
                    <a:bodyPr/>
                    <a:lstStyle/>
                    <a:p>
                      <a:pPr marL="0" lvl="0" indent="0">
                        <a:buNone/>
                      </a:pPr>
                      <a:r>
                        <a:rPr sz="1800"/>
                        <a:t>Changing a grade in transit</a:t>
                      </a:r>
                    </a:p>
                  </a:txBody>
                  <a:tcPr/>
                </a:tc>
                <a:extLst>
                  <a:ext uri="{0D108BD9-81ED-4DB2-BD59-A6C34878D82A}">
                    <a16:rowId xmlns:a16="http://schemas.microsoft.com/office/drawing/2014/main" val="10002"/>
                  </a:ext>
                </a:extLst>
              </a:tr>
              <a:tr h="0">
                <a:tc>
                  <a:txBody>
                    <a:bodyPr/>
                    <a:lstStyle/>
                    <a:p>
                      <a:pPr marL="0" lvl="0" indent="0">
                        <a:buNone/>
                      </a:pPr>
                      <a:r>
                        <a:rPr sz="1800" b="1"/>
                        <a:t>R</a:t>
                      </a:r>
                      <a:r>
                        <a:rPr sz="1800"/>
                        <a:t>epudiation</a:t>
                      </a:r>
                    </a:p>
                  </a:txBody>
                  <a:tcPr/>
                </a:tc>
                <a:tc>
                  <a:txBody>
                    <a:bodyPr/>
                    <a:lstStyle/>
                    <a:p>
                      <a:pPr marL="0" lvl="0" indent="0">
                        <a:buNone/>
                      </a:pPr>
                      <a:r>
                        <a:rPr sz="1800"/>
                        <a:t>Deny having performed an action</a:t>
                      </a:r>
                    </a:p>
                  </a:txBody>
                  <a:tcPr/>
                </a:tc>
                <a:tc>
                  <a:txBody>
                    <a:bodyPr/>
                    <a:lstStyle/>
                    <a:p>
                      <a:pPr marL="0" lvl="0" indent="0">
                        <a:buNone/>
                      </a:pPr>
                      <a:r>
                        <a:rPr sz="1800"/>
                        <a:t>Instructor denies changing a grade</a:t>
                      </a:r>
                    </a:p>
                  </a:txBody>
                  <a:tcPr/>
                </a:tc>
                <a:extLst>
                  <a:ext uri="{0D108BD9-81ED-4DB2-BD59-A6C34878D82A}">
                    <a16:rowId xmlns:a16="http://schemas.microsoft.com/office/drawing/2014/main" val="10003"/>
                  </a:ext>
                </a:extLst>
              </a:tr>
              <a:tr h="0">
                <a:tc>
                  <a:txBody>
                    <a:bodyPr/>
                    <a:lstStyle/>
                    <a:p>
                      <a:pPr marL="0" lvl="0" indent="0">
                        <a:buNone/>
                      </a:pPr>
                      <a:r>
                        <a:rPr sz="1800" b="1" dirty="0"/>
                        <a:t>I</a:t>
                      </a:r>
                      <a:r>
                        <a:rPr sz="1800" dirty="0"/>
                        <a:t>nformation Disclosure</a:t>
                      </a:r>
                    </a:p>
                  </a:txBody>
                  <a:tcPr/>
                </a:tc>
                <a:tc>
                  <a:txBody>
                    <a:bodyPr/>
                    <a:lstStyle/>
                    <a:p>
                      <a:pPr marL="0" lvl="0" indent="0">
                        <a:buNone/>
                      </a:pPr>
                      <a:r>
                        <a:rPr sz="1800"/>
                        <a:t>Unauthorized access to data</a:t>
                      </a:r>
                    </a:p>
                  </a:txBody>
                  <a:tcPr/>
                </a:tc>
                <a:tc>
                  <a:txBody>
                    <a:bodyPr/>
                    <a:lstStyle/>
                    <a:p>
                      <a:pPr marL="0" lvl="0" indent="0">
                        <a:buNone/>
                      </a:pPr>
                      <a:r>
                        <a:rPr sz="1800"/>
                        <a:t>Viewing another student’s submissions</a:t>
                      </a:r>
                    </a:p>
                  </a:txBody>
                  <a:tcPr/>
                </a:tc>
                <a:extLst>
                  <a:ext uri="{0D108BD9-81ED-4DB2-BD59-A6C34878D82A}">
                    <a16:rowId xmlns:a16="http://schemas.microsoft.com/office/drawing/2014/main" val="10004"/>
                  </a:ext>
                </a:extLst>
              </a:tr>
              <a:tr h="0">
                <a:tc>
                  <a:txBody>
                    <a:bodyPr/>
                    <a:lstStyle/>
                    <a:p>
                      <a:pPr marL="0" lvl="0" indent="0">
                        <a:buNone/>
                      </a:pPr>
                      <a:r>
                        <a:rPr sz="1800" b="1"/>
                        <a:t>D</a:t>
                      </a:r>
                      <a:r>
                        <a:rPr sz="1800"/>
                        <a:t>enial of Service</a:t>
                      </a:r>
                    </a:p>
                  </a:txBody>
                  <a:tcPr/>
                </a:tc>
                <a:tc>
                  <a:txBody>
                    <a:bodyPr/>
                    <a:lstStyle/>
                    <a:p>
                      <a:pPr marL="0" lvl="0" indent="0">
                        <a:buNone/>
                      </a:pPr>
                      <a:r>
                        <a:rPr sz="1800"/>
                        <a:t>Disrupt system operation</a:t>
                      </a:r>
                    </a:p>
                  </a:txBody>
                  <a:tcPr/>
                </a:tc>
                <a:tc>
                  <a:txBody>
                    <a:bodyPr/>
                    <a:lstStyle/>
                    <a:p>
                      <a:pPr marL="0" lvl="0" indent="0">
                        <a:buNone/>
                      </a:pPr>
                      <a:r>
                        <a:rPr sz="1800"/>
                        <a:t>Overwhelming the system during finals</a:t>
                      </a:r>
                    </a:p>
                  </a:txBody>
                  <a:tcPr/>
                </a:tc>
                <a:extLst>
                  <a:ext uri="{0D108BD9-81ED-4DB2-BD59-A6C34878D82A}">
                    <a16:rowId xmlns:a16="http://schemas.microsoft.com/office/drawing/2014/main" val="10005"/>
                  </a:ext>
                </a:extLst>
              </a:tr>
              <a:tr h="0">
                <a:tc>
                  <a:txBody>
                    <a:bodyPr/>
                    <a:lstStyle/>
                    <a:p>
                      <a:pPr marL="0" lvl="0" indent="0">
                        <a:buNone/>
                      </a:pPr>
                      <a:r>
                        <a:rPr sz="1800" b="1"/>
                        <a:t>E</a:t>
                      </a:r>
                      <a:r>
                        <a:rPr sz="1800"/>
                        <a:t>levation of Privilege</a:t>
                      </a:r>
                    </a:p>
                  </a:txBody>
                  <a:tcPr/>
                </a:tc>
                <a:tc>
                  <a:txBody>
                    <a:bodyPr/>
                    <a:lstStyle/>
                    <a:p>
                      <a:pPr marL="0" lvl="0" indent="0">
                        <a:buNone/>
                      </a:pPr>
                      <a:r>
                        <a:rPr sz="1800"/>
                        <a:t>Gain unauthorized capabilities</a:t>
                      </a:r>
                    </a:p>
                  </a:txBody>
                  <a:tcPr/>
                </a:tc>
                <a:tc>
                  <a:txBody>
                    <a:bodyPr/>
                    <a:lstStyle/>
                    <a:p>
                      <a:pPr marL="0" lvl="0" indent="0">
                        <a:buNone/>
                      </a:pPr>
                      <a:r>
                        <a:rPr sz="1800" dirty="0"/>
                        <a:t>Student gaining instructor access</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899133104"/>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What Are We Going to Do About It?</a:t>
            </a:r>
          </a:p>
        </p:txBody>
      </p:sp>
      <p:sp>
        <p:nvSpPr>
          <p:cNvPr id="3" name="Content Placeholder 2"/>
          <p:cNvSpPr>
            <a:spLocks noGrp="1"/>
          </p:cNvSpPr>
          <p:nvPr>
            <p:ph idx="1"/>
          </p:nvPr>
        </p:nvSpPr>
        <p:spPr>
          <a:xfrm>
            <a:off x="628649" y="1369218"/>
            <a:ext cx="8186577" cy="3263504"/>
          </a:xfrm>
        </p:spPr>
        <p:txBody>
          <a:bodyPr/>
          <a:lstStyle/>
          <a:p>
            <a:pPr marL="0" lvl="0" indent="0">
              <a:buNone/>
            </a:pPr>
            <a:r>
              <a:rPr b="1" dirty="0"/>
              <a:t>Four response strategies</a:t>
            </a:r>
            <a:r>
              <a:rPr dirty="0"/>
              <a:t> for each identified threat:</a:t>
            </a:r>
          </a:p>
          <a:p>
            <a:pPr marL="1371600" lvl="0" indent="0">
              <a:buNone/>
            </a:pPr>
            <a:r>
              <a:rPr b="1" dirty="0"/>
              <a:t>Mitigate</a:t>
            </a:r>
            <a:r>
              <a:rPr dirty="0"/>
              <a:t> – Implement a control that reduces the risk </a:t>
            </a:r>
            <a:r>
              <a:rPr i="1" dirty="0"/>
              <a:t>(most common)</a:t>
            </a:r>
          </a:p>
          <a:p>
            <a:pPr marL="1371600" lvl="0" indent="0">
              <a:buNone/>
            </a:pPr>
            <a:r>
              <a:rPr b="1" dirty="0"/>
              <a:t>Eliminate</a:t>
            </a:r>
            <a:r>
              <a:rPr dirty="0"/>
              <a:t> – Remove the feature or component that creates the threat</a:t>
            </a:r>
          </a:p>
          <a:p>
            <a:pPr marL="1371600" lvl="0" indent="0">
              <a:buNone/>
            </a:pPr>
            <a:r>
              <a:rPr b="1" dirty="0"/>
              <a:t>Transfer</a:t>
            </a:r>
            <a:r>
              <a:rPr dirty="0"/>
              <a:t> – Shift risk to another party (insurance, outsourcing, user accepts </a:t>
            </a:r>
            <a:r>
              <a:rPr dirty="0" err="1"/>
              <a:t>ToS</a:t>
            </a:r>
            <a:r>
              <a:rPr dirty="0"/>
              <a:t>)</a:t>
            </a:r>
          </a:p>
          <a:p>
            <a:pPr marL="1371600" lvl="0" indent="0">
              <a:buNone/>
            </a:pPr>
            <a:r>
              <a:rPr b="1" dirty="0"/>
              <a:t>Accept</a:t>
            </a:r>
            <a:r>
              <a:rPr dirty="0"/>
              <a:t> – Acknowledge and </a:t>
            </a:r>
            <a:r>
              <a:rPr i="1" dirty="0"/>
              <a:t>document</a:t>
            </a:r>
            <a:r>
              <a:rPr dirty="0"/>
              <a:t> the decision not to act</a:t>
            </a:r>
          </a:p>
        </p:txBody>
      </p:sp>
      <p:pic>
        <p:nvPicPr>
          <p:cNvPr id="2052" name="Picture 4" descr="Vector Illustration of White Tick in Pink round background ...">
            <a:extLst>
              <a:ext uri="{FF2B5EF4-FFF2-40B4-BE49-F238E27FC236}">
                <a16:creationId xmlns:a16="http://schemas.microsoft.com/office/drawing/2014/main" id="{86A8CD8B-A9D4-38FD-0F04-83AD973BD5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125" y="1763946"/>
            <a:ext cx="609386" cy="60938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hite Cross In A Red Circle Free Stock Photo - Public Domain ...">
            <a:extLst>
              <a:ext uri="{FF2B5EF4-FFF2-40B4-BE49-F238E27FC236}">
                <a16:creationId xmlns:a16="http://schemas.microsoft.com/office/drawing/2014/main" id="{3A6D7C86-9259-B986-3B77-74CDAC7825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6125" y="2448098"/>
            <a:ext cx="609386" cy="609386"/>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a:extLst>
              <a:ext uri="{FF2B5EF4-FFF2-40B4-BE49-F238E27FC236}">
                <a16:creationId xmlns:a16="http://schemas.microsoft.com/office/drawing/2014/main" id="{A8AD4010-E6D1-2E43-7E38-59DF9EB3A528}"/>
              </a:ext>
            </a:extLst>
          </p:cNvPr>
          <p:cNvSpPr/>
          <p:nvPr/>
        </p:nvSpPr>
        <p:spPr>
          <a:xfrm>
            <a:off x="1025811" y="3091154"/>
            <a:ext cx="750014" cy="348398"/>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a:extLst>
              <a:ext uri="{FF2B5EF4-FFF2-40B4-BE49-F238E27FC236}">
                <a16:creationId xmlns:a16="http://schemas.microsoft.com/office/drawing/2014/main" id="{6154AB52-D746-8CBB-00FF-2E7E9A7D0E5A}"/>
              </a:ext>
            </a:extLst>
          </p:cNvPr>
          <p:cNvSpPr/>
          <p:nvPr/>
        </p:nvSpPr>
        <p:spPr>
          <a:xfrm rot="10800000">
            <a:off x="1025811" y="3366555"/>
            <a:ext cx="750014" cy="348398"/>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6" name="Picture 8" descr="Vector clip art of thumbs up in a green circle | Free SVG">
            <a:extLst>
              <a:ext uri="{FF2B5EF4-FFF2-40B4-BE49-F238E27FC236}">
                <a16:creationId xmlns:a16="http://schemas.microsoft.com/office/drawing/2014/main" id="{41112F2C-D8E5-1E40-3F70-CA8701911C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6125" y="3706776"/>
            <a:ext cx="776983" cy="7769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dissolve">
                                      <p:cBhvr>
                                        <p:cTn id="10" dur="500"/>
                                        <p:tgtEl>
                                          <p:spTgt spid="205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2054"/>
                                        </p:tgtEl>
                                        <p:attrNameLst>
                                          <p:attrName>style.visibility</p:attrName>
                                        </p:attrNameLst>
                                      </p:cBhvr>
                                      <p:to>
                                        <p:strVal val="visible"/>
                                      </p:to>
                                    </p:set>
                                    <p:animEffect transition="in" filter="dissolve">
                                      <p:cBhvr>
                                        <p:cTn id="18" dur="500"/>
                                        <p:tgtEl>
                                          <p:spTgt spid="205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dissolve">
                                      <p:cBhvr>
                                        <p:cTn id="23" dur="500"/>
                                        <p:tgtEl>
                                          <p:spTgt spid="3">
                                            <p:txEl>
                                              <p:pRg st="3" end="3"/>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par>
                          <p:cTn id="27" fill="hold">
                            <p:stCondLst>
                              <p:cond delay="500"/>
                            </p:stCondLst>
                            <p:childTnLst>
                              <p:par>
                                <p:cTn id="28" presetID="22" presetClass="entr" presetSubtype="2"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righ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dissolve">
                                      <p:cBhvr>
                                        <p:cTn id="35" dur="500"/>
                                        <p:tgtEl>
                                          <p:spTgt spid="3">
                                            <p:txEl>
                                              <p:pRg st="4" end="4"/>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2056"/>
                                        </p:tgtEl>
                                        <p:attrNameLst>
                                          <p:attrName>style.visibility</p:attrName>
                                        </p:attrNameLst>
                                      </p:cBhvr>
                                      <p:to>
                                        <p:strVal val="visible"/>
                                      </p:to>
                                    </p:set>
                                    <p:animEffect transition="in" filter="dissolve">
                                      <p:cBhvr>
                                        <p:cTn id="38"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8031256" cy="994172"/>
          </a:xfrm>
        </p:spPr>
        <p:txBody>
          <a:bodyPr>
            <a:normAutofit fontScale="90000"/>
          </a:bodyPr>
          <a:lstStyle/>
          <a:p>
            <a:pPr marL="0" lvl="0" indent="0">
              <a:buNone/>
            </a:pPr>
            <a:r>
              <a:rPr dirty="0"/>
              <a:t>From Threats</a:t>
            </a:r>
            <a:r>
              <a:rPr lang="en-US" dirty="0"/>
              <a:t> Mitigations</a:t>
            </a:r>
            <a:r>
              <a:rPr dirty="0"/>
              <a:t> to Security Requirements</a:t>
            </a:r>
          </a:p>
        </p:txBody>
      </p:sp>
      <p:sp>
        <p:nvSpPr>
          <p:cNvPr id="3" name="Content Placeholder 2"/>
          <p:cNvSpPr>
            <a:spLocks noGrp="1"/>
          </p:cNvSpPr>
          <p:nvPr>
            <p:ph idx="1"/>
          </p:nvPr>
        </p:nvSpPr>
        <p:spPr/>
        <p:txBody>
          <a:bodyPr>
            <a:normAutofit lnSpcReduction="10000"/>
          </a:bodyPr>
          <a:lstStyle/>
          <a:p>
            <a:pPr marL="0" lvl="0" indent="0">
              <a:buNone/>
            </a:pPr>
            <a:r>
              <a:rPr dirty="0"/>
              <a:t>Structure each requirement in three parts (</a:t>
            </a:r>
            <a:r>
              <a:rPr dirty="0" err="1"/>
              <a:t>SAFECode</a:t>
            </a:r>
            <a:r>
              <a:rPr dirty="0"/>
              <a:t>):</a:t>
            </a:r>
          </a:p>
          <a:p>
            <a:pPr marL="0" lvl="0" indent="0">
              <a:buNone/>
            </a:pPr>
            <a:r>
              <a:rPr b="1" dirty="0"/>
              <a:t>The Problem:</a:t>
            </a:r>
          </a:p>
          <a:p>
            <a:pPr marL="1270000" lvl="0" indent="0">
              <a:buNone/>
            </a:pPr>
            <a:r>
              <a:rPr sz="2000" dirty="0"/>
              <a:t>Unauthorized access to another student’s submitted file (CWE-639: IDOR)</a:t>
            </a:r>
          </a:p>
          <a:p>
            <a:pPr marL="0" lvl="0" indent="0">
              <a:buNone/>
            </a:pPr>
            <a:r>
              <a:rPr b="1" dirty="0"/>
              <a:t>The Control:</a:t>
            </a:r>
          </a:p>
          <a:p>
            <a:pPr marL="1270000" lvl="0" indent="0">
              <a:buNone/>
            </a:pPr>
            <a:r>
              <a:rPr sz="2000" dirty="0"/>
              <a:t>All file download requests must verify that the requesting user is authorized to access the specific file</a:t>
            </a:r>
          </a:p>
          <a:p>
            <a:pPr marL="0" lvl="0" indent="0">
              <a:buNone/>
            </a:pPr>
            <a:r>
              <a:rPr b="1" dirty="0"/>
              <a:t>Implementation Guidance:</a:t>
            </a:r>
          </a:p>
          <a:p>
            <a:pPr marL="1270000" lvl="0" indent="0">
              <a:buNone/>
            </a:pPr>
            <a:r>
              <a:rPr sz="2000" dirty="0"/>
              <a:t>Use indirect references (per-session token mapped to file path); validate enrollment and role on every request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dissolve">
                                      <p:cBhvr>
                                        <p:cTn id="23" dur="500"/>
                                        <p:tgtEl>
                                          <p:spTgt spid="3">
                                            <p:txEl>
                                              <p:pRg st="5" end="5"/>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dissolv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Six Considerations: Overview</a:t>
            </a:r>
          </a:p>
        </p:txBody>
      </p:sp>
      <p:sp>
        <p:nvSpPr>
          <p:cNvPr id="4" name="Content Placeholder 3">
            <a:extLst>
              <a:ext uri="{FF2B5EF4-FFF2-40B4-BE49-F238E27FC236}">
                <a16:creationId xmlns:a16="http://schemas.microsoft.com/office/drawing/2014/main" id="{CB75D44D-E4CB-91D0-94A0-4C94725FCF3D}"/>
              </a:ext>
            </a:extLst>
          </p:cNvPr>
          <p:cNvSpPr>
            <a:spLocks noGrp="1"/>
          </p:cNvSpPr>
          <p:nvPr>
            <p:ph sz="half" idx="1"/>
          </p:nvPr>
        </p:nvSpPr>
        <p:spPr>
          <a:xfrm>
            <a:off x="628650" y="1369218"/>
            <a:ext cx="2126126" cy="3263504"/>
          </a:xfrm>
        </p:spPr>
        <p:txBody>
          <a:bodyPr/>
          <a:lstStyle/>
          <a:p>
            <a:pPr marL="457200" indent="-457200">
              <a:buFont typeface="+mj-lt"/>
              <a:buAutoNum type="arabicPeriod"/>
            </a:pPr>
            <a:r>
              <a:rPr lang="en-US" dirty="0"/>
              <a:t>Secure Software Design</a:t>
            </a:r>
          </a:p>
          <a:p>
            <a:pPr marL="457200" indent="-457200">
              <a:buFont typeface="+mj-lt"/>
              <a:buAutoNum type="arabicPeriod"/>
            </a:pPr>
            <a:r>
              <a:rPr lang="en-US" dirty="0"/>
              <a:t>Secure Development</a:t>
            </a:r>
          </a:p>
          <a:p>
            <a:pPr marL="457200" indent="-457200">
              <a:buFont typeface="+mj-lt"/>
              <a:buAutoNum type="arabicPeriod"/>
            </a:pPr>
            <a:r>
              <a:rPr lang="en-US" dirty="0"/>
              <a:t>Secure Default Configuration</a:t>
            </a:r>
          </a:p>
        </p:txBody>
      </p:sp>
      <p:sp>
        <p:nvSpPr>
          <p:cNvPr id="5" name="Content Placeholder 4">
            <a:extLst>
              <a:ext uri="{FF2B5EF4-FFF2-40B4-BE49-F238E27FC236}">
                <a16:creationId xmlns:a16="http://schemas.microsoft.com/office/drawing/2014/main" id="{B5A9F3A8-79C0-8EA1-4BD2-7FE53171B733}"/>
              </a:ext>
            </a:extLst>
          </p:cNvPr>
          <p:cNvSpPr>
            <a:spLocks noGrp="1"/>
          </p:cNvSpPr>
          <p:nvPr>
            <p:ph sz="half" idx="2"/>
          </p:nvPr>
        </p:nvSpPr>
        <p:spPr>
          <a:xfrm>
            <a:off x="6389224" y="1369218"/>
            <a:ext cx="2126125" cy="3263504"/>
          </a:xfrm>
        </p:spPr>
        <p:txBody>
          <a:bodyPr/>
          <a:lstStyle/>
          <a:p>
            <a:pPr marL="457200" indent="-457200">
              <a:buFont typeface="+mj-lt"/>
              <a:buAutoNum type="arabicPeriod" startAt="4"/>
            </a:pPr>
            <a:r>
              <a:rPr lang="en-US" dirty="0"/>
              <a:t>Supply Chain Security</a:t>
            </a:r>
          </a:p>
          <a:p>
            <a:pPr marL="457200" indent="-457200">
              <a:buFont typeface="+mj-lt"/>
              <a:buAutoNum type="arabicPeriod" startAt="4"/>
            </a:pPr>
            <a:r>
              <a:rPr lang="en-US" dirty="0"/>
              <a:t>Code Integrity</a:t>
            </a:r>
          </a:p>
          <a:p>
            <a:pPr marL="457200" indent="-457200">
              <a:buFont typeface="+mj-lt"/>
              <a:buAutoNum type="arabicPeriod" startAt="4"/>
            </a:pPr>
            <a:r>
              <a:rPr lang="en-US" dirty="0"/>
              <a:t>Vulnerability Remediation</a:t>
            </a:r>
          </a:p>
        </p:txBody>
      </p:sp>
      <p:pic>
        <p:nvPicPr>
          <p:cNvPr id="3" name="Picture 2">
            <a:extLst>
              <a:ext uri="{FF2B5EF4-FFF2-40B4-BE49-F238E27FC236}">
                <a16:creationId xmlns:a16="http://schemas.microsoft.com/office/drawing/2014/main" id="{EE8A3691-3707-5F33-3CE1-E652243F810E}"/>
              </a:ext>
            </a:extLst>
          </p:cNvPr>
          <p:cNvPicPr>
            <a:picLocks noChangeAspect="1"/>
          </p:cNvPicPr>
          <p:nvPr/>
        </p:nvPicPr>
        <p:blipFill>
          <a:blip r:embed="rId3"/>
          <a:stretch>
            <a:fillRect/>
          </a:stretch>
        </p:blipFill>
        <p:spPr>
          <a:xfrm>
            <a:off x="2857500" y="1268016"/>
            <a:ext cx="3429000" cy="3416300"/>
          </a:xfrm>
          <a:prstGeom prst="rect">
            <a:avLst/>
          </a:prstGeom>
        </p:spPr>
      </p:pic>
      <p:sp>
        <p:nvSpPr>
          <p:cNvPr id="6" name="Oval 5">
            <a:extLst>
              <a:ext uri="{FF2B5EF4-FFF2-40B4-BE49-F238E27FC236}">
                <a16:creationId xmlns:a16="http://schemas.microsoft.com/office/drawing/2014/main" id="{ED16B49A-7A2A-C8CE-6121-CD277D4DC6F9}"/>
              </a:ext>
            </a:extLst>
          </p:cNvPr>
          <p:cNvSpPr>
            <a:spLocks noChangeAspect="1"/>
          </p:cNvSpPr>
          <p:nvPr/>
        </p:nvSpPr>
        <p:spPr>
          <a:xfrm>
            <a:off x="4216728" y="1392368"/>
            <a:ext cx="721758" cy="721758"/>
          </a:xfrm>
          <a:prstGeom prst="ellipse">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11F0EE1-3891-C25F-E60C-E063CC99043B}"/>
              </a:ext>
            </a:extLst>
          </p:cNvPr>
          <p:cNvSpPr txBox="1"/>
          <p:nvPr/>
        </p:nvSpPr>
        <p:spPr>
          <a:xfrm>
            <a:off x="6079157" y="215646"/>
            <a:ext cx="2746258" cy="646331"/>
          </a:xfrm>
          <a:prstGeom prst="rect">
            <a:avLst/>
          </a:prstGeom>
          <a:noFill/>
        </p:spPr>
        <p:txBody>
          <a:bodyPr wrap="square">
            <a:spAutoFit/>
          </a:bodyPr>
          <a:lstStyle/>
          <a:p>
            <a:r>
              <a:rPr lang="en-US" dirty="0"/>
              <a:t>Threat modeling and secure architecture design</a:t>
            </a:r>
          </a:p>
        </p:txBody>
      </p:sp>
      <p:cxnSp>
        <p:nvCxnSpPr>
          <p:cNvPr id="9" name="Straight Connector 8">
            <a:extLst>
              <a:ext uri="{FF2B5EF4-FFF2-40B4-BE49-F238E27FC236}">
                <a16:creationId xmlns:a16="http://schemas.microsoft.com/office/drawing/2014/main" id="{9F6A1311-309A-CCEF-16A7-B4350155938D}"/>
              </a:ext>
            </a:extLst>
          </p:cNvPr>
          <p:cNvCxnSpPr>
            <a:cxnSpLocks/>
            <a:stCxn id="6" idx="7"/>
          </p:cNvCxnSpPr>
          <p:nvPr/>
        </p:nvCxnSpPr>
        <p:spPr>
          <a:xfrm flipV="1">
            <a:off x="4832787" y="717057"/>
            <a:ext cx="1220124" cy="78101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4D99A41-3469-3CB1-F5BC-C8A9ADADF807}"/>
              </a:ext>
            </a:extLst>
          </p:cNvPr>
          <p:cNvSpPr/>
          <p:nvPr/>
        </p:nvSpPr>
        <p:spPr>
          <a:xfrm>
            <a:off x="656531" y="1326214"/>
            <a:ext cx="1871516" cy="1077151"/>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5"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dissolve">
                                      <p:cBhvr>
                                        <p:cTn id="11" dur="500"/>
                                        <p:tgtEl>
                                          <p:spTgt spid="4">
                                            <p:txEl>
                                              <p:pRg st="0" end="0"/>
                                            </p:txEl>
                                          </p:spTgt>
                                        </p:tgtEl>
                                      </p:cBhvr>
                                    </p:animEffect>
                                  </p:childTnLst>
                                </p:cTn>
                              </p:par>
                            </p:childTnLst>
                          </p:cTn>
                        </p:par>
                        <p:par>
                          <p:cTn id="12" fill="hold">
                            <p:stCondLst>
                              <p:cond delay="1000"/>
                            </p:stCondLst>
                            <p:childTnLst>
                              <p:par>
                                <p:cTn id="13" presetID="42" presetClass="path" presetSubtype="0" accel="50000" decel="50000" fill="hold" grpId="0" nodeType="afterEffect">
                                  <p:stCondLst>
                                    <p:cond delay="0"/>
                                  </p:stCondLst>
                                  <p:childTnLst>
                                    <p:animMotion origin="layout" path="M -8.33333E-7 -7.40741E-7 L 0.10712 0.09907 " pathEditMode="relative" rAng="0" ptsTypes="AA">
                                      <p:cBhvr>
                                        <p:cTn id="14" dur="500" fill="hold"/>
                                        <p:tgtEl>
                                          <p:spTgt spid="6"/>
                                        </p:tgtEl>
                                        <p:attrNameLst>
                                          <p:attrName>ppt_x</p:attrName>
                                          <p:attrName>ppt_y</p:attrName>
                                        </p:attrNameLst>
                                      </p:cBhvr>
                                      <p:rCtr x="5347" y="4938"/>
                                    </p:animMotion>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dissolve">
                                      <p:cBhvr>
                                        <p:cTn id="18" dur="500"/>
                                        <p:tgtEl>
                                          <p:spTgt spid="4">
                                            <p:txEl>
                                              <p:pRg st="1" end="1"/>
                                            </p:txEl>
                                          </p:spTgt>
                                        </p:tgtEl>
                                      </p:cBhvr>
                                    </p:animEffect>
                                  </p:childTnLst>
                                </p:cTn>
                              </p:par>
                            </p:childTnLst>
                          </p:cTn>
                        </p:par>
                        <p:par>
                          <p:cTn id="19" fill="hold">
                            <p:stCondLst>
                              <p:cond delay="2000"/>
                            </p:stCondLst>
                            <p:childTnLst>
                              <p:par>
                                <p:cTn id="20" presetID="42" presetClass="path" presetSubtype="0" accel="50000" decel="50000" fill="hold" grpId="1" nodeType="afterEffect">
                                  <p:stCondLst>
                                    <p:cond delay="0"/>
                                  </p:stCondLst>
                                  <p:childTnLst>
                                    <p:animMotion origin="layout" path="M 0.10712 0.09907 L 0.11719 0.34352 " pathEditMode="relative" rAng="0" ptsTypes="AA">
                                      <p:cBhvr>
                                        <p:cTn id="21" dur="500" fill="hold"/>
                                        <p:tgtEl>
                                          <p:spTgt spid="6"/>
                                        </p:tgtEl>
                                        <p:attrNameLst>
                                          <p:attrName>ppt_x</p:attrName>
                                          <p:attrName>ppt_y</p:attrName>
                                        </p:attrNameLst>
                                      </p:cBhvr>
                                      <p:rCtr x="503" y="12222"/>
                                    </p:animMotion>
                                  </p:childTnLst>
                                </p:cTn>
                              </p:par>
                            </p:childTnLst>
                          </p:cTn>
                        </p:par>
                        <p:par>
                          <p:cTn id="22" fill="hold">
                            <p:stCondLst>
                              <p:cond delay="2500"/>
                            </p:stCondLst>
                            <p:childTnLst>
                              <p:par>
                                <p:cTn id="23" presetID="9" presetClass="entr" presetSubtype="0" fill="hold" grpId="0" nodeType="after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dissolve">
                                      <p:cBhvr>
                                        <p:cTn id="25" dur="500"/>
                                        <p:tgtEl>
                                          <p:spTgt spid="4">
                                            <p:txEl>
                                              <p:pRg st="2" end="2"/>
                                            </p:txEl>
                                          </p:spTgt>
                                        </p:tgtEl>
                                      </p:cBhvr>
                                    </p:animEffect>
                                  </p:childTnLst>
                                </p:cTn>
                              </p:par>
                            </p:childTnLst>
                          </p:cTn>
                        </p:par>
                        <p:par>
                          <p:cTn id="26" fill="hold">
                            <p:stCondLst>
                              <p:cond delay="3000"/>
                            </p:stCondLst>
                            <p:childTnLst>
                              <p:par>
                                <p:cTn id="27" presetID="42" presetClass="path" presetSubtype="0" accel="50000" decel="50000" fill="hold" grpId="2" nodeType="afterEffect">
                                  <p:stCondLst>
                                    <p:cond delay="0"/>
                                  </p:stCondLst>
                                  <p:childTnLst>
                                    <p:animMotion origin="layout" path="M 0.11719 0.34352 L -0.00052 0.46728 " pathEditMode="relative" rAng="0" ptsTypes="AA">
                                      <p:cBhvr>
                                        <p:cTn id="28" dur="500" fill="hold"/>
                                        <p:tgtEl>
                                          <p:spTgt spid="6"/>
                                        </p:tgtEl>
                                        <p:attrNameLst>
                                          <p:attrName>ppt_x</p:attrName>
                                          <p:attrName>ppt_y</p:attrName>
                                        </p:attrNameLst>
                                      </p:cBhvr>
                                      <p:rCtr x="-5885" y="6173"/>
                                    </p:animMotion>
                                  </p:childTnLst>
                                </p:cTn>
                              </p:par>
                            </p:childTnLst>
                          </p:cTn>
                        </p:par>
                        <p:par>
                          <p:cTn id="29" fill="hold">
                            <p:stCondLst>
                              <p:cond delay="3500"/>
                            </p:stCondLst>
                            <p:childTnLst>
                              <p:par>
                                <p:cTn id="30" presetID="9" presetClass="entr" presetSubtype="0" fill="hold" grpId="0" nodeType="after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dissolve">
                                      <p:cBhvr>
                                        <p:cTn id="32" dur="500"/>
                                        <p:tgtEl>
                                          <p:spTgt spid="5">
                                            <p:txEl>
                                              <p:pRg st="0" end="0"/>
                                            </p:txEl>
                                          </p:spTgt>
                                        </p:tgtEl>
                                      </p:cBhvr>
                                    </p:animEffect>
                                  </p:childTnLst>
                                </p:cTn>
                              </p:par>
                            </p:childTnLst>
                          </p:cTn>
                        </p:par>
                        <p:par>
                          <p:cTn id="33" fill="hold">
                            <p:stCondLst>
                              <p:cond delay="4000"/>
                            </p:stCondLst>
                            <p:childTnLst>
                              <p:par>
                                <p:cTn id="34" presetID="42" presetClass="path" presetSubtype="0" accel="50000" decel="50000" fill="hold" grpId="3" nodeType="afterEffect">
                                  <p:stCondLst>
                                    <p:cond delay="0"/>
                                  </p:stCondLst>
                                  <p:childTnLst>
                                    <p:animMotion origin="layout" path="M -0.00052 0.46728 L -0.11562 0.34568 " pathEditMode="relative" rAng="0" ptsTypes="AA">
                                      <p:cBhvr>
                                        <p:cTn id="35" dur="500" fill="hold"/>
                                        <p:tgtEl>
                                          <p:spTgt spid="6"/>
                                        </p:tgtEl>
                                        <p:attrNameLst>
                                          <p:attrName>ppt_x</p:attrName>
                                          <p:attrName>ppt_y</p:attrName>
                                        </p:attrNameLst>
                                      </p:cBhvr>
                                      <p:rCtr x="-5764" y="-6080"/>
                                    </p:animMotion>
                                  </p:childTnLst>
                                </p:cTn>
                              </p:par>
                            </p:childTnLst>
                          </p:cTn>
                        </p:par>
                        <p:par>
                          <p:cTn id="36" fill="hold">
                            <p:stCondLst>
                              <p:cond delay="4500"/>
                            </p:stCondLst>
                            <p:childTnLst>
                              <p:par>
                                <p:cTn id="37" presetID="9" presetClass="entr" presetSubtype="0" fill="hold" grpId="0" nodeType="after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animEffect transition="in" filter="dissolve">
                                      <p:cBhvr>
                                        <p:cTn id="39" dur="500"/>
                                        <p:tgtEl>
                                          <p:spTgt spid="5">
                                            <p:txEl>
                                              <p:pRg st="1" end="1"/>
                                            </p:txEl>
                                          </p:spTgt>
                                        </p:tgtEl>
                                      </p:cBhvr>
                                    </p:animEffect>
                                  </p:childTnLst>
                                </p:cTn>
                              </p:par>
                            </p:childTnLst>
                          </p:cTn>
                        </p:par>
                        <p:par>
                          <p:cTn id="40" fill="hold">
                            <p:stCondLst>
                              <p:cond delay="5000"/>
                            </p:stCondLst>
                            <p:childTnLst>
                              <p:par>
                                <p:cTn id="41" presetID="42" presetClass="path" presetSubtype="0" accel="50000" decel="50000" fill="hold" grpId="4" nodeType="afterEffect">
                                  <p:stCondLst>
                                    <p:cond delay="0"/>
                                  </p:stCondLst>
                                  <p:childTnLst>
                                    <p:animMotion origin="layout" path="M -0.11562 0.34568 L -0.11319 0.11605 " pathEditMode="relative" rAng="0" ptsTypes="AA">
                                      <p:cBhvr>
                                        <p:cTn id="42" dur="500" fill="hold"/>
                                        <p:tgtEl>
                                          <p:spTgt spid="6"/>
                                        </p:tgtEl>
                                        <p:attrNameLst>
                                          <p:attrName>ppt_x</p:attrName>
                                          <p:attrName>ppt_y</p:attrName>
                                        </p:attrNameLst>
                                      </p:cBhvr>
                                      <p:rCtr x="122" y="-11481"/>
                                    </p:animMotion>
                                  </p:childTnLst>
                                </p:cTn>
                              </p:par>
                            </p:childTnLst>
                          </p:cTn>
                        </p:par>
                        <p:par>
                          <p:cTn id="43" fill="hold">
                            <p:stCondLst>
                              <p:cond delay="5500"/>
                            </p:stCondLst>
                            <p:childTnLst>
                              <p:par>
                                <p:cTn id="44" presetID="9" presetClass="entr" presetSubtype="0" fill="hold" grpId="0" nodeType="afterEffect">
                                  <p:stCondLst>
                                    <p:cond delay="0"/>
                                  </p:stCondLst>
                                  <p:childTnLst>
                                    <p:set>
                                      <p:cBhvr>
                                        <p:cTn id="45" dur="1" fill="hold">
                                          <p:stCondLst>
                                            <p:cond delay="0"/>
                                          </p:stCondLst>
                                        </p:cTn>
                                        <p:tgtEl>
                                          <p:spTgt spid="5">
                                            <p:txEl>
                                              <p:pRg st="2" end="2"/>
                                            </p:txEl>
                                          </p:spTgt>
                                        </p:tgtEl>
                                        <p:attrNameLst>
                                          <p:attrName>style.visibility</p:attrName>
                                        </p:attrNameLst>
                                      </p:cBhvr>
                                      <p:to>
                                        <p:strVal val="visible"/>
                                      </p:to>
                                    </p:set>
                                    <p:animEffect transition="in" filter="dissolve">
                                      <p:cBhvr>
                                        <p:cTn id="46" dur="500"/>
                                        <p:tgtEl>
                                          <p:spTgt spid="5">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1"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1000" fill="hold"/>
                                        <p:tgtEl>
                                          <p:spTgt spid="8"/>
                                        </p:tgtEl>
                                        <p:attrNameLst>
                                          <p:attrName>ppt_x</p:attrName>
                                        </p:attrNameLst>
                                      </p:cBhvr>
                                      <p:tavLst>
                                        <p:tav tm="0">
                                          <p:val>
                                            <p:strVal val="#ppt_x"/>
                                          </p:val>
                                        </p:tav>
                                        <p:tav tm="100000">
                                          <p:val>
                                            <p:strVal val="#ppt_x"/>
                                          </p:val>
                                        </p:tav>
                                      </p:tavLst>
                                    </p:anim>
                                    <p:anim calcmode="lin" valueType="num">
                                      <p:cBhvr additive="base">
                                        <p:cTn id="52" dur="1000" fill="hold"/>
                                        <p:tgtEl>
                                          <p:spTgt spid="8"/>
                                        </p:tgtEl>
                                        <p:attrNameLst>
                                          <p:attrName>ppt_y</p:attrName>
                                        </p:attrNameLst>
                                      </p:cBhvr>
                                      <p:tavLst>
                                        <p:tav tm="0">
                                          <p:val>
                                            <p:strVal val="0-#ppt_h/2"/>
                                          </p:val>
                                        </p:tav>
                                        <p:tav tm="100000">
                                          <p:val>
                                            <p:strVal val="#ppt_y"/>
                                          </p:val>
                                        </p:tav>
                                      </p:tavLst>
                                    </p:anim>
                                  </p:childTnLst>
                                </p:cTn>
                              </p:par>
                              <p:par>
                                <p:cTn id="53" presetID="42" presetClass="path" presetSubtype="0" accel="50000" decel="50000" fill="hold" grpId="6" nodeType="withEffect">
                                  <p:stCondLst>
                                    <p:cond delay="0"/>
                                  </p:stCondLst>
                                  <p:childTnLst>
                                    <p:animMotion origin="layout" path="M -0.11319 0.11605 L 2.95987E-17 1.11111E-6 " pathEditMode="relative" rAng="0" ptsTypes="AA">
                                      <p:cBhvr>
                                        <p:cTn id="54" dur="1000" fill="hold"/>
                                        <p:tgtEl>
                                          <p:spTgt spid="6"/>
                                        </p:tgtEl>
                                        <p:attrNameLst>
                                          <p:attrName>ppt_x</p:attrName>
                                          <p:attrName>ppt_y</p:attrName>
                                        </p:attrNameLst>
                                      </p:cBhvr>
                                      <p:rCtr x="5625" y="-5895"/>
                                    </p:animMotion>
                                  </p:childTnLst>
                                </p:cTn>
                              </p:par>
                            </p:childTnLst>
                          </p:cTn>
                        </p:par>
                        <p:par>
                          <p:cTn id="55" fill="hold">
                            <p:stCondLst>
                              <p:cond delay="1000"/>
                            </p:stCondLst>
                            <p:childTnLst>
                              <p:par>
                                <p:cTn id="56" presetID="22" presetClass="entr" presetSubtype="1" fill="hold"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up)">
                                      <p:cBhvr>
                                        <p:cTn id="58" dur="500"/>
                                        <p:tgtEl>
                                          <p:spTgt spid="9"/>
                                        </p:tgtEl>
                                      </p:cBhvr>
                                    </p:animEffect>
                                  </p:childTnLst>
                                </p:cTn>
                              </p:par>
                            </p:childTnLst>
                          </p:cTn>
                        </p:par>
                        <p:par>
                          <p:cTn id="59" fill="hold">
                            <p:stCondLst>
                              <p:cond delay="1500"/>
                            </p:stCondLst>
                            <p:childTnLst>
                              <p:par>
                                <p:cTn id="60" presetID="22" presetClass="entr" presetSubtype="2"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ipe(right)">
                                      <p:cBhvr>
                                        <p:cTn id="6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uiExpand="1" build="p"/>
      <p:bldP spid="6" grpId="0" animBg="1"/>
      <p:bldP spid="6" grpId="1" animBg="1"/>
      <p:bldP spid="6" grpId="2" animBg="1"/>
      <p:bldP spid="6" grpId="3" animBg="1"/>
      <p:bldP spid="6" grpId="4" animBg="1"/>
      <p:bldP spid="6" grpId="5" animBg="1"/>
      <p:bldP spid="6" grpId="6" animBg="1"/>
      <p:bldP spid="8" grpId="0"/>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Threat Modeling in the SDLC</a:t>
            </a:r>
          </a:p>
        </p:txBody>
      </p:sp>
      <p:sp>
        <p:nvSpPr>
          <p:cNvPr id="3" name="Content Placeholder 2"/>
          <p:cNvSpPr>
            <a:spLocks noGrp="1"/>
          </p:cNvSpPr>
          <p:nvPr>
            <p:ph idx="1"/>
          </p:nvPr>
        </p:nvSpPr>
        <p:spPr>
          <a:xfrm>
            <a:off x="628650" y="3026228"/>
            <a:ext cx="7886700" cy="1606493"/>
          </a:xfrm>
        </p:spPr>
        <p:txBody>
          <a:bodyPr/>
          <a:lstStyle/>
          <a:p>
            <a:pPr marL="0" lvl="0" indent="0">
              <a:buNone/>
            </a:pPr>
            <a:r>
              <a:rPr dirty="0"/>
              <a:t>The threat model’s security requirements feed into:</a:t>
            </a:r>
          </a:p>
          <a:p>
            <a:pPr lvl="0"/>
            <a:r>
              <a:rPr b="1" dirty="0"/>
              <a:t>Design review:</a:t>
            </a:r>
            <a:r>
              <a:rPr dirty="0"/>
              <a:t> Are the controls designed correctly?</a:t>
            </a:r>
          </a:p>
          <a:p>
            <a:pPr lvl="0"/>
            <a:r>
              <a:rPr b="1" dirty="0"/>
              <a:t>Test plan:</a:t>
            </a:r>
            <a:r>
              <a:rPr dirty="0"/>
              <a:t> Are we testing for the threats we identified?</a:t>
            </a:r>
          </a:p>
          <a:p>
            <a:pPr lvl="0"/>
            <a:r>
              <a:rPr b="1" dirty="0"/>
              <a:t>Bug bar:</a:t>
            </a:r>
            <a:r>
              <a:rPr dirty="0"/>
              <a:t> Which threat-derived bugs block release?</a:t>
            </a:r>
          </a:p>
        </p:txBody>
      </p:sp>
      <p:sp>
        <p:nvSpPr>
          <p:cNvPr id="4" name="Rectangle 3">
            <a:extLst>
              <a:ext uri="{FF2B5EF4-FFF2-40B4-BE49-F238E27FC236}">
                <a16:creationId xmlns:a16="http://schemas.microsoft.com/office/drawing/2014/main" id="{4D76383E-C973-EF86-B5FD-17009C106D8C}"/>
              </a:ext>
            </a:extLst>
          </p:cNvPr>
          <p:cNvSpPr/>
          <p:nvPr/>
        </p:nvSpPr>
        <p:spPr>
          <a:xfrm>
            <a:off x="533030" y="1639562"/>
            <a:ext cx="1427470" cy="9226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Security Strategy</a:t>
            </a:r>
          </a:p>
        </p:txBody>
      </p:sp>
      <p:sp>
        <p:nvSpPr>
          <p:cNvPr id="5" name="Rectangle 4">
            <a:extLst>
              <a:ext uri="{FF2B5EF4-FFF2-40B4-BE49-F238E27FC236}">
                <a16:creationId xmlns:a16="http://schemas.microsoft.com/office/drawing/2014/main" id="{2B824AC8-1D1D-3C48-9060-4CA2D939E6C4}"/>
              </a:ext>
            </a:extLst>
          </p:cNvPr>
          <p:cNvSpPr/>
          <p:nvPr/>
        </p:nvSpPr>
        <p:spPr>
          <a:xfrm>
            <a:off x="2198914" y="1646402"/>
            <a:ext cx="1427470" cy="9226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Architecture Assessment</a:t>
            </a:r>
          </a:p>
        </p:txBody>
      </p:sp>
      <p:sp>
        <p:nvSpPr>
          <p:cNvPr id="6" name="Rectangle 5">
            <a:extLst>
              <a:ext uri="{FF2B5EF4-FFF2-40B4-BE49-F238E27FC236}">
                <a16:creationId xmlns:a16="http://schemas.microsoft.com/office/drawing/2014/main" id="{DEF581AE-AC0F-71E7-3B74-1295B3094579}"/>
              </a:ext>
            </a:extLst>
          </p:cNvPr>
          <p:cNvSpPr/>
          <p:nvPr/>
        </p:nvSpPr>
        <p:spPr>
          <a:xfrm>
            <a:off x="3862987" y="1649119"/>
            <a:ext cx="1427470" cy="9226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Threat Model</a:t>
            </a:r>
          </a:p>
        </p:txBody>
      </p:sp>
      <p:sp>
        <p:nvSpPr>
          <p:cNvPr id="7" name="Rectangle 6">
            <a:extLst>
              <a:ext uri="{FF2B5EF4-FFF2-40B4-BE49-F238E27FC236}">
                <a16:creationId xmlns:a16="http://schemas.microsoft.com/office/drawing/2014/main" id="{F5203D92-078B-680C-E011-57FEE58E7CC8}"/>
              </a:ext>
            </a:extLst>
          </p:cNvPr>
          <p:cNvSpPr/>
          <p:nvPr/>
        </p:nvSpPr>
        <p:spPr>
          <a:xfrm>
            <a:off x="5527060" y="1646402"/>
            <a:ext cx="1427470" cy="9226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Design Review</a:t>
            </a:r>
          </a:p>
        </p:txBody>
      </p:sp>
      <p:sp>
        <p:nvSpPr>
          <p:cNvPr id="8" name="Rectangle 7">
            <a:extLst>
              <a:ext uri="{FF2B5EF4-FFF2-40B4-BE49-F238E27FC236}">
                <a16:creationId xmlns:a16="http://schemas.microsoft.com/office/drawing/2014/main" id="{AAD19035-5270-E70B-C6B5-67E059466540}"/>
              </a:ext>
            </a:extLst>
          </p:cNvPr>
          <p:cNvSpPr/>
          <p:nvPr/>
        </p:nvSpPr>
        <p:spPr>
          <a:xfrm>
            <a:off x="7191133" y="1646402"/>
            <a:ext cx="1427470" cy="9226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Test Plan</a:t>
            </a:r>
          </a:p>
        </p:txBody>
      </p:sp>
      <p:cxnSp>
        <p:nvCxnSpPr>
          <p:cNvPr id="9" name="Straight Arrow Connector 8">
            <a:extLst>
              <a:ext uri="{FF2B5EF4-FFF2-40B4-BE49-F238E27FC236}">
                <a16:creationId xmlns:a16="http://schemas.microsoft.com/office/drawing/2014/main" id="{3013FBF1-DDB1-3DF4-C973-5B37B26F5AE1}"/>
              </a:ext>
            </a:extLst>
          </p:cNvPr>
          <p:cNvCxnSpPr>
            <a:cxnSpLocks/>
          </p:cNvCxnSpPr>
          <p:nvPr/>
        </p:nvCxnSpPr>
        <p:spPr>
          <a:xfrm>
            <a:off x="1826888" y="2100877"/>
            <a:ext cx="372026" cy="6841"/>
          </a:xfrm>
          <a:prstGeom prst="straightConnector1">
            <a:avLst/>
          </a:prstGeom>
          <a:ln w="381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A4DD5F9-8C2D-BFDF-9781-AFD1FC3DF7A5}"/>
              </a:ext>
            </a:extLst>
          </p:cNvPr>
          <p:cNvCxnSpPr>
            <a:cxnSpLocks/>
          </p:cNvCxnSpPr>
          <p:nvPr/>
        </p:nvCxnSpPr>
        <p:spPr>
          <a:xfrm>
            <a:off x="3492772" y="2100877"/>
            <a:ext cx="372026" cy="6841"/>
          </a:xfrm>
          <a:prstGeom prst="straightConnector1">
            <a:avLst/>
          </a:prstGeom>
          <a:ln w="381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E0A9B61-E61C-4F8E-BD56-22A5104ADB4E}"/>
              </a:ext>
            </a:extLst>
          </p:cNvPr>
          <p:cNvCxnSpPr>
            <a:cxnSpLocks/>
          </p:cNvCxnSpPr>
          <p:nvPr/>
        </p:nvCxnSpPr>
        <p:spPr>
          <a:xfrm>
            <a:off x="5158656" y="2094036"/>
            <a:ext cx="372026" cy="6841"/>
          </a:xfrm>
          <a:prstGeom prst="straightConnector1">
            <a:avLst/>
          </a:prstGeom>
          <a:ln w="381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174DFEB-4213-9D20-B6CF-133EE604C438}"/>
              </a:ext>
            </a:extLst>
          </p:cNvPr>
          <p:cNvCxnSpPr>
            <a:cxnSpLocks/>
          </p:cNvCxnSpPr>
          <p:nvPr/>
        </p:nvCxnSpPr>
        <p:spPr>
          <a:xfrm>
            <a:off x="6841834" y="2100877"/>
            <a:ext cx="372026" cy="6841"/>
          </a:xfrm>
          <a:prstGeom prst="straightConnector1">
            <a:avLst/>
          </a:prstGeom>
          <a:ln w="38100">
            <a:headEnd type="non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dissolv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dissolve">
                                      <p:cBhvr>
                                        <p:cTn id="32" dur="500"/>
                                        <p:tgtEl>
                                          <p:spTgt spid="3">
                                            <p:txEl>
                                              <p:pRg st="1" end="1"/>
                                            </p:txEl>
                                          </p:spTgt>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childTnLst>
                          </p:cTn>
                        </p:par>
                        <p:par>
                          <p:cTn id="37" fill="hold">
                            <p:stCondLst>
                              <p:cond delay="1000"/>
                            </p:stCondLst>
                            <p:childTnLst>
                              <p:par>
                                <p:cTn id="38" presetID="9"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dissolve">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dissolve">
                                      <p:cBhvr>
                                        <p:cTn id="45" dur="500"/>
                                        <p:tgtEl>
                                          <p:spTgt spid="3">
                                            <p:txEl>
                                              <p:pRg st="2" end="2"/>
                                            </p:txEl>
                                          </p:spTgt>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par>
                          <p:cTn id="50" fill="hold">
                            <p:stCondLst>
                              <p:cond delay="1000"/>
                            </p:stCondLst>
                            <p:childTnLst>
                              <p:par>
                                <p:cTn id="51" presetID="9" presetClass="entr" presetSubtype="0"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dissolve">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3">
                                            <p:txEl>
                                              <p:pRg st="3" end="3"/>
                                            </p:txEl>
                                          </p:spTgt>
                                        </p:tgtEl>
                                        <p:attrNameLst>
                                          <p:attrName>style.visibility</p:attrName>
                                        </p:attrNameLst>
                                      </p:cBhvr>
                                      <p:to>
                                        <p:strVal val="visible"/>
                                      </p:to>
                                    </p:set>
                                    <p:animEffect transition="in" filter="dissolve">
                                      <p:cBhvr>
                                        <p:cTn id="5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p:spPr>
        <p:txBody>
          <a:bodyPr anchor="ctr">
            <a:normAutofit/>
          </a:bodyPr>
          <a:lstStyle/>
          <a:p>
            <a:pPr marL="0" lvl="0" indent="0">
              <a:buNone/>
            </a:pPr>
            <a:r>
              <a:rPr dirty="0"/>
              <a:t>Today’s Exercise: Payment App</a:t>
            </a:r>
          </a:p>
        </p:txBody>
      </p:sp>
      <p:sp>
        <p:nvSpPr>
          <p:cNvPr id="3" name="Content Placeholder 2"/>
          <p:cNvSpPr>
            <a:spLocks noGrp="1"/>
          </p:cNvSpPr>
          <p:nvPr>
            <p:ph sz="half" idx="1"/>
          </p:nvPr>
        </p:nvSpPr>
        <p:spPr>
          <a:xfrm>
            <a:off x="628649" y="1268016"/>
            <a:ext cx="4201535" cy="3263504"/>
          </a:xfrm>
        </p:spPr>
        <p:txBody>
          <a:bodyPr>
            <a:normAutofit lnSpcReduction="10000"/>
          </a:bodyPr>
          <a:lstStyle/>
          <a:p>
            <a:pPr marL="0" lvl="0" indent="0">
              <a:buNone/>
            </a:pPr>
            <a:r>
              <a:rPr lang="en-US" sz="1800" b="1" dirty="0"/>
              <a:t>System scope:</a:t>
            </a:r>
          </a:p>
          <a:p>
            <a:pPr lvl="0"/>
            <a:r>
              <a:rPr lang="en-US" sz="1800" dirty="0"/>
              <a:t>Users create accounts, link a bank account or debit card</a:t>
            </a:r>
          </a:p>
          <a:p>
            <a:pPr lvl="0"/>
            <a:r>
              <a:rPr lang="en-US" sz="1800" dirty="0"/>
              <a:t>Send money to other users, request money</a:t>
            </a:r>
          </a:p>
          <a:p>
            <a:pPr lvl="0"/>
            <a:r>
              <a:rPr lang="en-US" sz="1800" dirty="0"/>
              <a:t>View transaction history</a:t>
            </a:r>
          </a:p>
          <a:p>
            <a:pPr lvl="0"/>
            <a:r>
              <a:rPr lang="en-US" sz="1800" dirty="0"/>
              <a:t>Social feed showing transactions (with privacy settings)</a:t>
            </a:r>
          </a:p>
          <a:p>
            <a:pPr lvl="0"/>
            <a:r>
              <a:rPr lang="en-US" sz="1800" dirty="0"/>
              <a:t>Authentication via username/password + optional MFA</a:t>
            </a:r>
          </a:p>
          <a:p>
            <a:pPr lvl="0"/>
            <a:r>
              <a:rPr lang="en-US" sz="1800" dirty="0"/>
              <a:t>External banking/payment processor API</a:t>
            </a:r>
          </a:p>
        </p:txBody>
      </p:sp>
      <p:pic>
        <p:nvPicPr>
          <p:cNvPr id="4" name="Picture 3">
            <a:extLst>
              <a:ext uri="{FF2B5EF4-FFF2-40B4-BE49-F238E27FC236}">
                <a16:creationId xmlns:a16="http://schemas.microsoft.com/office/drawing/2014/main" id="{0D4F1BA7-6684-E184-AD84-8E1435EC5313}"/>
              </a:ext>
            </a:extLst>
          </p:cNvPr>
          <p:cNvPicPr>
            <a:picLocks noChangeAspect="1"/>
          </p:cNvPicPr>
          <p:nvPr/>
        </p:nvPicPr>
        <p:blipFill>
          <a:blip r:embed="rId3"/>
          <a:stretch>
            <a:fillRect/>
          </a:stretch>
        </p:blipFill>
        <p:spPr>
          <a:xfrm>
            <a:off x="5041015" y="1192170"/>
            <a:ext cx="3263504" cy="3263504"/>
          </a:xfrm>
          <a:prstGeom prst="rect">
            <a:avLst/>
          </a:prstGeom>
          <a:solidFill>
            <a:schemeClr val="tx1"/>
          </a:solidFill>
        </p:spPr>
      </p:pic>
      <p:sp>
        <p:nvSpPr>
          <p:cNvPr id="6" name="TextBox 5">
            <a:extLst>
              <a:ext uri="{FF2B5EF4-FFF2-40B4-BE49-F238E27FC236}">
                <a16:creationId xmlns:a16="http://schemas.microsoft.com/office/drawing/2014/main" id="{5B168E05-E010-CF1C-7210-6D0F9190C785}"/>
              </a:ext>
            </a:extLst>
          </p:cNvPr>
          <p:cNvSpPr txBox="1"/>
          <p:nvPr/>
        </p:nvSpPr>
        <p:spPr>
          <a:xfrm>
            <a:off x="1326527" y="4531520"/>
            <a:ext cx="6490945" cy="369332"/>
          </a:xfrm>
          <a:prstGeom prst="rect">
            <a:avLst/>
          </a:prstGeom>
          <a:noFill/>
        </p:spPr>
        <p:txBody>
          <a:bodyPr wrap="square">
            <a:spAutoFit/>
          </a:bodyPr>
          <a:lstStyle/>
          <a:p>
            <a:pPr marL="0" lvl="0" indent="0">
              <a:buNone/>
            </a:pPr>
            <a:r>
              <a:rPr lang="en-US" sz="1800" b="1" dirty="0"/>
              <a:t>Our job: figure out what could go wrong </a:t>
            </a:r>
            <a:r>
              <a:rPr lang="en-US" sz="1800" b="1" i="1" dirty="0"/>
              <a:t>before</a:t>
            </a:r>
            <a:r>
              <a:rPr lang="en-US" sz="1800" b="1" dirty="0"/>
              <a:t> we write the code.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D78A4B-385E-8A70-481F-1BF30A0B46A3}"/>
              </a:ext>
            </a:extLst>
          </p:cNvPr>
          <p:cNvPicPr>
            <a:picLocks noChangeAspect="1"/>
          </p:cNvPicPr>
          <p:nvPr/>
        </p:nvPicPr>
        <p:blipFill>
          <a:blip r:embed="rId3"/>
          <a:stretch>
            <a:fillRect/>
          </a:stretch>
        </p:blipFill>
        <p:spPr>
          <a:xfrm>
            <a:off x="2024580" y="1258726"/>
            <a:ext cx="5307026" cy="2779017"/>
          </a:xfrm>
          <a:prstGeom prst="rect">
            <a:avLst/>
          </a:prstGeom>
        </p:spPr>
      </p:pic>
    </p:spTree>
    <p:extLst>
      <p:ext uri="{BB962C8B-B14F-4D97-AF65-F5344CB8AC3E}">
        <p14:creationId xmlns:p14="http://schemas.microsoft.com/office/powerpoint/2010/main" val="1170635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STRIDE Reference Card</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46817872"/>
              </p:ext>
            </p:extLst>
          </p:nvPr>
        </p:nvGraphicFramePr>
        <p:xfrm>
          <a:off x="624616" y="1358523"/>
          <a:ext cx="7890734" cy="2560320"/>
        </p:xfrm>
        <a:graphic>
          <a:graphicData uri="http://schemas.openxmlformats.org/drawingml/2006/table">
            <a:tbl>
              <a:tblPr firstRow="1" bandRow="1">
                <a:tableStyleId>{5C22544A-7EE6-4342-B048-85BDC9FD1C3A}</a:tableStyleId>
              </a:tblPr>
              <a:tblGrid>
                <a:gridCol w="467958">
                  <a:extLst>
                    <a:ext uri="{9D8B030D-6E8A-4147-A177-3AD203B41FA5}">
                      <a16:colId xmlns:a16="http://schemas.microsoft.com/office/drawing/2014/main" val="20000"/>
                    </a:ext>
                  </a:extLst>
                </a:gridCol>
                <a:gridCol w="1775011">
                  <a:extLst>
                    <a:ext uri="{9D8B030D-6E8A-4147-A177-3AD203B41FA5}">
                      <a16:colId xmlns:a16="http://schemas.microsoft.com/office/drawing/2014/main" val="20001"/>
                    </a:ext>
                  </a:extLst>
                </a:gridCol>
                <a:gridCol w="2076226">
                  <a:extLst>
                    <a:ext uri="{9D8B030D-6E8A-4147-A177-3AD203B41FA5}">
                      <a16:colId xmlns:a16="http://schemas.microsoft.com/office/drawing/2014/main" val="20002"/>
                    </a:ext>
                  </a:extLst>
                </a:gridCol>
                <a:gridCol w="3571539">
                  <a:extLst>
                    <a:ext uri="{9D8B030D-6E8A-4147-A177-3AD203B41FA5}">
                      <a16:colId xmlns:a16="http://schemas.microsoft.com/office/drawing/2014/main" val="20003"/>
                    </a:ext>
                  </a:extLst>
                </a:gridCol>
              </a:tblGrid>
              <a:tr h="0">
                <a:tc>
                  <a:txBody>
                    <a:bodyPr/>
                    <a:lstStyle/>
                    <a:p>
                      <a:endParaRPr sz="1800"/>
                    </a:p>
                  </a:txBody>
                  <a:tcPr/>
                </a:tc>
                <a:tc>
                  <a:txBody>
                    <a:bodyPr/>
                    <a:lstStyle/>
                    <a:p>
                      <a:pPr marL="0" lvl="0" indent="0">
                        <a:buNone/>
                      </a:pPr>
                      <a:r>
                        <a:rPr sz="1800"/>
                        <a:t>Threat</a:t>
                      </a:r>
                    </a:p>
                  </a:txBody>
                  <a:tcPr/>
                </a:tc>
                <a:tc>
                  <a:txBody>
                    <a:bodyPr/>
                    <a:lstStyle/>
                    <a:p>
                      <a:pPr marL="0" lvl="0" indent="0">
                        <a:buNone/>
                      </a:pPr>
                      <a:r>
                        <a:rPr sz="1800" dirty="0"/>
                        <a:t>Violates</a:t>
                      </a:r>
                    </a:p>
                  </a:txBody>
                  <a:tcPr/>
                </a:tc>
                <a:tc>
                  <a:txBody>
                    <a:bodyPr/>
                    <a:lstStyle/>
                    <a:p>
                      <a:pPr marL="0" lvl="0" indent="0">
                        <a:buNone/>
                      </a:pPr>
                      <a:r>
                        <a:rPr sz="1800"/>
                        <a:t>Ask…</a:t>
                      </a:r>
                    </a:p>
                  </a:txBody>
                  <a:tcPr/>
                </a:tc>
                <a:extLst>
                  <a:ext uri="{0D108BD9-81ED-4DB2-BD59-A6C34878D82A}">
                    <a16:rowId xmlns:a16="http://schemas.microsoft.com/office/drawing/2014/main" val="10000"/>
                  </a:ext>
                </a:extLst>
              </a:tr>
              <a:tr h="0">
                <a:tc>
                  <a:txBody>
                    <a:bodyPr/>
                    <a:lstStyle/>
                    <a:p>
                      <a:pPr marL="0" lvl="0" indent="0">
                        <a:buNone/>
                      </a:pPr>
                      <a:r>
                        <a:rPr sz="1800" b="1"/>
                        <a:t>S</a:t>
                      </a:r>
                    </a:p>
                  </a:txBody>
                  <a:tcPr/>
                </a:tc>
                <a:tc>
                  <a:txBody>
                    <a:bodyPr/>
                    <a:lstStyle/>
                    <a:p>
                      <a:pPr marL="0" lvl="0" indent="0">
                        <a:buNone/>
                      </a:pPr>
                      <a:r>
                        <a:rPr sz="1800" dirty="0"/>
                        <a:t>Spoofing</a:t>
                      </a:r>
                    </a:p>
                  </a:txBody>
                  <a:tcPr/>
                </a:tc>
                <a:tc>
                  <a:txBody>
                    <a:bodyPr/>
                    <a:lstStyle/>
                    <a:p>
                      <a:pPr marL="0" lvl="0" indent="0">
                        <a:buNone/>
                      </a:pPr>
                      <a:r>
                        <a:rPr sz="1800"/>
                        <a:t>Authentication</a:t>
                      </a:r>
                    </a:p>
                  </a:txBody>
                  <a:tcPr/>
                </a:tc>
                <a:tc>
                  <a:txBody>
                    <a:bodyPr/>
                    <a:lstStyle/>
                    <a:p>
                      <a:pPr marL="0" lvl="0" indent="0">
                        <a:buNone/>
                      </a:pPr>
                      <a:r>
                        <a:rPr sz="1800"/>
                        <a:t>Who are you, really?</a:t>
                      </a:r>
                    </a:p>
                  </a:txBody>
                  <a:tcPr/>
                </a:tc>
                <a:extLst>
                  <a:ext uri="{0D108BD9-81ED-4DB2-BD59-A6C34878D82A}">
                    <a16:rowId xmlns:a16="http://schemas.microsoft.com/office/drawing/2014/main" val="10001"/>
                  </a:ext>
                </a:extLst>
              </a:tr>
              <a:tr h="0">
                <a:tc>
                  <a:txBody>
                    <a:bodyPr/>
                    <a:lstStyle/>
                    <a:p>
                      <a:pPr marL="0" lvl="0" indent="0">
                        <a:buNone/>
                      </a:pPr>
                      <a:r>
                        <a:rPr sz="1800" b="1"/>
                        <a:t>T</a:t>
                      </a:r>
                    </a:p>
                  </a:txBody>
                  <a:tcPr/>
                </a:tc>
                <a:tc>
                  <a:txBody>
                    <a:bodyPr/>
                    <a:lstStyle/>
                    <a:p>
                      <a:pPr marL="0" lvl="0" indent="0">
                        <a:buNone/>
                      </a:pPr>
                      <a:r>
                        <a:rPr sz="1800"/>
                        <a:t>Tampering</a:t>
                      </a:r>
                    </a:p>
                  </a:txBody>
                  <a:tcPr/>
                </a:tc>
                <a:tc>
                  <a:txBody>
                    <a:bodyPr/>
                    <a:lstStyle/>
                    <a:p>
                      <a:pPr marL="0" lvl="0" indent="0">
                        <a:buNone/>
                      </a:pPr>
                      <a:r>
                        <a:rPr sz="1800"/>
                        <a:t>Integrity</a:t>
                      </a:r>
                    </a:p>
                  </a:txBody>
                  <a:tcPr/>
                </a:tc>
                <a:tc>
                  <a:txBody>
                    <a:bodyPr/>
                    <a:lstStyle/>
                    <a:p>
                      <a:pPr marL="0" lvl="0" indent="0">
                        <a:buNone/>
                      </a:pPr>
                      <a:r>
                        <a:rPr sz="1800" dirty="0"/>
                        <a:t>Has the data been changed?</a:t>
                      </a:r>
                    </a:p>
                  </a:txBody>
                  <a:tcPr/>
                </a:tc>
                <a:extLst>
                  <a:ext uri="{0D108BD9-81ED-4DB2-BD59-A6C34878D82A}">
                    <a16:rowId xmlns:a16="http://schemas.microsoft.com/office/drawing/2014/main" val="10002"/>
                  </a:ext>
                </a:extLst>
              </a:tr>
              <a:tr h="0">
                <a:tc>
                  <a:txBody>
                    <a:bodyPr/>
                    <a:lstStyle/>
                    <a:p>
                      <a:pPr marL="0" lvl="0" indent="0">
                        <a:buNone/>
                      </a:pPr>
                      <a:r>
                        <a:rPr sz="1800" b="1"/>
                        <a:t>R</a:t>
                      </a:r>
                    </a:p>
                  </a:txBody>
                  <a:tcPr/>
                </a:tc>
                <a:tc>
                  <a:txBody>
                    <a:bodyPr/>
                    <a:lstStyle/>
                    <a:p>
                      <a:pPr marL="0" lvl="0" indent="0">
                        <a:buNone/>
                      </a:pPr>
                      <a:r>
                        <a:rPr sz="1800"/>
                        <a:t>Repudiation</a:t>
                      </a:r>
                    </a:p>
                  </a:txBody>
                  <a:tcPr/>
                </a:tc>
                <a:tc>
                  <a:txBody>
                    <a:bodyPr/>
                    <a:lstStyle/>
                    <a:p>
                      <a:pPr marL="0" lvl="0" indent="0">
                        <a:buNone/>
                      </a:pPr>
                      <a:r>
                        <a:rPr sz="1800"/>
                        <a:t>Non-repudiation</a:t>
                      </a:r>
                    </a:p>
                  </a:txBody>
                  <a:tcPr/>
                </a:tc>
                <a:tc>
                  <a:txBody>
                    <a:bodyPr/>
                    <a:lstStyle/>
                    <a:p>
                      <a:pPr marL="0" lvl="0" indent="0">
                        <a:buNone/>
                      </a:pPr>
                      <a:r>
                        <a:rPr sz="1800"/>
                        <a:t>Can they deny it?</a:t>
                      </a:r>
                    </a:p>
                  </a:txBody>
                  <a:tcPr/>
                </a:tc>
                <a:extLst>
                  <a:ext uri="{0D108BD9-81ED-4DB2-BD59-A6C34878D82A}">
                    <a16:rowId xmlns:a16="http://schemas.microsoft.com/office/drawing/2014/main" val="10003"/>
                  </a:ext>
                </a:extLst>
              </a:tr>
              <a:tr h="0">
                <a:tc>
                  <a:txBody>
                    <a:bodyPr/>
                    <a:lstStyle/>
                    <a:p>
                      <a:pPr marL="0" lvl="0" indent="0">
                        <a:buNone/>
                      </a:pPr>
                      <a:r>
                        <a:rPr sz="1800" b="1"/>
                        <a:t>I</a:t>
                      </a:r>
                    </a:p>
                  </a:txBody>
                  <a:tcPr/>
                </a:tc>
                <a:tc>
                  <a:txBody>
                    <a:bodyPr/>
                    <a:lstStyle/>
                    <a:p>
                      <a:pPr marL="0" lvl="0" indent="0">
                        <a:buNone/>
                      </a:pPr>
                      <a:r>
                        <a:rPr sz="1800" dirty="0"/>
                        <a:t>Info Disclosure</a:t>
                      </a:r>
                    </a:p>
                  </a:txBody>
                  <a:tcPr/>
                </a:tc>
                <a:tc>
                  <a:txBody>
                    <a:bodyPr/>
                    <a:lstStyle/>
                    <a:p>
                      <a:pPr marL="0" lvl="0" indent="0">
                        <a:buNone/>
                      </a:pPr>
                      <a:r>
                        <a:rPr sz="1800"/>
                        <a:t>Confidentiality</a:t>
                      </a:r>
                    </a:p>
                  </a:txBody>
                  <a:tcPr/>
                </a:tc>
                <a:tc>
                  <a:txBody>
                    <a:bodyPr/>
                    <a:lstStyle/>
                    <a:p>
                      <a:pPr marL="0" lvl="0" indent="0">
                        <a:buNone/>
                      </a:pPr>
                      <a:r>
                        <a:rPr sz="1800"/>
                        <a:t>Who can see this?</a:t>
                      </a:r>
                    </a:p>
                  </a:txBody>
                  <a:tcPr/>
                </a:tc>
                <a:extLst>
                  <a:ext uri="{0D108BD9-81ED-4DB2-BD59-A6C34878D82A}">
                    <a16:rowId xmlns:a16="http://schemas.microsoft.com/office/drawing/2014/main" val="10004"/>
                  </a:ext>
                </a:extLst>
              </a:tr>
              <a:tr h="0">
                <a:tc>
                  <a:txBody>
                    <a:bodyPr/>
                    <a:lstStyle/>
                    <a:p>
                      <a:pPr marL="0" lvl="0" indent="0">
                        <a:buNone/>
                      </a:pPr>
                      <a:r>
                        <a:rPr sz="1800" b="1"/>
                        <a:t>D</a:t>
                      </a:r>
                    </a:p>
                  </a:txBody>
                  <a:tcPr/>
                </a:tc>
                <a:tc>
                  <a:txBody>
                    <a:bodyPr/>
                    <a:lstStyle/>
                    <a:p>
                      <a:pPr marL="0" lvl="0" indent="0">
                        <a:buNone/>
                      </a:pPr>
                      <a:r>
                        <a:rPr sz="1800"/>
                        <a:t>Denial of Service</a:t>
                      </a:r>
                    </a:p>
                  </a:txBody>
                  <a:tcPr/>
                </a:tc>
                <a:tc>
                  <a:txBody>
                    <a:bodyPr/>
                    <a:lstStyle/>
                    <a:p>
                      <a:pPr marL="0" lvl="0" indent="0">
                        <a:buNone/>
                      </a:pPr>
                      <a:r>
                        <a:rPr sz="1800"/>
                        <a:t>Availability</a:t>
                      </a:r>
                    </a:p>
                  </a:txBody>
                  <a:tcPr/>
                </a:tc>
                <a:tc>
                  <a:txBody>
                    <a:bodyPr/>
                    <a:lstStyle/>
                    <a:p>
                      <a:pPr marL="0" lvl="0" indent="0">
                        <a:buNone/>
                      </a:pPr>
                      <a:r>
                        <a:rPr sz="1800"/>
                        <a:t>Can they shut it down?</a:t>
                      </a:r>
                    </a:p>
                  </a:txBody>
                  <a:tcPr/>
                </a:tc>
                <a:extLst>
                  <a:ext uri="{0D108BD9-81ED-4DB2-BD59-A6C34878D82A}">
                    <a16:rowId xmlns:a16="http://schemas.microsoft.com/office/drawing/2014/main" val="10005"/>
                  </a:ext>
                </a:extLst>
              </a:tr>
              <a:tr h="0">
                <a:tc>
                  <a:txBody>
                    <a:bodyPr/>
                    <a:lstStyle/>
                    <a:p>
                      <a:pPr marL="0" lvl="0" indent="0">
                        <a:buNone/>
                      </a:pPr>
                      <a:r>
                        <a:rPr sz="1800" b="1"/>
                        <a:t>E</a:t>
                      </a:r>
                    </a:p>
                  </a:txBody>
                  <a:tcPr/>
                </a:tc>
                <a:tc>
                  <a:txBody>
                    <a:bodyPr/>
                    <a:lstStyle/>
                    <a:p>
                      <a:pPr marL="0" lvl="0" indent="0">
                        <a:buNone/>
                      </a:pPr>
                      <a:r>
                        <a:rPr sz="1800"/>
                        <a:t>Elev. of Privilege</a:t>
                      </a:r>
                    </a:p>
                  </a:txBody>
                  <a:tcPr/>
                </a:tc>
                <a:tc>
                  <a:txBody>
                    <a:bodyPr/>
                    <a:lstStyle/>
                    <a:p>
                      <a:pPr marL="0" lvl="0" indent="0">
                        <a:buNone/>
                      </a:pPr>
                      <a:r>
                        <a:rPr sz="1800"/>
                        <a:t>Authorization</a:t>
                      </a:r>
                    </a:p>
                  </a:txBody>
                  <a:tcPr/>
                </a:tc>
                <a:tc>
                  <a:txBody>
                    <a:bodyPr/>
                    <a:lstStyle/>
                    <a:p>
                      <a:pPr marL="0" lvl="0" indent="0">
                        <a:buNone/>
                      </a:pPr>
                      <a:r>
                        <a:rPr sz="1800" dirty="0"/>
                        <a:t>Should they be allowed to do that?</a:t>
                      </a:r>
                    </a:p>
                  </a:txBody>
                  <a:tcPr/>
                </a:tc>
                <a:extLst>
                  <a:ext uri="{0D108BD9-81ED-4DB2-BD59-A6C34878D82A}">
                    <a16:rowId xmlns:a16="http://schemas.microsoft.com/office/drawing/2014/main" val="10006"/>
                  </a:ext>
                </a:extLst>
              </a:tr>
            </a:tbl>
          </a:graphicData>
        </a:graphic>
      </p:graphicFrame>
      <p:sp>
        <p:nvSpPr>
          <p:cNvPr id="4" name="TextBox 3">
            <a:extLst>
              <a:ext uri="{FF2B5EF4-FFF2-40B4-BE49-F238E27FC236}">
                <a16:creationId xmlns:a16="http://schemas.microsoft.com/office/drawing/2014/main" id="{DCD1557E-9598-9EEA-11DD-4024EE157948}"/>
              </a:ext>
            </a:extLst>
          </p:cNvPr>
          <p:cNvSpPr txBox="1"/>
          <p:nvPr/>
        </p:nvSpPr>
        <p:spPr>
          <a:xfrm>
            <a:off x="2286000" y="4009350"/>
            <a:ext cx="4572000" cy="369332"/>
          </a:xfrm>
          <a:prstGeom prst="rect">
            <a:avLst/>
          </a:prstGeom>
          <a:noFill/>
        </p:spPr>
        <p:txBody>
          <a:bodyPr wrap="square">
            <a:spAutoFit/>
          </a:bodyPr>
          <a:lstStyle/>
          <a:p>
            <a:pPr marL="0" lvl="0" indent="0">
              <a:buNone/>
            </a:pPr>
            <a:r>
              <a:rPr lang="en-US" i="1" dirty="0"/>
              <a:t>Keep this visible as we work through the DFD.</a:t>
            </a:r>
          </a:p>
        </p:txBody>
      </p:sp>
    </p:spTree>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Prioritize: Impact x Likelihood</a:t>
            </a:r>
          </a:p>
        </p:txBody>
      </p:sp>
      <p:sp>
        <p:nvSpPr>
          <p:cNvPr id="7" name="Content Placeholder 6">
            <a:extLst>
              <a:ext uri="{FF2B5EF4-FFF2-40B4-BE49-F238E27FC236}">
                <a16:creationId xmlns:a16="http://schemas.microsoft.com/office/drawing/2014/main" id="{443B59CE-9DF9-C694-5350-98F69707F480}"/>
              </a:ext>
            </a:extLst>
          </p:cNvPr>
          <p:cNvSpPr>
            <a:spLocks noGrp="1"/>
          </p:cNvSpPr>
          <p:nvPr>
            <p:ph idx="1"/>
          </p:nvPr>
        </p:nvSpPr>
        <p:spPr>
          <a:xfrm>
            <a:off x="628650" y="3169680"/>
            <a:ext cx="7886700" cy="1463041"/>
          </a:xfrm>
        </p:spPr>
        <p:txBody>
          <a:bodyPr/>
          <a:lstStyle/>
          <a:p>
            <a:pPr marL="0" lvl="0" indent="0">
              <a:buNone/>
            </a:pPr>
            <a:r>
              <a:rPr lang="en-US" b="1" dirty="0"/>
              <a:t>As a class, pick the top 5 threats from our table.</a:t>
            </a:r>
          </a:p>
          <a:p>
            <a:pPr lvl="0"/>
            <a:r>
              <a:rPr lang="en-US" b="1" dirty="0"/>
              <a:t>Impact:</a:t>
            </a:r>
            <a:r>
              <a:rPr lang="en-US" dirty="0"/>
              <a:t> How bad is it? (Financial loss, privacy breach, downtime)</a:t>
            </a:r>
          </a:p>
          <a:p>
            <a:pPr lvl="0"/>
            <a:r>
              <a:rPr lang="en-US" b="1" dirty="0"/>
              <a:t>Likelihood:</a:t>
            </a:r>
            <a:r>
              <a:rPr lang="en-US" dirty="0"/>
              <a:t> How easy to exploit? (Anyone on the internet, or requires insider access?)</a:t>
            </a:r>
          </a:p>
          <a:p>
            <a:pPr marL="0" indent="0">
              <a:buNone/>
            </a:pPr>
            <a:endParaRPr lang="en-US" dirty="0"/>
          </a:p>
        </p:txBody>
      </p:sp>
      <p:graphicFrame>
        <p:nvGraphicFramePr>
          <p:cNvPr id="8" name="Content Placeholder 5">
            <a:extLst>
              <a:ext uri="{FF2B5EF4-FFF2-40B4-BE49-F238E27FC236}">
                <a16:creationId xmlns:a16="http://schemas.microsoft.com/office/drawing/2014/main" id="{C740A30C-671E-334C-EA53-586587C7BEBD}"/>
              </a:ext>
            </a:extLst>
          </p:cNvPr>
          <p:cNvGraphicFramePr>
            <a:graphicFrameLocks/>
          </p:cNvGraphicFramePr>
          <p:nvPr>
            <p:extLst>
              <p:ext uri="{D42A27DB-BD31-4B8C-83A1-F6EECF244321}">
                <p14:modId xmlns:p14="http://schemas.microsoft.com/office/powerpoint/2010/main" val="355621334"/>
              </p:ext>
            </p:extLst>
          </p:nvPr>
        </p:nvGraphicFramePr>
        <p:xfrm>
          <a:off x="463550" y="1430468"/>
          <a:ext cx="8216900" cy="1463040"/>
        </p:xfrm>
        <a:graphic>
          <a:graphicData uri="http://schemas.openxmlformats.org/drawingml/2006/table">
            <a:tbl>
              <a:tblPr firstRow="1" bandRow="1">
                <a:tableStyleId>{5C22544A-7EE6-4342-B048-85BDC9FD1C3A}</a:tableStyleId>
              </a:tblPr>
              <a:tblGrid>
                <a:gridCol w="1955800">
                  <a:extLst>
                    <a:ext uri="{9D8B030D-6E8A-4147-A177-3AD203B41FA5}">
                      <a16:colId xmlns:a16="http://schemas.microsoft.com/office/drawing/2014/main" val="20000"/>
                    </a:ext>
                  </a:extLst>
                </a:gridCol>
                <a:gridCol w="1955800">
                  <a:extLst>
                    <a:ext uri="{9D8B030D-6E8A-4147-A177-3AD203B41FA5}">
                      <a16:colId xmlns:a16="http://schemas.microsoft.com/office/drawing/2014/main" val="20001"/>
                    </a:ext>
                  </a:extLst>
                </a:gridCol>
                <a:gridCol w="22479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0">
                <a:tc>
                  <a:txBody>
                    <a:bodyPr/>
                    <a:lstStyle/>
                    <a:p>
                      <a:endParaRPr sz="1800"/>
                    </a:p>
                  </a:txBody>
                  <a:tcPr/>
                </a:tc>
                <a:tc>
                  <a:txBody>
                    <a:bodyPr/>
                    <a:lstStyle/>
                    <a:p>
                      <a:pPr marL="0" lvl="0" indent="0">
                        <a:buNone/>
                      </a:pPr>
                      <a:r>
                        <a:rPr sz="1800" b="1"/>
                        <a:t>Low Likelihood</a:t>
                      </a:r>
                    </a:p>
                  </a:txBody>
                  <a:tcPr/>
                </a:tc>
                <a:tc>
                  <a:txBody>
                    <a:bodyPr/>
                    <a:lstStyle/>
                    <a:p>
                      <a:pPr marL="0" lvl="0" indent="0">
                        <a:buNone/>
                      </a:pPr>
                      <a:r>
                        <a:rPr sz="1800" b="1"/>
                        <a:t>Medium Likelihood</a:t>
                      </a:r>
                    </a:p>
                  </a:txBody>
                  <a:tcPr/>
                </a:tc>
                <a:tc>
                  <a:txBody>
                    <a:bodyPr/>
                    <a:lstStyle/>
                    <a:p>
                      <a:pPr marL="0" lvl="0" indent="0">
                        <a:buNone/>
                      </a:pPr>
                      <a:r>
                        <a:rPr sz="1800" b="1"/>
                        <a:t>High Likelihood</a:t>
                      </a:r>
                    </a:p>
                  </a:txBody>
                  <a:tcPr/>
                </a:tc>
                <a:extLst>
                  <a:ext uri="{0D108BD9-81ED-4DB2-BD59-A6C34878D82A}">
                    <a16:rowId xmlns:a16="http://schemas.microsoft.com/office/drawing/2014/main" val="10000"/>
                  </a:ext>
                </a:extLst>
              </a:tr>
              <a:tr h="0">
                <a:tc>
                  <a:txBody>
                    <a:bodyPr/>
                    <a:lstStyle/>
                    <a:p>
                      <a:pPr marL="0" lvl="0" indent="0">
                        <a:buNone/>
                      </a:pPr>
                      <a:r>
                        <a:rPr sz="1800" b="1"/>
                        <a:t>High Impact</a:t>
                      </a:r>
                    </a:p>
                  </a:txBody>
                  <a:tcPr/>
                </a:tc>
                <a:tc>
                  <a:txBody>
                    <a:bodyPr/>
                    <a:lstStyle/>
                    <a:p>
                      <a:pPr marL="0" lvl="0" indent="0">
                        <a:buNone/>
                      </a:pPr>
                      <a:r>
                        <a:rPr sz="1800"/>
                        <a:t>Medium</a:t>
                      </a:r>
                    </a:p>
                  </a:txBody>
                  <a:tcPr/>
                </a:tc>
                <a:tc>
                  <a:txBody>
                    <a:bodyPr/>
                    <a:lstStyle/>
                    <a:p>
                      <a:pPr marL="0" lvl="0" indent="0">
                        <a:buNone/>
                      </a:pPr>
                      <a:r>
                        <a:rPr sz="1800"/>
                        <a:t>High</a:t>
                      </a:r>
                    </a:p>
                  </a:txBody>
                  <a:tcPr/>
                </a:tc>
                <a:tc>
                  <a:txBody>
                    <a:bodyPr/>
                    <a:lstStyle/>
                    <a:p>
                      <a:pPr marL="0" lvl="0" indent="0">
                        <a:buNone/>
                      </a:pPr>
                      <a:r>
                        <a:rPr sz="1800"/>
                        <a:t>Critical</a:t>
                      </a:r>
                    </a:p>
                  </a:txBody>
                  <a:tcPr/>
                </a:tc>
                <a:extLst>
                  <a:ext uri="{0D108BD9-81ED-4DB2-BD59-A6C34878D82A}">
                    <a16:rowId xmlns:a16="http://schemas.microsoft.com/office/drawing/2014/main" val="10001"/>
                  </a:ext>
                </a:extLst>
              </a:tr>
              <a:tr h="0">
                <a:tc>
                  <a:txBody>
                    <a:bodyPr/>
                    <a:lstStyle/>
                    <a:p>
                      <a:pPr marL="0" lvl="0" indent="0">
                        <a:buNone/>
                      </a:pPr>
                      <a:r>
                        <a:rPr sz="1800" b="1"/>
                        <a:t>Medium Impact</a:t>
                      </a:r>
                    </a:p>
                  </a:txBody>
                  <a:tcPr/>
                </a:tc>
                <a:tc>
                  <a:txBody>
                    <a:bodyPr/>
                    <a:lstStyle/>
                    <a:p>
                      <a:pPr marL="0" lvl="0" indent="0">
                        <a:buNone/>
                      </a:pPr>
                      <a:r>
                        <a:rPr sz="1800"/>
                        <a:t>Low</a:t>
                      </a:r>
                    </a:p>
                  </a:txBody>
                  <a:tcPr/>
                </a:tc>
                <a:tc>
                  <a:txBody>
                    <a:bodyPr/>
                    <a:lstStyle/>
                    <a:p>
                      <a:pPr marL="0" lvl="0" indent="0">
                        <a:buNone/>
                      </a:pPr>
                      <a:r>
                        <a:rPr sz="1800" dirty="0"/>
                        <a:t>Medium</a:t>
                      </a:r>
                    </a:p>
                  </a:txBody>
                  <a:tcPr/>
                </a:tc>
                <a:tc>
                  <a:txBody>
                    <a:bodyPr/>
                    <a:lstStyle/>
                    <a:p>
                      <a:pPr marL="0" lvl="0" indent="0">
                        <a:buNone/>
                      </a:pPr>
                      <a:r>
                        <a:rPr sz="1800"/>
                        <a:t>High</a:t>
                      </a:r>
                    </a:p>
                  </a:txBody>
                  <a:tcPr/>
                </a:tc>
                <a:extLst>
                  <a:ext uri="{0D108BD9-81ED-4DB2-BD59-A6C34878D82A}">
                    <a16:rowId xmlns:a16="http://schemas.microsoft.com/office/drawing/2014/main" val="10002"/>
                  </a:ext>
                </a:extLst>
              </a:tr>
              <a:tr h="0">
                <a:tc>
                  <a:txBody>
                    <a:bodyPr/>
                    <a:lstStyle/>
                    <a:p>
                      <a:pPr marL="0" lvl="0" indent="0">
                        <a:buNone/>
                      </a:pPr>
                      <a:r>
                        <a:rPr sz="1800" b="1" dirty="0"/>
                        <a:t>Low Impact</a:t>
                      </a:r>
                    </a:p>
                  </a:txBody>
                  <a:tcPr/>
                </a:tc>
                <a:tc>
                  <a:txBody>
                    <a:bodyPr/>
                    <a:lstStyle/>
                    <a:p>
                      <a:pPr marL="0" lvl="0" indent="0">
                        <a:buNone/>
                      </a:pPr>
                      <a:r>
                        <a:rPr sz="1800"/>
                        <a:t>Informational</a:t>
                      </a:r>
                    </a:p>
                  </a:txBody>
                  <a:tcPr/>
                </a:tc>
                <a:tc>
                  <a:txBody>
                    <a:bodyPr/>
                    <a:lstStyle/>
                    <a:p>
                      <a:pPr marL="0" lvl="0" indent="0">
                        <a:buNone/>
                      </a:pPr>
                      <a:r>
                        <a:rPr sz="1800"/>
                        <a:t>Low</a:t>
                      </a:r>
                    </a:p>
                  </a:txBody>
                  <a:tcPr/>
                </a:tc>
                <a:tc>
                  <a:txBody>
                    <a:bodyPr/>
                    <a:lstStyle/>
                    <a:p>
                      <a:pPr marL="0" lvl="0" indent="0">
                        <a:buNone/>
                      </a:pPr>
                      <a:r>
                        <a:rPr sz="1800" dirty="0"/>
                        <a:t>Medium</a:t>
                      </a:r>
                    </a:p>
                  </a:txBody>
                  <a:tcPr/>
                </a:tc>
                <a:extLst>
                  <a:ext uri="{0D108BD9-81ED-4DB2-BD59-A6C34878D82A}">
                    <a16:rowId xmlns:a16="http://schemas.microsoft.com/office/drawing/2014/main" val="10003"/>
                  </a:ext>
                </a:extLst>
              </a:tr>
            </a:tbl>
          </a:graphicData>
        </a:graphic>
      </p:graphicFrame>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Developing Mitigations</a:t>
            </a:r>
          </a:p>
        </p:txBody>
      </p:sp>
      <p:sp>
        <p:nvSpPr>
          <p:cNvPr id="3" name="Content Placeholder 2"/>
          <p:cNvSpPr>
            <a:spLocks noGrp="1"/>
          </p:cNvSpPr>
          <p:nvPr>
            <p:ph idx="1"/>
          </p:nvPr>
        </p:nvSpPr>
        <p:spPr/>
        <p:txBody>
          <a:bodyPr/>
          <a:lstStyle/>
          <a:p>
            <a:pPr marL="0" lvl="0" indent="0">
              <a:buNone/>
            </a:pPr>
            <a:r>
              <a:rPr b="1" dirty="0"/>
              <a:t>For each top threat, define:</a:t>
            </a:r>
          </a:p>
          <a:p>
            <a:pPr marL="0" lvl="0" indent="0">
              <a:buNone/>
            </a:pPr>
            <a:r>
              <a:rPr b="1" dirty="0"/>
              <a:t>Problem:</a:t>
            </a:r>
            <a:r>
              <a:rPr dirty="0"/>
              <a:t> What weakness are we addressing?</a:t>
            </a:r>
          </a:p>
          <a:p>
            <a:pPr marL="0" lvl="0" indent="0">
              <a:buNone/>
            </a:pPr>
            <a:r>
              <a:rPr b="1" dirty="0"/>
              <a:t>Control:</a:t>
            </a:r>
            <a:r>
              <a:rPr dirty="0"/>
              <a:t> What must be done? </a:t>
            </a:r>
            <a:r>
              <a:rPr i="1" dirty="0"/>
              <a:t>(technology-agnostic)</a:t>
            </a:r>
          </a:p>
          <a:p>
            <a:pPr marL="0" lvl="0" indent="0">
              <a:buNone/>
            </a:pPr>
            <a:r>
              <a:rPr b="1" dirty="0"/>
              <a:t>Implementation Guidance:</a:t>
            </a:r>
            <a:r>
              <a:rPr dirty="0"/>
              <a:t> How do we build it?</a:t>
            </a:r>
          </a:p>
        </p:txBody>
      </p:sp>
      <p:sp>
        <p:nvSpPr>
          <p:cNvPr id="5" name="TextBox 4">
            <a:extLst>
              <a:ext uri="{FF2B5EF4-FFF2-40B4-BE49-F238E27FC236}">
                <a16:creationId xmlns:a16="http://schemas.microsoft.com/office/drawing/2014/main" id="{934C01E3-9382-BEC6-1F40-13934C980863}"/>
              </a:ext>
            </a:extLst>
          </p:cNvPr>
          <p:cNvSpPr txBox="1"/>
          <p:nvPr/>
        </p:nvSpPr>
        <p:spPr>
          <a:xfrm>
            <a:off x="628650" y="3248373"/>
            <a:ext cx="6449882" cy="738664"/>
          </a:xfrm>
          <a:prstGeom prst="rect">
            <a:avLst/>
          </a:prstGeom>
          <a:noFill/>
        </p:spPr>
        <p:txBody>
          <a:bodyPr wrap="square">
            <a:spAutoFit/>
          </a:bodyPr>
          <a:lstStyle/>
          <a:p>
            <a:r>
              <a:rPr lang="en-US" sz="2100" dirty="0"/>
              <a:t>For each mitigation, also ask: </a:t>
            </a:r>
            <a:br>
              <a:rPr lang="en-US" sz="2100" dirty="0"/>
            </a:br>
            <a:r>
              <a:rPr lang="en-US" sz="2100" dirty="0"/>
              <a:t>“Is the mitigation itself introducing new attack surface?”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Did We Do a Good Job?</a:t>
            </a:r>
          </a:p>
        </p:txBody>
      </p:sp>
      <p:sp>
        <p:nvSpPr>
          <p:cNvPr id="3" name="Content Placeholder 2"/>
          <p:cNvSpPr>
            <a:spLocks noGrp="1"/>
          </p:cNvSpPr>
          <p:nvPr>
            <p:ph idx="1"/>
          </p:nvPr>
        </p:nvSpPr>
        <p:spPr/>
        <p:txBody>
          <a:bodyPr>
            <a:normAutofit/>
          </a:bodyPr>
          <a:lstStyle/>
          <a:p>
            <a:pPr marL="0" lvl="0" indent="0">
              <a:buNone/>
            </a:pPr>
            <a:r>
              <a:rPr lang="en-US" b="1" dirty="0"/>
              <a:t>Collect your responses into security requirements, and a new DFD</a:t>
            </a:r>
          </a:p>
          <a:p>
            <a:r>
              <a:rPr lang="en-US" dirty="0"/>
              <a:t>Helps you see the whole, not just the parts</a:t>
            </a:r>
            <a:br>
              <a:rPr lang="en-US" dirty="0"/>
            </a:br>
            <a:endParaRPr lang="en-US" sz="800" dirty="0"/>
          </a:p>
          <a:p>
            <a:pPr marL="0" indent="0">
              <a:buNone/>
            </a:pPr>
            <a:r>
              <a:rPr lang="en-US" dirty="0"/>
              <a:t>Now ask: </a:t>
            </a:r>
            <a:r>
              <a:rPr lang="en-US" b="1" dirty="0"/>
              <a:t>What did we miss?</a:t>
            </a:r>
            <a:endParaRPr lang="en-US" dirty="0"/>
          </a:p>
          <a:p>
            <a:pPr lvl="0"/>
            <a:r>
              <a:rPr dirty="0"/>
              <a:t>Insider threats? (rogue employee with database access)</a:t>
            </a:r>
          </a:p>
          <a:p>
            <a:pPr lvl="0"/>
            <a:r>
              <a:rPr dirty="0"/>
              <a:t>Supply chain? (compromised push notification SDK)</a:t>
            </a:r>
          </a:p>
          <a:p>
            <a:pPr lvl="0"/>
            <a:r>
              <a:rPr dirty="0"/>
              <a:t>Device as threat vector? (malware on the phone, rooted device)</a:t>
            </a:r>
          </a:p>
          <a:p>
            <a:pPr lvl="0"/>
            <a:r>
              <a:rPr dirty="0"/>
              <a:t>Regulatory/compliance? (PCI-DSS, state money transmitter laws</a:t>
            </a:r>
            <a:r>
              <a:rPr lang="en-US" dirty="0"/>
              <a:t>)</a:t>
            </a:r>
            <a:endParaRPr dirty="0"/>
          </a:p>
        </p:txBody>
      </p:sp>
      <p:sp>
        <p:nvSpPr>
          <p:cNvPr id="5" name="TextBox 4">
            <a:extLst>
              <a:ext uri="{FF2B5EF4-FFF2-40B4-BE49-F238E27FC236}">
                <a16:creationId xmlns:a16="http://schemas.microsoft.com/office/drawing/2014/main" id="{777BCDEC-9E09-FC4A-821D-C1C9880A7DE8}"/>
              </a:ext>
            </a:extLst>
          </p:cNvPr>
          <p:cNvSpPr txBox="1"/>
          <p:nvPr/>
        </p:nvSpPr>
        <p:spPr>
          <a:xfrm>
            <a:off x="478042" y="4448056"/>
            <a:ext cx="8418531" cy="369332"/>
          </a:xfrm>
          <a:prstGeom prst="rect">
            <a:avLst/>
          </a:prstGeom>
          <a:noFill/>
        </p:spPr>
        <p:txBody>
          <a:bodyPr wrap="square">
            <a:spAutoFit/>
          </a:bodyPr>
          <a:lstStyle/>
          <a:p>
            <a:pPr marL="0" lvl="0" indent="0">
              <a:buNone/>
            </a:pPr>
            <a:r>
              <a:rPr lang="en-US" b="1" dirty="0"/>
              <a:t>Threat modeling is iterative</a:t>
            </a:r>
            <a:r>
              <a:rPr lang="en-US" dirty="0"/>
              <a:t> – you don’t get everything on the first pass, and that’s OK.</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dissolv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dissolv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dissolv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500" fill="hold"/>
                                        <p:tgtEl>
                                          <p:spTgt spid="5"/>
                                        </p:tgtEl>
                                        <p:attrNameLst>
                                          <p:attrName>ppt_x</p:attrName>
                                        </p:attrNameLst>
                                      </p:cBhvr>
                                      <p:tavLst>
                                        <p:tav tm="0">
                                          <p:val>
                                            <p:strVal val="1+#ppt_w/2"/>
                                          </p:val>
                                        </p:tav>
                                        <p:tav tm="100000">
                                          <p:val>
                                            <p:strVal val="#ppt_x"/>
                                          </p:val>
                                        </p:tav>
                                      </p:tavLst>
                                    </p:anim>
                                    <p:anim calcmode="lin" valueType="num">
                                      <p:cBhvr additive="base">
                                        <p:cTn id="41"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Common Failures in Threat Modeling</a:t>
            </a:r>
          </a:p>
        </p:txBody>
      </p:sp>
      <p:sp>
        <p:nvSpPr>
          <p:cNvPr id="3" name="Content Placeholder 2"/>
          <p:cNvSpPr>
            <a:spLocks noGrp="1"/>
          </p:cNvSpPr>
          <p:nvPr>
            <p:ph idx="1"/>
          </p:nvPr>
        </p:nvSpPr>
        <p:spPr/>
        <p:txBody>
          <a:bodyPr>
            <a:normAutofit fontScale="85000" lnSpcReduction="20000"/>
          </a:bodyPr>
          <a:lstStyle/>
          <a:p>
            <a:pPr marL="0" lvl="0" indent="0">
              <a:buNone/>
            </a:pPr>
            <a:r>
              <a:rPr b="1" dirty="0"/>
              <a:t>Mindset failures</a:t>
            </a:r>
            <a:r>
              <a:rPr dirty="0"/>
              <a:t> (</a:t>
            </a:r>
            <a:r>
              <a:rPr dirty="0" err="1"/>
              <a:t>SAFECode</a:t>
            </a:r>
            <a:r>
              <a:rPr dirty="0"/>
              <a:t> Section 6):</a:t>
            </a:r>
          </a:p>
          <a:p>
            <a:pPr lvl="0"/>
            <a:r>
              <a:rPr dirty="0"/>
              <a:t>“We already do pen testing, so we don’t need threat modeling”</a:t>
            </a:r>
          </a:p>
          <a:p>
            <a:pPr lvl="0"/>
            <a:r>
              <a:rPr dirty="0"/>
              <a:t>“The system is already deployed, so there’s no reason”</a:t>
            </a:r>
          </a:p>
          <a:p>
            <a:pPr lvl="0"/>
            <a:r>
              <a:rPr dirty="0"/>
              <a:t>“We did it once; we don’t need to do it again”</a:t>
            </a:r>
          </a:p>
          <a:p>
            <a:pPr lvl="0"/>
            <a:r>
              <a:rPr dirty="0"/>
              <a:t>“Threat modeling is too complicated”</a:t>
            </a:r>
          </a:p>
          <a:p>
            <a:pPr lvl="0"/>
            <a:r>
              <a:rPr dirty="0"/>
              <a:t>“We don’t have security experts, so we can’t do it”</a:t>
            </a:r>
          </a:p>
          <a:p>
            <a:pPr marL="0" lvl="0" indent="0">
              <a:buNone/>
            </a:pPr>
            <a:endParaRPr lang="en-US" sz="1300" b="1" dirty="0"/>
          </a:p>
          <a:p>
            <a:pPr marL="0" lvl="0" indent="0">
              <a:buNone/>
            </a:pPr>
            <a:r>
              <a:rPr b="1" dirty="0"/>
              <a:t>Process failures:</a:t>
            </a:r>
          </a:p>
          <a:p>
            <a:pPr lvl="0"/>
            <a:r>
              <a:rPr dirty="0"/>
              <a:t>Failing to control scope (“boiling the ocean”)</a:t>
            </a:r>
          </a:p>
          <a:p>
            <a:pPr lvl="0"/>
            <a:r>
              <a:rPr dirty="0"/>
              <a:t>Focusing only on areas the team already knows well</a:t>
            </a:r>
          </a:p>
          <a:p>
            <a:pPr lvl="0"/>
            <a:r>
              <a:rPr dirty="0"/>
              <a:t>Not defining what “success” looks like</a:t>
            </a:r>
          </a:p>
        </p:txBody>
      </p:sp>
    </p:spTree>
    <p:extLst>
      <p:ext uri="{BB962C8B-B14F-4D97-AF65-F5344CB8AC3E}">
        <p14:creationId xmlns:p14="http://schemas.microsoft.com/office/powerpoint/2010/main" val="185784794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dissolve">
                                      <p:cBhvr>
                                        <p:cTn id="27" dur="500"/>
                                        <p:tgtEl>
                                          <p:spTgt spid="3">
                                            <p:txEl>
                                              <p:pRg st="7" end="7"/>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dissolve">
                                      <p:cBhvr>
                                        <p:cTn id="30" dur="500"/>
                                        <p:tgtEl>
                                          <p:spTgt spid="3">
                                            <p:txEl>
                                              <p:pRg st="8" end="8"/>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dissolve">
                                      <p:cBhvr>
                                        <p:cTn id="33" dur="500"/>
                                        <p:tgtEl>
                                          <p:spTgt spid="3">
                                            <p:txEl>
                                              <p:pRg st="9" end="9"/>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dissolve">
                                      <p:cBhvr>
                                        <p:cTn id="3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Key Takeaways</a:t>
            </a:r>
          </a:p>
        </p:txBody>
      </p:sp>
      <p:sp>
        <p:nvSpPr>
          <p:cNvPr id="3" name="Content Placeholder 2"/>
          <p:cNvSpPr>
            <a:spLocks noGrp="1"/>
          </p:cNvSpPr>
          <p:nvPr>
            <p:ph idx="1"/>
          </p:nvPr>
        </p:nvSpPr>
        <p:spPr/>
        <p:txBody>
          <a:bodyPr/>
          <a:lstStyle/>
          <a:p>
            <a:pPr marL="0" lvl="0" indent="0">
              <a:buNone/>
            </a:pPr>
            <a:r>
              <a:rPr dirty="0"/>
              <a:t>Threat modeling is:</a:t>
            </a:r>
          </a:p>
          <a:p>
            <a:pPr lvl="0"/>
            <a:r>
              <a:rPr b="1" dirty="0"/>
              <a:t>A team sport</a:t>
            </a:r>
            <a:r>
              <a:rPr dirty="0"/>
              <a:t> – diverse perspectives find more threats</a:t>
            </a:r>
          </a:p>
          <a:p>
            <a:pPr lvl="0"/>
            <a:r>
              <a:rPr b="1" dirty="0"/>
              <a:t>Iterative</a:t>
            </a:r>
            <a:r>
              <a:rPr dirty="0"/>
              <a:t> – you refine it as the system evolves</a:t>
            </a:r>
          </a:p>
          <a:p>
            <a:pPr lvl="0"/>
            <a:r>
              <a:rPr b="1" dirty="0"/>
              <a:t>A living document</a:t>
            </a:r>
            <a:r>
              <a:rPr dirty="0"/>
              <a:t> – update when the system changes</a:t>
            </a:r>
          </a:p>
          <a:p>
            <a:pPr lvl="0"/>
            <a:r>
              <a:rPr b="1" dirty="0"/>
              <a:t>High-ROI</a:t>
            </a:r>
            <a:r>
              <a:rPr dirty="0"/>
              <a:t> – cheaper to find flaws in design than in production</a:t>
            </a:r>
          </a:p>
          <a:p>
            <a:pPr lvl="0"/>
            <a:r>
              <a:rPr b="1" dirty="0"/>
              <a:t>A practical skill you </a:t>
            </a:r>
            <a:r>
              <a:rPr lang="en-US" b="1" dirty="0"/>
              <a:t>can develop with practice</a:t>
            </a:r>
            <a:endParaRPr b="1" dirty="0"/>
          </a:p>
          <a:p>
            <a:pPr marL="685800" lvl="0" indent="0">
              <a:buNone/>
            </a:pPr>
            <a:r>
              <a:rPr sz="2000" dirty="0"/>
              <a:t>“You can walk into a design meeting, draw a DFD on a whiteboard, and systematically ask ‘what can go wrong?’ using STRIDE.”</a:t>
            </a:r>
          </a:p>
        </p:txBody>
      </p:sp>
    </p:spTree>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References</a:t>
            </a:r>
          </a:p>
        </p:txBody>
      </p:sp>
      <p:sp>
        <p:nvSpPr>
          <p:cNvPr id="3" name="Content Placeholder 2"/>
          <p:cNvSpPr>
            <a:spLocks noGrp="1"/>
          </p:cNvSpPr>
          <p:nvPr>
            <p:ph idx="1"/>
          </p:nvPr>
        </p:nvSpPr>
        <p:spPr/>
        <p:txBody>
          <a:bodyPr>
            <a:normAutofit fontScale="92500" lnSpcReduction="10000"/>
          </a:bodyPr>
          <a:lstStyle/>
          <a:p>
            <a:pPr marL="0" lvl="0" indent="0">
              <a:buNone/>
            </a:pPr>
            <a:r>
              <a:rPr b="1" dirty="0"/>
              <a:t>Assigned reading:</a:t>
            </a:r>
          </a:p>
          <a:p>
            <a:pPr lvl="0"/>
            <a:r>
              <a:rPr dirty="0" err="1"/>
              <a:t>Shostack</a:t>
            </a:r>
            <a:r>
              <a:rPr dirty="0"/>
              <a:t>, A. “Threat Modeling.” </a:t>
            </a:r>
            <a:r>
              <a:rPr dirty="0">
                <a:hlinkClick r:id="rId3"/>
              </a:rPr>
              <a:t>https://shostack.org/resources/threat-modeling</a:t>
            </a:r>
          </a:p>
          <a:p>
            <a:pPr lvl="0"/>
            <a:r>
              <a:rPr dirty="0" err="1"/>
              <a:t>SAFECode</a:t>
            </a:r>
            <a:r>
              <a:rPr dirty="0"/>
              <a:t>. “Tactical Threat Modeling.” 2017.</a:t>
            </a:r>
          </a:p>
          <a:p>
            <a:pPr lvl="0"/>
            <a:r>
              <a:rPr dirty="0" err="1"/>
              <a:t>Kohnfelder</a:t>
            </a:r>
            <a:r>
              <a:rPr dirty="0"/>
              <a:t>, L. &amp; Garg, P. “The Threats to Our Products.” Microsoft, 1999.</a:t>
            </a:r>
          </a:p>
          <a:p>
            <a:pPr marL="0" lvl="0" indent="0">
              <a:buNone/>
            </a:pPr>
            <a:r>
              <a:rPr b="1" dirty="0"/>
              <a:t>Further reading:</a:t>
            </a:r>
          </a:p>
          <a:p>
            <a:pPr lvl="0"/>
            <a:r>
              <a:rPr dirty="0"/>
              <a:t>Cranor, L.F. “A Framework for Reasoning About the Human in the Loop.” UPSEC, 2008.</a:t>
            </a:r>
          </a:p>
          <a:p>
            <a:pPr lvl="0"/>
            <a:r>
              <a:rPr dirty="0"/>
              <a:t>OWASP Threat Modeling Cheat Sheet</a:t>
            </a:r>
          </a:p>
          <a:p>
            <a:pPr lvl="0"/>
            <a:r>
              <a:rPr dirty="0"/>
              <a:t>Microsoft Threat Modeling Tool (free)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Why Threat Modeling?</a:t>
            </a:r>
          </a:p>
        </p:txBody>
      </p:sp>
      <p:sp>
        <p:nvSpPr>
          <p:cNvPr id="3" name="Content Placeholder 2"/>
          <p:cNvSpPr>
            <a:spLocks noGrp="1"/>
          </p:cNvSpPr>
          <p:nvPr>
            <p:ph idx="1"/>
          </p:nvPr>
        </p:nvSpPr>
        <p:spPr/>
        <p:txBody>
          <a:bodyPr/>
          <a:lstStyle/>
          <a:p>
            <a:pPr lvl="0"/>
            <a:r>
              <a:rPr dirty="0"/>
              <a:t>Secure design requires </a:t>
            </a:r>
            <a:r>
              <a:rPr b="1" dirty="0"/>
              <a:t>systematically</a:t>
            </a:r>
            <a:r>
              <a:rPr dirty="0"/>
              <a:t> identifying threats</a:t>
            </a:r>
          </a:p>
          <a:p>
            <a:pPr lvl="0"/>
            <a:r>
              <a:rPr dirty="0"/>
              <a:t>Not just intuition or experience – a </a:t>
            </a:r>
            <a:r>
              <a:rPr b="1" dirty="0"/>
              <a:t>structured, repeatable process</a:t>
            </a:r>
          </a:p>
          <a:p>
            <a:pPr lvl="0"/>
            <a:r>
              <a:rPr lang="en-US" dirty="0"/>
              <a:t>Asking </a:t>
            </a:r>
            <a:r>
              <a:rPr dirty="0"/>
              <a:t>“What could go wrong?” </a:t>
            </a:r>
            <a:r>
              <a:rPr i="1" dirty="0"/>
              <a:t>before</a:t>
            </a:r>
            <a:r>
              <a:rPr dirty="0"/>
              <a:t> writing cod</a:t>
            </a:r>
            <a:r>
              <a:rPr lang="en-US" dirty="0"/>
              <a:t>e</a:t>
            </a:r>
            <a:endParaRPr dirty="0"/>
          </a:p>
        </p:txBody>
      </p:sp>
      <p:pic>
        <p:nvPicPr>
          <p:cNvPr id="1026" name="Picture 2" descr="Shostack + Associates &gt; About Adam Shostack">
            <a:extLst>
              <a:ext uri="{FF2B5EF4-FFF2-40B4-BE49-F238E27FC236}">
                <a16:creationId xmlns:a16="http://schemas.microsoft.com/office/drawing/2014/main" id="{A2C4BBDD-934A-69F9-CD0D-EAE5995E5F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2259" y="2904451"/>
            <a:ext cx="1938971" cy="17282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D98FE04-66BB-AE95-25FB-E1C5F44A3A72}"/>
              </a:ext>
            </a:extLst>
          </p:cNvPr>
          <p:cNvSpPr txBox="1"/>
          <p:nvPr/>
        </p:nvSpPr>
        <p:spPr>
          <a:xfrm>
            <a:off x="1224803" y="3000970"/>
            <a:ext cx="4572000" cy="1477328"/>
          </a:xfrm>
          <a:prstGeom prst="rect">
            <a:avLst/>
          </a:prstGeom>
          <a:noFill/>
        </p:spPr>
        <p:txBody>
          <a:bodyPr wrap="square">
            <a:spAutoFit/>
          </a:bodyPr>
          <a:lstStyle/>
          <a:p>
            <a:pPr lvl="0" indent="0">
              <a:buNone/>
            </a:pPr>
            <a:r>
              <a:rPr lang="en-US" sz="1800" dirty="0"/>
              <a:t>“Threat modeling is a family of structured, repeatable processes that allow you to make rational decisions to secure applications, software, and systems.”</a:t>
            </a:r>
          </a:p>
          <a:p>
            <a:pPr lvl="0" indent="0" algn="r">
              <a:buNone/>
            </a:pPr>
            <a:r>
              <a:rPr lang="en-US" sz="1800" dirty="0"/>
              <a:t>– Adam </a:t>
            </a:r>
            <a:r>
              <a:rPr lang="en-US" sz="1800" dirty="0" err="1"/>
              <a:t>Shostack</a:t>
            </a:r>
            <a:endParaRPr lang="en-US" sz="1800"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righ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The Four Questions of Threat Modeling</a:t>
            </a:r>
          </a:p>
        </p:txBody>
      </p:sp>
      <p:sp>
        <p:nvSpPr>
          <p:cNvPr id="4" name="Content Placeholder 3">
            <a:extLst>
              <a:ext uri="{FF2B5EF4-FFF2-40B4-BE49-F238E27FC236}">
                <a16:creationId xmlns:a16="http://schemas.microsoft.com/office/drawing/2014/main" id="{FCB8B135-B9AB-05A3-2BAF-68230EB7D227}"/>
              </a:ext>
            </a:extLst>
          </p:cNvPr>
          <p:cNvSpPr>
            <a:spLocks noGrp="1"/>
          </p:cNvSpPr>
          <p:nvPr>
            <p:ph idx="1"/>
          </p:nvPr>
        </p:nvSpPr>
        <p:spPr>
          <a:xfrm>
            <a:off x="628649" y="1563222"/>
            <a:ext cx="4703515" cy="3069499"/>
          </a:xfrm>
        </p:spPr>
        <p:txBody>
          <a:bodyPr/>
          <a:lstStyle/>
          <a:p>
            <a:pPr marL="457200" indent="-457200">
              <a:buFont typeface="+mj-lt"/>
              <a:buAutoNum type="arabicPeriod"/>
            </a:pPr>
            <a:r>
              <a:rPr lang="en-US" b="1" dirty="0"/>
              <a:t>What are we working on? </a:t>
            </a:r>
            <a:r>
              <a:rPr lang="en-US" dirty="0"/>
              <a:t>Describe the system</a:t>
            </a:r>
          </a:p>
          <a:p>
            <a:pPr marL="457200" indent="-457200">
              <a:buFont typeface="+mj-lt"/>
              <a:buAutoNum type="arabicPeriod"/>
            </a:pPr>
            <a:r>
              <a:rPr lang="en-US" b="1" dirty="0"/>
              <a:t>What can go wrong? </a:t>
            </a:r>
            <a:r>
              <a:rPr lang="en-US" dirty="0"/>
              <a:t>Identify threats </a:t>
            </a:r>
          </a:p>
          <a:p>
            <a:pPr marL="457200" indent="-457200">
              <a:buFont typeface="+mj-lt"/>
              <a:buAutoNum type="arabicPeriod"/>
            </a:pPr>
            <a:r>
              <a:rPr lang="en-US" b="1" dirty="0"/>
              <a:t>What are we going to do about it? </a:t>
            </a:r>
            <a:r>
              <a:rPr lang="en-US" dirty="0"/>
              <a:t>Mitigate, accept, transfer, eliminate</a:t>
            </a:r>
          </a:p>
          <a:p>
            <a:pPr marL="457200" indent="-457200">
              <a:buFont typeface="+mj-lt"/>
              <a:buAutoNum type="arabicPeriod"/>
            </a:pPr>
            <a:r>
              <a:rPr lang="en-US" b="1" dirty="0"/>
              <a:t>Did we do a good job? </a:t>
            </a:r>
            <a:r>
              <a:rPr lang="en-US" dirty="0"/>
              <a:t>Validate the analysis</a:t>
            </a:r>
          </a:p>
        </p:txBody>
      </p:sp>
      <p:sp>
        <p:nvSpPr>
          <p:cNvPr id="7" name="TextBox 6">
            <a:extLst>
              <a:ext uri="{FF2B5EF4-FFF2-40B4-BE49-F238E27FC236}">
                <a16:creationId xmlns:a16="http://schemas.microsoft.com/office/drawing/2014/main" id="{72CF251D-A090-238C-6ABD-1726A3E60554}"/>
              </a:ext>
            </a:extLst>
          </p:cNvPr>
          <p:cNvSpPr txBox="1"/>
          <p:nvPr/>
        </p:nvSpPr>
        <p:spPr>
          <a:xfrm>
            <a:off x="628650" y="953769"/>
            <a:ext cx="4572000" cy="369332"/>
          </a:xfrm>
          <a:prstGeom prst="rect">
            <a:avLst/>
          </a:prstGeom>
          <a:noFill/>
        </p:spPr>
        <p:txBody>
          <a:bodyPr wrap="square">
            <a:spAutoFit/>
          </a:bodyPr>
          <a:lstStyle/>
          <a:p>
            <a:pPr marL="0" lvl="0" indent="0">
              <a:buNone/>
            </a:pPr>
            <a:r>
              <a:rPr lang="en-US" i="1" dirty="0" err="1"/>
              <a:t>Shostack’s</a:t>
            </a:r>
            <a:r>
              <a:rPr lang="en-US" i="1" dirty="0"/>
              <a:t> four-question framework</a:t>
            </a:r>
          </a:p>
        </p:txBody>
      </p:sp>
      <p:pic>
        <p:nvPicPr>
          <p:cNvPr id="8" name="Picture 7">
            <a:extLst>
              <a:ext uri="{FF2B5EF4-FFF2-40B4-BE49-F238E27FC236}">
                <a16:creationId xmlns:a16="http://schemas.microsoft.com/office/drawing/2014/main" id="{386BC030-D84A-49C3-2786-012E88CB16A6}"/>
              </a:ext>
            </a:extLst>
          </p:cNvPr>
          <p:cNvPicPr>
            <a:picLocks noChangeAspect="1"/>
          </p:cNvPicPr>
          <p:nvPr/>
        </p:nvPicPr>
        <p:blipFill>
          <a:blip r:embed="rId2"/>
          <a:stretch>
            <a:fillRect/>
          </a:stretch>
        </p:blipFill>
        <p:spPr>
          <a:xfrm>
            <a:off x="5442332" y="1246841"/>
            <a:ext cx="3591499" cy="38966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dissolve">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dissolve">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dissolve">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dissolv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A0CAD-8D1F-FF3C-0A89-7EFB0B9CC813}"/>
              </a:ext>
            </a:extLst>
          </p:cNvPr>
          <p:cNvSpPr>
            <a:spLocks noGrp="1"/>
          </p:cNvSpPr>
          <p:nvPr>
            <p:ph type="title"/>
          </p:nvPr>
        </p:nvSpPr>
        <p:spPr>
          <a:xfrm>
            <a:off x="531831" y="273844"/>
            <a:ext cx="3943350" cy="994172"/>
          </a:xfrm>
        </p:spPr>
        <p:txBody>
          <a:bodyPr>
            <a:normAutofit fontScale="90000"/>
          </a:bodyPr>
          <a:lstStyle/>
          <a:p>
            <a:r>
              <a:rPr lang="en-US" dirty="0"/>
              <a:t>What are we working on? Data Flow Diagrams</a:t>
            </a:r>
          </a:p>
        </p:txBody>
      </p:sp>
      <p:sp>
        <p:nvSpPr>
          <p:cNvPr id="3" name="Content Placeholder 2">
            <a:extLst>
              <a:ext uri="{FF2B5EF4-FFF2-40B4-BE49-F238E27FC236}">
                <a16:creationId xmlns:a16="http://schemas.microsoft.com/office/drawing/2014/main" id="{FCEBC555-CCEB-96D2-8B43-9CAD3DA6C326}"/>
              </a:ext>
            </a:extLst>
          </p:cNvPr>
          <p:cNvSpPr>
            <a:spLocks noGrp="1"/>
          </p:cNvSpPr>
          <p:nvPr>
            <p:ph idx="1"/>
          </p:nvPr>
        </p:nvSpPr>
        <p:spPr>
          <a:xfrm>
            <a:off x="628650" y="1369218"/>
            <a:ext cx="3749712" cy="3263504"/>
          </a:xfrm>
        </p:spPr>
        <p:txBody>
          <a:bodyPr>
            <a:normAutofit/>
          </a:bodyPr>
          <a:lstStyle/>
          <a:p>
            <a:pPr marL="0" indent="0">
              <a:buNone/>
            </a:pPr>
            <a:r>
              <a:rPr lang="en-US" dirty="0"/>
              <a:t>Depicts the flow of data (indirectly: control) in a system</a:t>
            </a:r>
          </a:p>
          <a:p>
            <a:r>
              <a:rPr lang="en-US" dirty="0"/>
              <a:t>For threat modeling – </a:t>
            </a:r>
          </a:p>
          <a:p>
            <a:pPr lvl="1"/>
            <a:r>
              <a:rPr lang="en-US" b="1" dirty="0"/>
              <a:t>Level 0 </a:t>
            </a:r>
            <a:r>
              <a:rPr lang="en-US" dirty="0"/>
              <a:t>diagram identifies the system and external entities that interact with it</a:t>
            </a:r>
          </a:p>
          <a:p>
            <a:pPr lvl="1"/>
            <a:r>
              <a:rPr lang="en-US" b="1" dirty="0"/>
              <a:t>Level 1 </a:t>
            </a:r>
            <a:r>
              <a:rPr lang="en-US" dirty="0"/>
              <a:t>diagram further identifies system components and flows between them</a:t>
            </a:r>
          </a:p>
        </p:txBody>
      </p:sp>
      <p:pic>
        <p:nvPicPr>
          <p:cNvPr id="4" name="Picture 3">
            <a:extLst>
              <a:ext uri="{FF2B5EF4-FFF2-40B4-BE49-F238E27FC236}">
                <a16:creationId xmlns:a16="http://schemas.microsoft.com/office/drawing/2014/main" id="{23B41814-FED5-97BD-3BA3-76F462650F42}"/>
              </a:ext>
            </a:extLst>
          </p:cNvPr>
          <p:cNvPicPr>
            <a:picLocks noChangeAspect="1"/>
          </p:cNvPicPr>
          <p:nvPr/>
        </p:nvPicPr>
        <p:blipFill>
          <a:blip r:embed="rId2"/>
          <a:stretch>
            <a:fillRect/>
          </a:stretch>
        </p:blipFill>
        <p:spPr>
          <a:xfrm>
            <a:off x="4475181" y="273844"/>
            <a:ext cx="4524562" cy="4627133"/>
          </a:xfrm>
          <a:prstGeom prst="rect">
            <a:avLst/>
          </a:prstGeom>
        </p:spPr>
      </p:pic>
    </p:spTree>
    <p:extLst>
      <p:ext uri="{BB962C8B-B14F-4D97-AF65-F5344CB8AC3E}">
        <p14:creationId xmlns:p14="http://schemas.microsoft.com/office/powerpoint/2010/main" val="42571591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B56B0-B23C-706F-1030-0BFAE2931210}"/>
            </a:ext>
          </a:extLst>
        </p:cNvPr>
        <p:cNvGrpSpPr/>
        <p:nvPr/>
      </p:nvGrpSpPr>
      <p:grpSpPr>
        <a:xfrm>
          <a:off x="0" y="0"/>
          <a:ext cx="0" cy="0"/>
          <a:chOff x="0" y="0"/>
          <a:chExt cx="0" cy="0"/>
        </a:xfrm>
      </p:grpSpPr>
      <p:cxnSp>
        <p:nvCxnSpPr>
          <p:cNvPr id="36" name="Straight Arrow Connector 35">
            <a:extLst>
              <a:ext uri="{FF2B5EF4-FFF2-40B4-BE49-F238E27FC236}">
                <a16:creationId xmlns:a16="http://schemas.microsoft.com/office/drawing/2014/main" id="{BBA5B793-9E29-0271-CF2A-713268EE3A5A}"/>
              </a:ext>
            </a:extLst>
          </p:cNvPr>
          <p:cNvCxnSpPr>
            <a:cxnSpLocks/>
          </p:cNvCxnSpPr>
          <p:nvPr/>
        </p:nvCxnSpPr>
        <p:spPr>
          <a:xfrm flipV="1">
            <a:off x="3429934" y="1561829"/>
            <a:ext cx="0" cy="2795806"/>
          </a:xfrm>
          <a:prstGeom prst="straightConnector1">
            <a:avLst/>
          </a:prstGeom>
          <a:ln w="19050">
            <a:solidFill>
              <a:schemeClr val="accent4"/>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7A034D4-A278-FAD0-48C8-6B5504D07AEA}"/>
              </a:ext>
            </a:extLst>
          </p:cNvPr>
          <p:cNvSpPr>
            <a:spLocks noGrp="1"/>
          </p:cNvSpPr>
          <p:nvPr>
            <p:ph type="title"/>
          </p:nvPr>
        </p:nvSpPr>
        <p:spPr>
          <a:xfrm>
            <a:off x="428268" y="273844"/>
            <a:ext cx="8087082" cy="994172"/>
          </a:xfrm>
        </p:spPr>
        <p:txBody>
          <a:bodyPr>
            <a:normAutofit/>
          </a:bodyPr>
          <a:lstStyle/>
          <a:p>
            <a:pPr lvl="0"/>
            <a:r>
              <a:rPr lang="en-US" dirty="0"/>
              <a:t>What are we working on? Data Flow Diagrams</a:t>
            </a:r>
            <a:endParaRPr dirty="0"/>
          </a:p>
        </p:txBody>
      </p:sp>
      <p:sp>
        <p:nvSpPr>
          <p:cNvPr id="11" name="Oval 10">
            <a:extLst>
              <a:ext uri="{FF2B5EF4-FFF2-40B4-BE49-F238E27FC236}">
                <a16:creationId xmlns:a16="http://schemas.microsoft.com/office/drawing/2014/main" id="{578F6E95-EFA1-5574-6413-D99809FA23BD}"/>
              </a:ext>
            </a:extLst>
          </p:cNvPr>
          <p:cNvSpPr>
            <a:spLocks noChangeAspect="1"/>
          </p:cNvSpPr>
          <p:nvPr/>
        </p:nvSpPr>
        <p:spPr>
          <a:xfrm>
            <a:off x="4058864" y="2626943"/>
            <a:ext cx="1463040" cy="1463040"/>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Process</a:t>
            </a:r>
          </a:p>
        </p:txBody>
      </p:sp>
      <p:sp>
        <p:nvSpPr>
          <p:cNvPr id="13" name="TextBox 12">
            <a:extLst>
              <a:ext uri="{FF2B5EF4-FFF2-40B4-BE49-F238E27FC236}">
                <a16:creationId xmlns:a16="http://schemas.microsoft.com/office/drawing/2014/main" id="{418E2E2F-D224-D786-EA42-AC2A485BBB7B}"/>
              </a:ext>
            </a:extLst>
          </p:cNvPr>
          <p:cNvSpPr txBox="1"/>
          <p:nvPr/>
        </p:nvSpPr>
        <p:spPr>
          <a:xfrm>
            <a:off x="815543" y="2442277"/>
            <a:ext cx="796693" cy="369332"/>
          </a:xfrm>
          <a:prstGeom prst="rect">
            <a:avLst/>
          </a:prstGeom>
          <a:solidFill>
            <a:schemeClr val="accent2"/>
          </a:solidFill>
        </p:spPr>
        <p:txBody>
          <a:bodyPr wrap="none" rtlCol="0">
            <a:spAutoFit/>
          </a:bodyPr>
          <a:lstStyle/>
          <a:p>
            <a:r>
              <a:rPr lang="en-US" dirty="0"/>
              <a:t>Threat</a:t>
            </a:r>
          </a:p>
        </p:txBody>
      </p:sp>
      <p:sp>
        <p:nvSpPr>
          <p:cNvPr id="16" name="Predefined Process 15">
            <a:extLst>
              <a:ext uri="{FF2B5EF4-FFF2-40B4-BE49-F238E27FC236}">
                <a16:creationId xmlns:a16="http://schemas.microsoft.com/office/drawing/2014/main" id="{DF9EC5D3-1724-04E3-431B-4DE35EEDC5F1}"/>
              </a:ext>
            </a:extLst>
          </p:cNvPr>
          <p:cNvSpPr/>
          <p:nvPr/>
        </p:nvSpPr>
        <p:spPr>
          <a:xfrm>
            <a:off x="6824940" y="3096233"/>
            <a:ext cx="1445287" cy="447778"/>
          </a:xfrm>
          <a:prstGeom prst="flowChartPredefined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Storage</a:t>
            </a:r>
          </a:p>
        </p:txBody>
      </p:sp>
      <p:cxnSp>
        <p:nvCxnSpPr>
          <p:cNvPr id="21" name="Straight Arrow Connector 20">
            <a:extLst>
              <a:ext uri="{FF2B5EF4-FFF2-40B4-BE49-F238E27FC236}">
                <a16:creationId xmlns:a16="http://schemas.microsoft.com/office/drawing/2014/main" id="{B75B0475-4DFD-E495-43BB-B256C02AC196}"/>
              </a:ext>
            </a:extLst>
          </p:cNvPr>
          <p:cNvCxnSpPr>
            <a:cxnSpLocks/>
          </p:cNvCxnSpPr>
          <p:nvPr/>
        </p:nvCxnSpPr>
        <p:spPr>
          <a:xfrm>
            <a:off x="2782894" y="3226578"/>
            <a:ext cx="132035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14AC3E6-1959-8AAB-47A6-0A68BAF4806E}"/>
              </a:ext>
            </a:extLst>
          </p:cNvPr>
          <p:cNvCxnSpPr>
            <a:cxnSpLocks/>
          </p:cNvCxnSpPr>
          <p:nvPr/>
        </p:nvCxnSpPr>
        <p:spPr>
          <a:xfrm>
            <a:off x="2801964" y="3450319"/>
            <a:ext cx="1320354" cy="0"/>
          </a:xfrm>
          <a:prstGeom prst="straightConnector1">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673618F-9922-403B-BCF8-1EFD8B40296B}"/>
              </a:ext>
            </a:extLst>
          </p:cNvPr>
          <p:cNvSpPr txBox="1"/>
          <p:nvPr/>
        </p:nvSpPr>
        <p:spPr>
          <a:xfrm>
            <a:off x="3390577" y="3434362"/>
            <a:ext cx="544252" cy="338554"/>
          </a:xfrm>
          <a:prstGeom prst="rect">
            <a:avLst/>
          </a:prstGeom>
          <a:noFill/>
        </p:spPr>
        <p:txBody>
          <a:bodyPr wrap="none" rtlCol="0">
            <a:spAutoFit/>
          </a:bodyPr>
          <a:lstStyle/>
          <a:p>
            <a:r>
              <a:rPr lang="en-US" sz="1600" dirty="0"/>
              <a:t>resp</a:t>
            </a:r>
          </a:p>
        </p:txBody>
      </p:sp>
      <p:sp>
        <p:nvSpPr>
          <p:cNvPr id="33" name="TextBox 32">
            <a:extLst>
              <a:ext uri="{FF2B5EF4-FFF2-40B4-BE49-F238E27FC236}">
                <a16:creationId xmlns:a16="http://schemas.microsoft.com/office/drawing/2014/main" id="{BAAA0780-5EF5-4878-D0A7-14D4839B1986}"/>
              </a:ext>
            </a:extLst>
          </p:cNvPr>
          <p:cNvSpPr txBox="1"/>
          <p:nvPr/>
        </p:nvSpPr>
        <p:spPr>
          <a:xfrm>
            <a:off x="2814142" y="1268016"/>
            <a:ext cx="1446678" cy="338554"/>
          </a:xfrm>
          <a:prstGeom prst="rect">
            <a:avLst/>
          </a:prstGeom>
          <a:noFill/>
        </p:spPr>
        <p:txBody>
          <a:bodyPr wrap="none" rtlCol="0">
            <a:spAutoFit/>
          </a:bodyPr>
          <a:lstStyle/>
          <a:p>
            <a:r>
              <a:rPr lang="en-US" sz="1600" dirty="0"/>
              <a:t>Trust boundary</a:t>
            </a:r>
          </a:p>
        </p:txBody>
      </p:sp>
      <p:cxnSp>
        <p:nvCxnSpPr>
          <p:cNvPr id="42" name="Straight Arrow Connector 41">
            <a:extLst>
              <a:ext uri="{FF2B5EF4-FFF2-40B4-BE49-F238E27FC236}">
                <a16:creationId xmlns:a16="http://schemas.microsoft.com/office/drawing/2014/main" id="{7938CBE8-AC81-FE11-2D81-991F69E26AB0}"/>
              </a:ext>
            </a:extLst>
          </p:cNvPr>
          <p:cNvCxnSpPr>
            <a:cxnSpLocks/>
          </p:cNvCxnSpPr>
          <p:nvPr/>
        </p:nvCxnSpPr>
        <p:spPr>
          <a:xfrm>
            <a:off x="5504585" y="3229604"/>
            <a:ext cx="132035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4663CAAD-884E-E4EA-C6C3-C750E5607D84}"/>
              </a:ext>
            </a:extLst>
          </p:cNvPr>
          <p:cNvSpPr txBox="1"/>
          <p:nvPr/>
        </p:nvSpPr>
        <p:spPr>
          <a:xfrm>
            <a:off x="5730572" y="2888024"/>
            <a:ext cx="524503" cy="338554"/>
          </a:xfrm>
          <a:prstGeom prst="rect">
            <a:avLst/>
          </a:prstGeom>
          <a:noFill/>
        </p:spPr>
        <p:txBody>
          <a:bodyPr wrap="none" rtlCol="0">
            <a:spAutoFit/>
          </a:bodyPr>
          <a:lstStyle/>
          <a:p>
            <a:pPr algn="r"/>
            <a:r>
              <a:rPr lang="en-US" sz="1600" dirty="0"/>
              <a:t>msg</a:t>
            </a:r>
          </a:p>
        </p:txBody>
      </p:sp>
      <p:cxnSp>
        <p:nvCxnSpPr>
          <p:cNvPr id="44" name="Straight Arrow Connector 43">
            <a:extLst>
              <a:ext uri="{FF2B5EF4-FFF2-40B4-BE49-F238E27FC236}">
                <a16:creationId xmlns:a16="http://schemas.microsoft.com/office/drawing/2014/main" id="{223B5042-6D20-B8C2-1EA1-395A4A3C43EB}"/>
              </a:ext>
            </a:extLst>
          </p:cNvPr>
          <p:cNvCxnSpPr>
            <a:cxnSpLocks/>
          </p:cNvCxnSpPr>
          <p:nvPr/>
        </p:nvCxnSpPr>
        <p:spPr>
          <a:xfrm>
            <a:off x="5519440" y="3456319"/>
            <a:ext cx="1320354" cy="0"/>
          </a:xfrm>
          <a:prstGeom prst="straightConnector1">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FDD587C3-AEBA-AAB2-2211-309A9D2E5E91}"/>
              </a:ext>
            </a:extLst>
          </p:cNvPr>
          <p:cNvSpPr txBox="1"/>
          <p:nvPr/>
        </p:nvSpPr>
        <p:spPr>
          <a:xfrm>
            <a:off x="6344663" y="3435642"/>
            <a:ext cx="544252" cy="338554"/>
          </a:xfrm>
          <a:prstGeom prst="rect">
            <a:avLst/>
          </a:prstGeom>
          <a:noFill/>
        </p:spPr>
        <p:txBody>
          <a:bodyPr wrap="none" rtlCol="0">
            <a:spAutoFit/>
          </a:bodyPr>
          <a:lstStyle/>
          <a:p>
            <a:r>
              <a:rPr lang="en-US" sz="1600" dirty="0"/>
              <a:t>resp</a:t>
            </a:r>
          </a:p>
        </p:txBody>
      </p:sp>
      <p:sp>
        <p:nvSpPr>
          <p:cNvPr id="54" name="Rectangle 53">
            <a:extLst>
              <a:ext uri="{FF2B5EF4-FFF2-40B4-BE49-F238E27FC236}">
                <a16:creationId xmlns:a16="http://schemas.microsoft.com/office/drawing/2014/main" id="{158E6E7B-86C6-3C32-F219-219DBFBB8345}"/>
              </a:ext>
            </a:extLst>
          </p:cNvPr>
          <p:cNvSpPr/>
          <p:nvPr/>
        </p:nvSpPr>
        <p:spPr>
          <a:xfrm>
            <a:off x="1386672" y="2888024"/>
            <a:ext cx="1427470" cy="922631"/>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External entity</a:t>
            </a:r>
          </a:p>
        </p:txBody>
      </p:sp>
      <p:sp>
        <p:nvSpPr>
          <p:cNvPr id="26" name="TextBox 25">
            <a:extLst>
              <a:ext uri="{FF2B5EF4-FFF2-40B4-BE49-F238E27FC236}">
                <a16:creationId xmlns:a16="http://schemas.microsoft.com/office/drawing/2014/main" id="{54436EC1-F3A7-C612-50BB-A6E345FB0731}"/>
              </a:ext>
            </a:extLst>
          </p:cNvPr>
          <p:cNvSpPr txBox="1"/>
          <p:nvPr/>
        </p:nvSpPr>
        <p:spPr>
          <a:xfrm>
            <a:off x="2933238" y="2888024"/>
            <a:ext cx="524503" cy="338554"/>
          </a:xfrm>
          <a:prstGeom prst="rect">
            <a:avLst/>
          </a:prstGeom>
          <a:noFill/>
        </p:spPr>
        <p:txBody>
          <a:bodyPr wrap="none" rtlCol="0">
            <a:spAutoFit/>
          </a:bodyPr>
          <a:lstStyle/>
          <a:p>
            <a:pPr algn="r"/>
            <a:r>
              <a:rPr lang="en-US" sz="1600" dirty="0"/>
              <a:t>msg</a:t>
            </a:r>
          </a:p>
        </p:txBody>
      </p:sp>
      <p:sp>
        <p:nvSpPr>
          <p:cNvPr id="55" name="TextBox 54">
            <a:extLst>
              <a:ext uri="{FF2B5EF4-FFF2-40B4-BE49-F238E27FC236}">
                <a16:creationId xmlns:a16="http://schemas.microsoft.com/office/drawing/2014/main" id="{88052444-8C0B-504D-83DC-71E2FBF2EC55}"/>
              </a:ext>
            </a:extLst>
          </p:cNvPr>
          <p:cNvSpPr txBox="1"/>
          <p:nvPr/>
        </p:nvSpPr>
        <p:spPr>
          <a:xfrm>
            <a:off x="5315720" y="3947365"/>
            <a:ext cx="796693" cy="369332"/>
          </a:xfrm>
          <a:prstGeom prst="rect">
            <a:avLst/>
          </a:prstGeom>
          <a:solidFill>
            <a:schemeClr val="accent2"/>
          </a:solidFill>
        </p:spPr>
        <p:txBody>
          <a:bodyPr wrap="none" rtlCol="0">
            <a:spAutoFit/>
          </a:bodyPr>
          <a:lstStyle/>
          <a:p>
            <a:r>
              <a:rPr lang="en-US" dirty="0"/>
              <a:t>Threat</a:t>
            </a:r>
          </a:p>
        </p:txBody>
      </p:sp>
      <p:sp>
        <p:nvSpPr>
          <p:cNvPr id="56" name="TextBox 55">
            <a:extLst>
              <a:ext uri="{FF2B5EF4-FFF2-40B4-BE49-F238E27FC236}">
                <a16:creationId xmlns:a16="http://schemas.microsoft.com/office/drawing/2014/main" id="{8DCB5712-8564-F906-DF0A-C973C9E20E02}"/>
              </a:ext>
            </a:extLst>
          </p:cNvPr>
          <p:cNvSpPr txBox="1"/>
          <p:nvPr/>
        </p:nvSpPr>
        <p:spPr>
          <a:xfrm>
            <a:off x="7744249" y="3650798"/>
            <a:ext cx="796693" cy="369332"/>
          </a:xfrm>
          <a:prstGeom prst="rect">
            <a:avLst/>
          </a:prstGeom>
          <a:solidFill>
            <a:schemeClr val="accent2"/>
          </a:solidFill>
        </p:spPr>
        <p:txBody>
          <a:bodyPr wrap="none" rtlCol="0">
            <a:spAutoFit/>
          </a:bodyPr>
          <a:lstStyle/>
          <a:p>
            <a:r>
              <a:rPr lang="en-US" dirty="0"/>
              <a:t>Threat</a:t>
            </a:r>
          </a:p>
        </p:txBody>
      </p:sp>
      <p:sp>
        <p:nvSpPr>
          <p:cNvPr id="3" name="TextBox 2">
            <a:extLst>
              <a:ext uri="{FF2B5EF4-FFF2-40B4-BE49-F238E27FC236}">
                <a16:creationId xmlns:a16="http://schemas.microsoft.com/office/drawing/2014/main" id="{4A7E86CD-E667-0007-DB37-347F446D6AFE}"/>
              </a:ext>
            </a:extLst>
          </p:cNvPr>
          <p:cNvSpPr txBox="1"/>
          <p:nvPr/>
        </p:nvSpPr>
        <p:spPr>
          <a:xfrm>
            <a:off x="4841995" y="4339000"/>
            <a:ext cx="2301656" cy="369332"/>
          </a:xfrm>
          <a:prstGeom prst="rect">
            <a:avLst/>
          </a:prstGeom>
          <a:noFill/>
        </p:spPr>
        <p:txBody>
          <a:bodyPr wrap="none" rtlCol="0">
            <a:spAutoFit/>
          </a:bodyPr>
          <a:lstStyle/>
          <a:p>
            <a:r>
              <a:rPr lang="en-US" dirty="0"/>
              <a:t>(</a:t>
            </a:r>
            <a:r>
              <a:rPr lang="en-US" b="1" dirty="0">
                <a:solidFill>
                  <a:schemeClr val="accent2"/>
                </a:solidFill>
              </a:rPr>
              <a:t>threats </a:t>
            </a:r>
            <a:r>
              <a:rPr lang="en-US" dirty="0"/>
              <a:t>part of step 2)</a:t>
            </a:r>
          </a:p>
        </p:txBody>
      </p:sp>
    </p:spTree>
    <p:extLst>
      <p:ext uri="{BB962C8B-B14F-4D97-AF65-F5344CB8AC3E}">
        <p14:creationId xmlns:p14="http://schemas.microsoft.com/office/powerpoint/2010/main" val="35828834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dissolve">
                                      <p:cBhvr>
                                        <p:cTn id="12" dur="500"/>
                                        <p:tgtEl>
                                          <p:spTgt spid="33"/>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dissolve">
                                      <p:cBhvr>
                                        <p:cTn id="20" dur="500"/>
                                        <p:tgtEl>
                                          <p:spTgt spid="5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dissolve">
                                      <p:cBhvr>
                                        <p:cTn id="28" dur="500"/>
                                        <p:tgtEl>
                                          <p:spTgt spid="26"/>
                                        </p:tgtEl>
                                      </p:cBhvr>
                                    </p:animEffect>
                                  </p:childTnLst>
                                </p:cTn>
                              </p:par>
                            </p:childTnLst>
                          </p:cTn>
                        </p:par>
                        <p:par>
                          <p:cTn id="29" fill="hold">
                            <p:stCondLst>
                              <p:cond delay="500"/>
                            </p:stCondLst>
                            <p:childTnLst>
                              <p:par>
                                <p:cTn id="30" presetID="22" presetClass="entr" presetSubtype="2"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right)">
                                      <p:cBhvr>
                                        <p:cTn id="32" dur="500"/>
                                        <p:tgtEl>
                                          <p:spTgt spid="27"/>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dissolve">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dissolve">
                                      <p:cBhvr>
                                        <p:cTn id="40" dur="500"/>
                                        <p:tgtEl>
                                          <p:spTgt spid="16"/>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left)">
                                      <p:cBhvr>
                                        <p:cTn id="44" dur="500"/>
                                        <p:tgtEl>
                                          <p:spTgt spid="42"/>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dissolve">
                                      <p:cBhvr>
                                        <p:cTn id="47" dur="500"/>
                                        <p:tgtEl>
                                          <p:spTgt spid="43"/>
                                        </p:tgtEl>
                                      </p:cBhvr>
                                    </p:animEffect>
                                  </p:childTnLst>
                                </p:cTn>
                              </p:par>
                            </p:childTnLst>
                          </p:cTn>
                        </p:par>
                        <p:par>
                          <p:cTn id="48" fill="hold">
                            <p:stCondLst>
                              <p:cond delay="1000"/>
                            </p:stCondLst>
                            <p:childTnLst>
                              <p:par>
                                <p:cTn id="49" presetID="22" presetClass="entr" presetSubtype="2"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right)">
                                      <p:cBhvr>
                                        <p:cTn id="51" dur="500"/>
                                        <p:tgtEl>
                                          <p:spTgt spid="44"/>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dissolve">
                                      <p:cBhvr>
                                        <p:cTn id="54" dur="500"/>
                                        <p:tgtEl>
                                          <p:spTgt spid="45"/>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ppt_x"/>
                                          </p:val>
                                        </p:tav>
                                        <p:tav tm="100000">
                                          <p:val>
                                            <p:strVal val="#ppt_x"/>
                                          </p:val>
                                        </p:tav>
                                      </p:tavLst>
                                    </p:anim>
                                    <p:anim calcmode="lin" valueType="num">
                                      <p:cBhvr additive="base">
                                        <p:cTn id="60" dur="500" fill="hold"/>
                                        <p:tgtEl>
                                          <p:spTgt spid="1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ppt_x"/>
                                          </p:val>
                                        </p:tav>
                                        <p:tav tm="100000">
                                          <p:val>
                                            <p:strVal val="#ppt_x"/>
                                          </p:val>
                                        </p:tav>
                                      </p:tavLst>
                                    </p:anim>
                                    <p:anim calcmode="lin" valueType="num">
                                      <p:cBhvr additive="base">
                                        <p:cTn id="64" dur="500" fill="hold"/>
                                        <p:tgtEl>
                                          <p:spTgt spid="5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6"/>
                                        </p:tgtEl>
                                        <p:attrNameLst>
                                          <p:attrName>style.visibility</p:attrName>
                                        </p:attrNameLst>
                                      </p:cBhvr>
                                      <p:to>
                                        <p:strVal val="visible"/>
                                      </p:to>
                                    </p:set>
                                    <p:anim calcmode="lin" valueType="num">
                                      <p:cBhvr additive="base">
                                        <p:cTn id="67" dur="500" fill="hold"/>
                                        <p:tgtEl>
                                          <p:spTgt spid="56"/>
                                        </p:tgtEl>
                                        <p:attrNameLst>
                                          <p:attrName>ppt_x</p:attrName>
                                        </p:attrNameLst>
                                      </p:cBhvr>
                                      <p:tavLst>
                                        <p:tav tm="0">
                                          <p:val>
                                            <p:strVal val="#ppt_x"/>
                                          </p:val>
                                        </p:tav>
                                        <p:tav tm="100000">
                                          <p:val>
                                            <p:strVal val="#ppt_x"/>
                                          </p:val>
                                        </p:tav>
                                      </p:tavLst>
                                    </p:anim>
                                    <p:anim calcmode="lin" valueType="num">
                                      <p:cBhvr additive="base">
                                        <p:cTn id="68" dur="500" fill="hold"/>
                                        <p:tgtEl>
                                          <p:spTgt spid="56"/>
                                        </p:tgtEl>
                                        <p:attrNameLst>
                                          <p:attrName>ppt_y</p:attrName>
                                        </p:attrNameLst>
                                      </p:cBhvr>
                                      <p:tavLst>
                                        <p:tav tm="0">
                                          <p:val>
                                            <p:strVal val="1+#ppt_h/2"/>
                                          </p:val>
                                        </p:tav>
                                        <p:tav tm="100000">
                                          <p:val>
                                            <p:strVal val="#ppt_y"/>
                                          </p:val>
                                        </p:tav>
                                      </p:tavLst>
                                    </p:anim>
                                  </p:childTnLst>
                                </p:cTn>
                              </p:par>
                            </p:childTnLst>
                          </p:cTn>
                        </p:par>
                        <p:par>
                          <p:cTn id="69" fill="hold">
                            <p:stCondLst>
                              <p:cond delay="500"/>
                            </p:stCondLst>
                            <p:childTnLst>
                              <p:par>
                                <p:cTn id="70" presetID="9" presetClass="entr" presetSubtype="0" fill="hold" grpId="0" nodeType="after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dissolve">
                                      <p:cBhvr>
                                        <p:cTn id="7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6" grpId="0" animBg="1"/>
      <p:bldP spid="28" grpId="0"/>
      <p:bldP spid="33" grpId="0"/>
      <p:bldP spid="43" grpId="0"/>
      <p:bldP spid="45" grpId="0"/>
      <p:bldP spid="54" grpId="0" animBg="1"/>
      <p:bldP spid="26" grpId="0"/>
      <p:bldP spid="55" grpId="0" animBg="1"/>
      <p:bldP spid="56"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FA813-1990-2E60-19F7-E8B1C48C8176}"/>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D6AB54B9-B07D-2574-13EB-42BBE89590C6}"/>
              </a:ext>
            </a:extLst>
          </p:cNvPr>
          <p:cNvSpPr txBox="1"/>
          <p:nvPr/>
        </p:nvSpPr>
        <p:spPr>
          <a:xfrm>
            <a:off x="5942065" y="65290"/>
            <a:ext cx="3201935" cy="307777"/>
          </a:xfrm>
          <a:prstGeom prst="rect">
            <a:avLst/>
          </a:prstGeom>
          <a:noFill/>
        </p:spPr>
        <p:txBody>
          <a:bodyPr wrap="square">
            <a:spAutoFit/>
          </a:bodyPr>
          <a:lstStyle/>
          <a:p>
            <a:r>
              <a:rPr lang="en-US" sz="1400" dirty="0"/>
              <a:t>Adaptation of </a:t>
            </a:r>
            <a:r>
              <a:rPr lang="en-US" sz="1400" dirty="0" err="1"/>
              <a:t>SAFECode</a:t>
            </a:r>
            <a:r>
              <a:rPr lang="en-US" sz="1400" dirty="0"/>
              <a:t> paper’s Figure 2</a:t>
            </a:r>
          </a:p>
        </p:txBody>
      </p:sp>
      <p:sp>
        <p:nvSpPr>
          <p:cNvPr id="2" name="Title 1">
            <a:extLst>
              <a:ext uri="{FF2B5EF4-FFF2-40B4-BE49-F238E27FC236}">
                <a16:creationId xmlns:a16="http://schemas.microsoft.com/office/drawing/2014/main" id="{B33D2DCD-15F1-3A6C-597C-DC081212D6C8}"/>
              </a:ext>
            </a:extLst>
          </p:cNvPr>
          <p:cNvSpPr>
            <a:spLocks noGrp="1"/>
          </p:cNvSpPr>
          <p:nvPr>
            <p:ph type="title"/>
          </p:nvPr>
        </p:nvSpPr>
        <p:spPr/>
        <p:txBody>
          <a:bodyPr/>
          <a:lstStyle/>
          <a:p>
            <a:pPr marL="0" lvl="0" indent="0">
              <a:buNone/>
            </a:pPr>
            <a:r>
              <a:rPr dirty="0"/>
              <a:t>Example DFD: Web Feedback System</a:t>
            </a:r>
          </a:p>
        </p:txBody>
      </p:sp>
      <p:pic>
        <p:nvPicPr>
          <p:cNvPr id="17" name="Picture 16">
            <a:extLst>
              <a:ext uri="{FF2B5EF4-FFF2-40B4-BE49-F238E27FC236}">
                <a16:creationId xmlns:a16="http://schemas.microsoft.com/office/drawing/2014/main" id="{E56631C7-5771-3B58-41FF-3B18E8C45BB8}"/>
              </a:ext>
            </a:extLst>
          </p:cNvPr>
          <p:cNvPicPr>
            <a:picLocks noChangeAspect="1"/>
          </p:cNvPicPr>
          <p:nvPr/>
        </p:nvPicPr>
        <p:blipFill>
          <a:blip r:embed="rId3"/>
          <a:stretch>
            <a:fillRect/>
          </a:stretch>
        </p:blipFill>
        <p:spPr>
          <a:xfrm>
            <a:off x="3183654" y="0"/>
            <a:ext cx="5978484" cy="5143500"/>
          </a:xfrm>
          <a:prstGeom prst="rect">
            <a:avLst/>
          </a:prstGeom>
        </p:spPr>
      </p:pic>
      <p:cxnSp>
        <p:nvCxnSpPr>
          <p:cNvPr id="38" name="Straight Arrow Connector 37">
            <a:extLst>
              <a:ext uri="{FF2B5EF4-FFF2-40B4-BE49-F238E27FC236}">
                <a16:creationId xmlns:a16="http://schemas.microsoft.com/office/drawing/2014/main" id="{EDC580AF-EDF7-75EF-C769-0D8A78652E03}"/>
              </a:ext>
            </a:extLst>
          </p:cNvPr>
          <p:cNvCxnSpPr>
            <a:cxnSpLocks/>
          </p:cNvCxnSpPr>
          <p:nvPr/>
        </p:nvCxnSpPr>
        <p:spPr>
          <a:xfrm flipH="1" flipV="1">
            <a:off x="3237658" y="2738056"/>
            <a:ext cx="4970171" cy="12284"/>
          </a:xfrm>
          <a:prstGeom prst="straightConnector1">
            <a:avLst/>
          </a:prstGeom>
          <a:ln w="19050">
            <a:solidFill>
              <a:schemeClr val="accent4"/>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D2276CB-7A8D-6866-2324-1D5F0D77F18B}"/>
              </a:ext>
            </a:extLst>
          </p:cNvPr>
          <p:cNvCxnSpPr>
            <a:cxnSpLocks/>
          </p:cNvCxnSpPr>
          <p:nvPr/>
        </p:nvCxnSpPr>
        <p:spPr>
          <a:xfrm flipV="1">
            <a:off x="2857178" y="2028437"/>
            <a:ext cx="0" cy="2795806"/>
          </a:xfrm>
          <a:prstGeom prst="straightConnector1">
            <a:avLst/>
          </a:prstGeom>
          <a:ln w="19050">
            <a:solidFill>
              <a:schemeClr val="accent4"/>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825BBE68-925F-43AF-9A6F-17A0D8CB614B}"/>
              </a:ext>
            </a:extLst>
          </p:cNvPr>
          <p:cNvSpPr>
            <a:spLocks noChangeAspect="1"/>
          </p:cNvSpPr>
          <p:nvPr/>
        </p:nvSpPr>
        <p:spPr>
          <a:xfrm>
            <a:off x="3486108" y="1038330"/>
            <a:ext cx="1463040" cy="1463040"/>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Authn / </a:t>
            </a:r>
            <a:r>
              <a:rPr lang="en-US" dirty="0" err="1"/>
              <a:t>authz</a:t>
            </a:r>
            <a:r>
              <a:rPr lang="en-US" dirty="0"/>
              <a:t> provider</a:t>
            </a:r>
          </a:p>
        </p:txBody>
      </p:sp>
      <p:sp>
        <p:nvSpPr>
          <p:cNvPr id="11" name="Oval 10">
            <a:extLst>
              <a:ext uri="{FF2B5EF4-FFF2-40B4-BE49-F238E27FC236}">
                <a16:creationId xmlns:a16="http://schemas.microsoft.com/office/drawing/2014/main" id="{F96EFD3B-997E-7ABC-9DDB-DED1342442B0}"/>
              </a:ext>
            </a:extLst>
          </p:cNvPr>
          <p:cNvSpPr>
            <a:spLocks noChangeAspect="1"/>
          </p:cNvSpPr>
          <p:nvPr/>
        </p:nvSpPr>
        <p:spPr>
          <a:xfrm>
            <a:off x="3486108" y="3093551"/>
            <a:ext cx="1463040" cy="1463040"/>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Process</a:t>
            </a:r>
          </a:p>
        </p:txBody>
      </p:sp>
      <p:sp>
        <p:nvSpPr>
          <p:cNvPr id="13" name="TextBox 12">
            <a:extLst>
              <a:ext uri="{FF2B5EF4-FFF2-40B4-BE49-F238E27FC236}">
                <a16:creationId xmlns:a16="http://schemas.microsoft.com/office/drawing/2014/main" id="{73C69EE7-F7EB-7122-7F91-943C6A0913B5}"/>
              </a:ext>
            </a:extLst>
          </p:cNvPr>
          <p:cNvSpPr txBox="1"/>
          <p:nvPr/>
        </p:nvSpPr>
        <p:spPr>
          <a:xfrm>
            <a:off x="238362" y="2919617"/>
            <a:ext cx="1010213" cy="369332"/>
          </a:xfrm>
          <a:prstGeom prst="rect">
            <a:avLst/>
          </a:prstGeom>
          <a:solidFill>
            <a:schemeClr val="accent2"/>
          </a:solidFill>
        </p:spPr>
        <p:txBody>
          <a:bodyPr wrap="none" rtlCol="0">
            <a:spAutoFit/>
          </a:bodyPr>
          <a:lstStyle/>
          <a:p>
            <a:r>
              <a:rPr lang="en-US" dirty="0"/>
              <a:t>Spoofing</a:t>
            </a:r>
          </a:p>
        </p:txBody>
      </p:sp>
      <p:sp>
        <p:nvSpPr>
          <p:cNvPr id="14" name="TextBox 13">
            <a:extLst>
              <a:ext uri="{FF2B5EF4-FFF2-40B4-BE49-F238E27FC236}">
                <a16:creationId xmlns:a16="http://schemas.microsoft.com/office/drawing/2014/main" id="{26BD2310-1971-C847-54C0-1918AFC320C6}"/>
              </a:ext>
            </a:extLst>
          </p:cNvPr>
          <p:cNvSpPr txBox="1"/>
          <p:nvPr/>
        </p:nvSpPr>
        <p:spPr>
          <a:xfrm>
            <a:off x="6999041" y="859830"/>
            <a:ext cx="1683282" cy="646331"/>
          </a:xfrm>
          <a:prstGeom prst="rect">
            <a:avLst/>
          </a:prstGeom>
          <a:solidFill>
            <a:schemeClr val="accent2"/>
          </a:solidFill>
        </p:spPr>
        <p:txBody>
          <a:bodyPr wrap="none" rtlCol="0">
            <a:spAutoFit/>
          </a:bodyPr>
          <a:lstStyle/>
          <a:p>
            <a:pPr algn="ctr"/>
            <a:r>
              <a:rPr lang="en-US" dirty="0"/>
              <a:t>Tampering</a:t>
            </a:r>
            <a:br>
              <a:rPr lang="en-US" dirty="0"/>
            </a:br>
            <a:r>
              <a:rPr lang="en-US" dirty="0"/>
              <a:t>(LDAP injection)</a:t>
            </a:r>
          </a:p>
        </p:txBody>
      </p:sp>
      <p:sp>
        <p:nvSpPr>
          <p:cNvPr id="15" name="Predefined Process 14">
            <a:extLst>
              <a:ext uri="{FF2B5EF4-FFF2-40B4-BE49-F238E27FC236}">
                <a16:creationId xmlns:a16="http://schemas.microsoft.com/office/drawing/2014/main" id="{3A6D9D31-5EAF-88E3-1F94-92E51D676F19}"/>
              </a:ext>
            </a:extLst>
          </p:cNvPr>
          <p:cNvSpPr/>
          <p:nvPr/>
        </p:nvSpPr>
        <p:spPr>
          <a:xfrm>
            <a:off x="6252183" y="1580659"/>
            <a:ext cx="1445287" cy="447778"/>
          </a:xfrm>
          <a:prstGeom prst="flowChartPredefined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LDAP</a:t>
            </a:r>
          </a:p>
        </p:txBody>
      </p:sp>
      <p:sp>
        <p:nvSpPr>
          <p:cNvPr id="16" name="Predefined Process 15">
            <a:extLst>
              <a:ext uri="{FF2B5EF4-FFF2-40B4-BE49-F238E27FC236}">
                <a16:creationId xmlns:a16="http://schemas.microsoft.com/office/drawing/2014/main" id="{FD6604EF-4334-85F0-F4A1-FAA5D9313EE3}"/>
              </a:ext>
            </a:extLst>
          </p:cNvPr>
          <p:cNvSpPr/>
          <p:nvPr/>
        </p:nvSpPr>
        <p:spPr>
          <a:xfrm>
            <a:off x="6252184" y="3562841"/>
            <a:ext cx="1445287" cy="447778"/>
          </a:xfrm>
          <a:prstGeom prst="flowChartPredefined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Storage</a:t>
            </a:r>
          </a:p>
        </p:txBody>
      </p:sp>
      <p:sp>
        <p:nvSpPr>
          <p:cNvPr id="18" name="TextBox 17">
            <a:extLst>
              <a:ext uri="{FF2B5EF4-FFF2-40B4-BE49-F238E27FC236}">
                <a16:creationId xmlns:a16="http://schemas.microsoft.com/office/drawing/2014/main" id="{510858AF-4D92-7902-4343-34F09665B2FA}"/>
              </a:ext>
            </a:extLst>
          </p:cNvPr>
          <p:cNvSpPr txBox="1"/>
          <p:nvPr/>
        </p:nvSpPr>
        <p:spPr>
          <a:xfrm>
            <a:off x="2084081" y="1097976"/>
            <a:ext cx="1319683" cy="646331"/>
          </a:xfrm>
          <a:prstGeom prst="rect">
            <a:avLst/>
          </a:prstGeom>
          <a:solidFill>
            <a:schemeClr val="accent2"/>
          </a:solidFill>
        </p:spPr>
        <p:txBody>
          <a:bodyPr wrap="square" rtlCol="0">
            <a:spAutoFit/>
          </a:bodyPr>
          <a:lstStyle/>
          <a:p>
            <a:r>
              <a:rPr lang="en-US" dirty="0"/>
              <a:t>Elevation of privilege</a:t>
            </a:r>
          </a:p>
        </p:txBody>
      </p:sp>
      <p:sp>
        <p:nvSpPr>
          <p:cNvPr id="19" name="TextBox 18">
            <a:extLst>
              <a:ext uri="{FF2B5EF4-FFF2-40B4-BE49-F238E27FC236}">
                <a16:creationId xmlns:a16="http://schemas.microsoft.com/office/drawing/2014/main" id="{CCACE6C4-3AAD-2259-2407-4C62ADF6A272}"/>
              </a:ext>
            </a:extLst>
          </p:cNvPr>
          <p:cNvSpPr txBox="1"/>
          <p:nvPr/>
        </p:nvSpPr>
        <p:spPr>
          <a:xfrm>
            <a:off x="4626533" y="4519759"/>
            <a:ext cx="1010213" cy="369332"/>
          </a:xfrm>
          <a:prstGeom prst="rect">
            <a:avLst/>
          </a:prstGeom>
          <a:solidFill>
            <a:schemeClr val="accent2"/>
          </a:solidFill>
        </p:spPr>
        <p:txBody>
          <a:bodyPr wrap="none" rtlCol="0">
            <a:spAutoFit/>
          </a:bodyPr>
          <a:lstStyle/>
          <a:p>
            <a:r>
              <a:rPr lang="en-US" dirty="0"/>
              <a:t>Spoofing</a:t>
            </a:r>
          </a:p>
        </p:txBody>
      </p:sp>
      <p:cxnSp>
        <p:nvCxnSpPr>
          <p:cNvPr id="21" name="Straight Arrow Connector 20">
            <a:extLst>
              <a:ext uri="{FF2B5EF4-FFF2-40B4-BE49-F238E27FC236}">
                <a16:creationId xmlns:a16="http://schemas.microsoft.com/office/drawing/2014/main" id="{B4AE4D14-A83D-B229-377B-842BB881DC68}"/>
              </a:ext>
            </a:extLst>
          </p:cNvPr>
          <p:cNvCxnSpPr>
            <a:cxnSpLocks/>
          </p:cNvCxnSpPr>
          <p:nvPr/>
        </p:nvCxnSpPr>
        <p:spPr>
          <a:xfrm>
            <a:off x="2226716" y="3562841"/>
            <a:ext cx="132035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6C4DA01-13DA-111E-FD52-AF8C3EAC4F1F}"/>
              </a:ext>
            </a:extLst>
          </p:cNvPr>
          <p:cNvCxnSpPr>
            <a:cxnSpLocks/>
          </p:cNvCxnSpPr>
          <p:nvPr/>
        </p:nvCxnSpPr>
        <p:spPr>
          <a:xfrm>
            <a:off x="2241386" y="4010619"/>
            <a:ext cx="1320354" cy="0"/>
          </a:xfrm>
          <a:prstGeom prst="straightConnector1">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C07DF78-4765-B423-4A12-530CDB499C68}"/>
              </a:ext>
            </a:extLst>
          </p:cNvPr>
          <p:cNvSpPr txBox="1"/>
          <p:nvPr/>
        </p:nvSpPr>
        <p:spPr>
          <a:xfrm>
            <a:off x="2820176" y="3974368"/>
            <a:ext cx="1542602" cy="338554"/>
          </a:xfrm>
          <a:prstGeom prst="rect">
            <a:avLst/>
          </a:prstGeom>
          <a:noFill/>
        </p:spPr>
        <p:txBody>
          <a:bodyPr wrap="none" rtlCol="0">
            <a:spAutoFit/>
          </a:bodyPr>
          <a:lstStyle/>
          <a:p>
            <a:r>
              <a:rPr lang="en-US" sz="1600" dirty="0"/>
              <a:t>send credentials</a:t>
            </a:r>
          </a:p>
        </p:txBody>
      </p:sp>
      <p:cxnSp>
        <p:nvCxnSpPr>
          <p:cNvPr id="29" name="Straight Arrow Connector 28">
            <a:extLst>
              <a:ext uri="{FF2B5EF4-FFF2-40B4-BE49-F238E27FC236}">
                <a16:creationId xmlns:a16="http://schemas.microsoft.com/office/drawing/2014/main" id="{9EDF163B-3D8A-484F-CB26-DC960B253C79}"/>
              </a:ext>
            </a:extLst>
          </p:cNvPr>
          <p:cNvCxnSpPr>
            <a:cxnSpLocks/>
          </p:cNvCxnSpPr>
          <p:nvPr/>
        </p:nvCxnSpPr>
        <p:spPr>
          <a:xfrm flipV="1">
            <a:off x="3966356" y="2471226"/>
            <a:ext cx="0" cy="6884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A86386D-2908-7DAE-EC75-CC7C73B29F1F}"/>
              </a:ext>
            </a:extLst>
          </p:cNvPr>
          <p:cNvCxnSpPr>
            <a:cxnSpLocks/>
          </p:cNvCxnSpPr>
          <p:nvPr/>
        </p:nvCxnSpPr>
        <p:spPr>
          <a:xfrm flipV="1">
            <a:off x="4480497" y="2451130"/>
            <a:ext cx="0" cy="688411"/>
          </a:xfrm>
          <a:prstGeom prst="straightConnector1">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1E1D6E4F-5660-1461-C129-0466DABE1C1C}"/>
              </a:ext>
            </a:extLst>
          </p:cNvPr>
          <p:cNvSpPr txBox="1"/>
          <p:nvPr/>
        </p:nvSpPr>
        <p:spPr>
          <a:xfrm>
            <a:off x="4530833" y="2386056"/>
            <a:ext cx="831703" cy="338554"/>
          </a:xfrm>
          <a:prstGeom prst="rect">
            <a:avLst/>
          </a:prstGeom>
          <a:noFill/>
        </p:spPr>
        <p:txBody>
          <a:bodyPr wrap="none" rtlCol="0">
            <a:spAutoFit/>
          </a:bodyPr>
          <a:lstStyle/>
          <a:p>
            <a:r>
              <a:rPr lang="en-US" sz="1600" dirty="0"/>
              <a:t>Verified</a:t>
            </a:r>
          </a:p>
        </p:txBody>
      </p:sp>
      <p:sp>
        <p:nvSpPr>
          <p:cNvPr id="33" name="TextBox 32">
            <a:extLst>
              <a:ext uri="{FF2B5EF4-FFF2-40B4-BE49-F238E27FC236}">
                <a16:creationId xmlns:a16="http://schemas.microsoft.com/office/drawing/2014/main" id="{F2339444-32CC-E0D1-88F5-885C3C153A6A}"/>
              </a:ext>
            </a:extLst>
          </p:cNvPr>
          <p:cNvSpPr txBox="1"/>
          <p:nvPr/>
        </p:nvSpPr>
        <p:spPr>
          <a:xfrm>
            <a:off x="3269264" y="2750340"/>
            <a:ext cx="681597" cy="338554"/>
          </a:xfrm>
          <a:prstGeom prst="rect">
            <a:avLst/>
          </a:prstGeom>
          <a:noFill/>
        </p:spPr>
        <p:txBody>
          <a:bodyPr wrap="none" rtlCol="0">
            <a:spAutoFit/>
          </a:bodyPr>
          <a:lstStyle/>
          <a:p>
            <a:r>
              <a:rPr lang="en-US" sz="1600" dirty="0"/>
              <a:t>Auth?</a:t>
            </a:r>
          </a:p>
        </p:txBody>
      </p:sp>
      <p:cxnSp>
        <p:nvCxnSpPr>
          <p:cNvPr id="42" name="Straight Arrow Connector 41">
            <a:extLst>
              <a:ext uri="{FF2B5EF4-FFF2-40B4-BE49-F238E27FC236}">
                <a16:creationId xmlns:a16="http://schemas.microsoft.com/office/drawing/2014/main" id="{3D7F3DD4-936A-0B2B-E2FA-6A017F2D1A86}"/>
              </a:ext>
            </a:extLst>
          </p:cNvPr>
          <p:cNvCxnSpPr>
            <a:cxnSpLocks/>
          </p:cNvCxnSpPr>
          <p:nvPr/>
        </p:nvCxnSpPr>
        <p:spPr>
          <a:xfrm>
            <a:off x="4931829" y="3696212"/>
            <a:ext cx="132035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1CD87B7-5FED-D286-B168-1D3813F8A574}"/>
              </a:ext>
            </a:extLst>
          </p:cNvPr>
          <p:cNvSpPr txBox="1"/>
          <p:nvPr/>
        </p:nvSpPr>
        <p:spPr>
          <a:xfrm>
            <a:off x="4649664" y="3354632"/>
            <a:ext cx="1032655" cy="338554"/>
          </a:xfrm>
          <a:prstGeom prst="rect">
            <a:avLst/>
          </a:prstGeom>
          <a:noFill/>
        </p:spPr>
        <p:txBody>
          <a:bodyPr wrap="none" rtlCol="0">
            <a:spAutoFit/>
          </a:bodyPr>
          <a:lstStyle/>
          <a:p>
            <a:pPr algn="r"/>
            <a:r>
              <a:rPr lang="en-US" sz="1600" dirty="0"/>
              <a:t>SQL Insert</a:t>
            </a:r>
          </a:p>
        </p:txBody>
      </p:sp>
      <p:cxnSp>
        <p:nvCxnSpPr>
          <p:cNvPr id="44" name="Straight Arrow Connector 43">
            <a:extLst>
              <a:ext uri="{FF2B5EF4-FFF2-40B4-BE49-F238E27FC236}">
                <a16:creationId xmlns:a16="http://schemas.microsoft.com/office/drawing/2014/main" id="{3644344E-D62D-3584-19E3-31593BCF83CD}"/>
              </a:ext>
            </a:extLst>
          </p:cNvPr>
          <p:cNvCxnSpPr>
            <a:cxnSpLocks/>
          </p:cNvCxnSpPr>
          <p:nvPr/>
        </p:nvCxnSpPr>
        <p:spPr>
          <a:xfrm>
            <a:off x="4946684" y="3922927"/>
            <a:ext cx="1320354" cy="0"/>
          </a:xfrm>
          <a:prstGeom prst="straightConnector1">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038AA67D-A1D4-3EE4-8094-85A0AD9474A8}"/>
              </a:ext>
            </a:extLst>
          </p:cNvPr>
          <p:cNvSpPr txBox="1"/>
          <p:nvPr/>
        </p:nvSpPr>
        <p:spPr>
          <a:xfrm>
            <a:off x="5761566" y="3938709"/>
            <a:ext cx="822661" cy="338554"/>
          </a:xfrm>
          <a:prstGeom prst="rect">
            <a:avLst/>
          </a:prstGeom>
          <a:noFill/>
        </p:spPr>
        <p:txBody>
          <a:bodyPr wrap="none" rtlCol="0">
            <a:spAutoFit/>
          </a:bodyPr>
          <a:lstStyle/>
          <a:p>
            <a:r>
              <a:rPr lang="en-US" sz="1600" dirty="0"/>
              <a:t>Success</a:t>
            </a:r>
          </a:p>
        </p:txBody>
      </p:sp>
      <p:cxnSp>
        <p:nvCxnSpPr>
          <p:cNvPr id="49" name="Straight Arrow Connector 48">
            <a:extLst>
              <a:ext uri="{FF2B5EF4-FFF2-40B4-BE49-F238E27FC236}">
                <a16:creationId xmlns:a16="http://schemas.microsoft.com/office/drawing/2014/main" id="{BD22D2F3-9B26-2AEB-19DD-82888CD68E5C}"/>
              </a:ext>
            </a:extLst>
          </p:cNvPr>
          <p:cNvCxnSpPr>
            <a:cxnSpLocks/>
          </p:cNvCxnSpPr>
          <p:nvPr/>
        </p:nvCxnSpPr>
        <p:spPr>
          <a:xfrm>
            <a:off x="4931829" y="1660664"/>
            <a:ext cx="132035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5697379A-8377-1ED5-5E22-F693187202D8}"/>
              </a:ext>
            </a:extLst>
          </p:cNvPr>
          <p:cNvSpPr txBox="1"/>
          <p:nvPr/>
        </p:nvSpPr>
        <p:spPr>
          <a:xfrm>
            <a:off x="4792813" y="1066261"/>
            <a:ext cx="896271" cy="584775"/>
          </a:xfrm>
          <a:prstGeom prst="rect">
            <a:avLst/>
          </a:prstGeom>
          <a:noFill/>
        </p:spPr>
        <p:txBody>
          <a:bodyPr wrap="none" rtlCol="0">
            <a:spAutoFit/>
          </a:bodyPr>
          <a:lstStyle/>
          <a:p>
            <a:pPr algn="r"/>
            <a:r>
              <a:rPr lang="en-US" sz="1600" dirty="0"/>
              <a:t>Verify</a:t>
            </a:r>
            <a:br>
              <a:rPr lang="en-US" sz="1600" dirty="0"/>
            </a:br>
            <a:r>
              <a:rPr lang="en-US" sz="1600" dirty="0"/>
              <a:t>privilege</a:t>
            </a:r>
          </a:p>
        </p:txBody>
      </p:sp>
      <p:cxnSp>
        <p:nvCxnSpPr>
          <p:cNvPr id="51" name="Straight Arrow Connector 50">
            <a:extLst>
              <a:ext uri="{FF2B5EF4-FFF2-40B4-BE49-F238E27FC236}">
                <a16:creationId xmlns:a16="http://schemas.microsoft.com/office/drawing/2014/main" id="{76C86642-83B7-15B2-9292-D554FB6657DE}"/>
              </a:ext>
            </a:extLst>
          </p:cNvPr>
          <p:cNvCxnSpPr>
            <a:cxnSpLocks/>
          </p:cNvCxnSpPr>
          <p:nvPr/>
        </p:nvCxnSpPr>
        <p:spPr>
          <a:xfrm>
            <a:off x="4946684" y="1887379"/>
            <a:ext cx="1320354" cy="0"/>
          </a:xfrm>
          <a:prstGeom prst="straightConnector1">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FC41F0F5-EFDD-ABA3-861B-B9F6F650C737}"/>
              </a:ext>
            </a:extLst>
          </p:cNvPr>
          <p:cNvSpPr txBox="1"/>
          <p:nvPr/>
        </p:nvSpPr>
        <p:spPr>
          <a:xfrm>
            <a:off x="5689084" y="1912935"/>
            <a:ext cx="831703" cy="338554"/>
          </a:xfrm>
          <a:prstGeom prst="rect">
            <a:avLst/>
          </a:prstGeom>
          <a:noFill/>
        </p:spPr>
        <p:txBody>
          <a:bodyPr wrap="none" rtlCol="0">
            <a:spAutoFit/>
          </a:bodyPr>
          <a:lstStyle/>
          <a:p>
            <a:r>
              <a:rPr lang="en-US" sz="1600" dirty="0"/>
              <a:t>Verified</a:t>
            </a:r>
          </a:p>
        </p:txBody>
      </p:sp>
      <p:sp>
        <p:nvSpPr>
          <p:cNvPr id="54" name="Rectangle 53">
            <a:extLst>
              <a:ext uri="{FF2B5EF4-FFF2-40B4-BE49-F238E27FC236}">
                <a16:creationId xmlns:a16="http://schemas.microsoft.com/office/drawing/2014/main" id="{803844DD-A5D2-5C63-BFAC-8C7226D580B5}"/>
              </a:ext>
            </a:extLst>
          </p:cNvPr>
          <p:cNvSpPr/>
          <p:nvPr/>
        </p:nvSpPr>
        <p:spPr>
          <a:xfrm>
            <a:off x="813916" y="3354632"/>
            <a:ext cx="1427470" cy="922631"/>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External entity</a:t>
            </a:r>
          </a:p>
        </p:txBody>
      </p:sp>
      <p:sp>
        <p:nvSpPr>
          <p:cNvPr id="26" name="TextBox 25">
            <a:extLst>
              <a:ext uri="{FF2B5EF4-FFF2-40B4-BE49-F238E27FC236}">
                <a16:creationId xmlns:a16="http://schemas.microsoft.com/office/drawing/2014/main" id="{9F12212A-22C9-0071-5922-4879388691A7}"/>
              </a:ext>
            </a:extLst>
          </p:cNvPr>
          <p:cNvSpPr txBox="1"/>
          <p:nvPr/>
        </p:nvSpPr>
        <p:spPr>
          <a:xfrm>
            <a:off x="2217150" y="3244275"/>
            <a:ext cx="590225" cy="338554"/>
          </a:xfrm>
          <a:prstGeom prst="rect">
            <a:avLst/>
          </a:prstGeom>
          <a:noFill/>
        </p:spPr>
        <p:txBody>
          <a:bodyPr wrap="none" rtlCol="0">
            <a:spAutoFit/>
          </a:bodyPr>
          <a:lstStyle/>
          <a:p>
            <a:pPr algn="r"/>
            <a:r>
              <a:rPr lang="en-US" sz="1600" dirty="0"/>
              <a:t>login</a:t>
            </a:r>
          </a:p>
        </p:txBody>
      </p:sp>
      <p:sp>
        <p:nvSpPr>
          <p:cNvPr id="3" name="TextBox 2">
            <a:extLst>
              <a:ext uri="{FF2B5EF4-FFF2-40B4-BE49-F238E27FC236}">
                <a16:creationId xmlns:a16="http://schemas.microsoft.com/office/drawing/2014/main" id="{47AD3179-E6F0-1F8E-0467-78FE1FF508D4}"/>
              </a:ext>
            </a:extLst>
          </p:cNvPr>
          <p:cNvSpPr txBox="1"/>
          <p:nvPr/>
        </p:nvSpPr>
        <p:spPr>
          <a:xfrm>
            <a:off x="1022728" y="3492781"/>
            <a:ext cx="955454" cy="646331"/>
          </a:xfrm>
          <a:prstGeom prst="rect">
            <a:avLst/>
          </a:prstGeom>
          <a:solidFill>
            <a:schemeClr val="accent6"/>
          </a:solidFill>
        </p:spPr>
        <p:txBody>
          <a:bodyPr wrap="none" rtlCol="0">
            <a:spAutoFit/>
          </a:bodyPr>
          <a:lstStyle/>
          <a:p>
            <a:pPr algn="ctr"/>
            <a:r>
              <a:rPr lang="en-US" dirty="0"/>
              <a:t>Browser</a:t>
            </a:r>
            <a:br>
              <a:rPr lang="en-US" dirty="0"/>
            </a:br>
            <a:r>
              <a:rPr lang="en-US" dirty="0"/>
              <a:t>client</a:t>
            </a:r>
          </a:p>
        </p:txBody>
      </p:sp>
      <p:sp>
        <p:nvSpPr>
          <p:cNvPr id="4" name="TextBox 3">
            <a:extLst>
              <a:ext uri="{FF2B5EF4-FFF2-40B4-BE49-F238E27FC236}">
                <a16:creationId xmlns:a16="http://schemas.microsoft.com/office/drawing/2014/main" id="{7B638E76-81C8-E2EB-DA70-647DC78A4F89}"/>
              </a:ext>
            </a:extLst>
          </p:cNvPr>
          <p:cNvSpPr txBox="1"/>
          <p:nvPr/>
        </p:nvSpPr>
        <p:spPr>
          <a:xfrm>
            <a:off x="3742547" y="3657984"/>
            <a:ext cx="1025794" cy="369332"/>
          </a:xfrm>
          <a:prstGeom prst="rect">
            <a:avLst/>
          </a:prstGeom>
          <a:solidFill>
            <a:schemeClr val="accent1"/>
          </a:solidFill>
        </p:spPr>
        <p:txBody>
          <a:bodyPr wrap="none" rtlCol="0">
            <a:spAutoFit/>
          </a:bodyPr>
          <a:lstStyle/>
          <a:p>
            <a:r>
              <a:rPr lang="en-US" dirty="0"/>
              <a:t>Web app</a:t>
            </a:r>
          </a:p>
        </p:txBody>
      </p:sp>
      <p:sp>
        <p:nvSpPr>
          <p:cNvPr id="5" name="TextBox 4">
            <a:extLst>
              <a:ext uri="{FF2B5EF4-FFF2-40B4-BE49-F238E27FC236}">
                <a16:creationId xmlns:a16="http://schemas.microsoft.com/office/drawing/2014/main" id="{23567D47-1896-B6DF-1E0E-696BB48056BB}"/>
              </a:ext>
            </a:extLst>
          </p:cNvPr>
          <p:cNvSpPr txBox="1"/>
          <p:nvPr/>
        </p:nvSpPr>
        <p:spPr>
          <a:xfrm>
            <a:off x="6542656" y="3607427"/>
            <a:ext cx="864339" cy="369332"/>
          </a:xfrm>
          <a:prstGeom prst="rect">
            <a:avLst/>
          </a:prstGeom>
          <a:solidFill>
            <a:schemeClr val="accent1"/>
          </a:solidFill>
        </p:spPr>
        <p:txBody>
          <a:bodyPr wrap="none" rtlCol="0">
            <a:spAutoFit/>
          </a:bodyPr>
          <a:lstStyle/>
          <a:p>
            <a:r>
              <a:rPr lang="en-US" dirty="0"/>
              <a:t>SQL DB</a:t>
            </a:r>
          </a:p>
        </p:txBody>
      </p:sp>
      <p:sp>
        <p:nvSpPr>
          <p:cNvPr id="6" name="TextBox 5">
            <a:extLst>
              <a:ext uri="{FF2B5EF4-FFF2-40B4-BE49-F238E27FC236}">
                <a16:creationId xmlns:a16="http://schemas.microsoft.com/office/drawing/2014/main" id="{4D99DF4C-F6CC-19D4-7FA4-EF56D2224E71}"/>
              </a:ext>
            </a:extLst>
          </p:cNvPr>
          <p:cNvSpPr txBox="1"/>
          <p:nvPr/>
        </p:nvSpPr>
        <p:spPr>
          <a:xfrm>
            <a:off x="6974826" y="2849154"/>
            <a:ext cx="1553630" cy="646331"/>
          </a:xfrm>
          <a:prstGeom prst="rect">
            <a:avLst/>
          </a:prstGeom>
          <a:solidFill>
            <a:schemeClr val="accent2"/>
          </a:solidFill>
        </p:spPr>
        <p:txBody>
          <a:bodyPr wrap="none" rtlCol="0">
            <a:spAutoFit/>
          </a:bodyPr>
          <a:lstStyle/>
          <a:p>
            <a:pPr algn="ctr"/>
            <a:r>
              <a:rPr lang="en-US" dirty="0"/>
              <a:t>Tampering</a:t>
            </a:r>
            <a:br>
              <a:rPr lang="en-US" dirty="0"/>
            </a:br>
            <a:r>
              <a:rPr lang="en-US" dirty="0"/>
              <a:t>(SQL injection)</a:t>
            </a:r>
          </a:p>
        </p:txBody>
      </p:sp>
      <p:sp>
        <p:nvSpPr>
          <p:cNvPr id="9" name="TextBox 8">
            <a:extLst>
              <a:ext uri="{FF2B5EF4-FFF2-40B4-BE49-F238E27FC236}">
                <a16:creationId xmlns:a16="http://schemas.microsoft.com/office/drawing/2014/main" id="{8078DAEE-437A-DE2F-7693-7BC2904C90B7}"/>
              </a:ext>
            </a:extLst>
          </p:cNvPr>
          <p:cNvSpPr txBox="1"/>
          <p:nvPr/>
        </p:nvSpPr>
        <p:spPr>
          <a:xfrm>
            <a:off x="2176648" y="3516511"/>
            <a:ext cx="1733108" cy="338554"/>
          </a:xfrm>
          <a:prstGeom prst="rect">
            <a:avLst/>
          </a:prstGeom>
          <a:noFill/>
        </p:spPr>
        <p:txBody>
          <a:bodyPr wrap="square">
            <a:spAutoFit/>
          </a:bodyPr>
          <a:lstStyle/>
          <a:p>
            <a:r>
              <a:rPr lang="en-US" sz="1600" dirty="0"/>
              <a:t> leave comments</a:t>
            </a:r>
          </a:p>
        </p:txBody>
      </p:sp>
      <p:sp>
        <p:nvSpPr>
          <p:cNvPr id="12" name="TextBox 11">
            <a:extLst>
              <a:ext uri="{FF2B5EF4-FFF2-40B4-BE49-F238E27FC236}">
                <a16:creationId xmlns:a16="http://schemas.microsoft.com/office/drawing/2014/main" id="{B62C280C-8E2A-8DFF-C25C-8BC0D62C7798}"/>
              </a:ext>
            </a:extLst>
          </p:cNvPr>
          <p:cNvSpPr txBox="1"/>
          <p:nvPr/>
        </p:nvSpPr>
        <p:spPr>
          <a:xfrm>
            <a:off x="2825906" y="4181205"/>
            <a:ext cx="1717613" cy="338554"/>
          </a:xfrm>
          <a:prstGeom prst="rect">
            <a:avLst/>
          </a:prstGeom>
          <a:noFill/>
        </p:spPr>
        <p:txBody>
          <a:bodyPr wrap="square">
            <a:spAutoFit/>
          </a:bodyPr>
          <a:lstStyle/>
          <a:p>
            <a:r>
              <a:rPr lang="en-US" sz="1600" dirty="0"/>
              <a:t>/ comments saved</a:t>
            </a:r>
          </a:p>
        </p:txBody>
      </p:sp>
    </p:spTree>
    <p:extLst>
      <p:ext uri="{BB962C8B-B14F-4D97-AF65-F5344CB8AC3E}">
        <p14:creationId xmlns:p14="http://schemas.microsoft.com/office/powerpoint/2010/main" val="33276454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xit" presetSubtype="1" fill="hold" nodeType="clickEffect">
                                  <p:stCondLst>
                                    <p:cond delay="0"/>
                                  </p:stCondLst>
                                  <p:childTnLst>
                                    <p:animEffect transition="out" filter="wipe(up)">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dissolve">
                                      <p:cBhvr>
                                        <p:cTn id="28" dur="500"/>
                                        <p:tgtEl>
                                          <p:spTgt spid="8"/>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left)">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dissolve">
                                      <p:cBhvr>
                                        <p:cTn id="37" dur="500"/>
                                        <p:tgtEl>
                                          <p:spTgt spid="26"/>
                                        </p:tgtEl>
                                      </p:cBhvr>
                                    </p:animEffect>
                                  </p:childTnLst>
                                </p:cTn>
                              </p:par>
                            </p:childTnLst>
                          </p:cTn>
                        </p:par>
                        <p:par>
                          <p:cTn id="38" fill="hold">
                            <p:stCondLst>
                              <p:cond delay="500"/>
                            </p:stCondLst>
                            <p:childTnLst>
                              <p:par>
                                <p:cTn id="39" presetID="22" presetClass="entr" presetSubtype="4" fill="hold"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down)">
                                      <p:cBhvr>
                                        <p:cTn id="41" dur="500"/>
                                        <p:tgtEl>
                                          <p:spTgt spid="29"/>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dissolve">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dissolve">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wipe(left)">
                                      <p:cBhvr>
                                        <p:cTn id="54" dur="500"/>
                                        <p:tgtEl>
                                          <p:spTgt spid="49"/>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dissolve">
                                      <p:cBhvr>
                                        <p:cTn id="57" dur="500"/>
                                        <p:tgtEl>
                                          <p:spTgt spid="50"/>
                                        </p:tgtEl>
                                      </p:cBhvr>
                                    </p:animEffect>
                                  </p:childTnLst>
                                </p:cTn>
                              </p:par>
                            </p:childTnLst>
                          </p:cTn>
                        </p:par>
                        <p:par>
                          <p:cTn id="58" fill="hold">
                            <p:stCondLst>
                              <p:cond delay="500"/>
                            </p:stCondLst>
                            <p:childTnLst>
                              <p:par>
                                <p:cTn id="59" presetID="22" presetClass="entr" presetSubtype="2"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right)">
                                      <p:cBhvr>
                                        <p:cTn id="61" dur="500"/>
                                        <p:tgtEl>
                                          <p:spTgt spid="51"/>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dissolve">
                                      <p:cBhvr>
                                        <p:cTn id="64" dur="500"/>
                                        <p:tgtEl>
                                          <p:spTgt spid="52"/>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ipe(up)">
                                      <p:cBhvr>
                                        <p:cTn id="69" dur="500"/>
                                        <p:tgtEl>
                                          <p:spTgt spid="31"/>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dissolve">
                                      <p:cBhvr>
                                        <p:cTn id="72" dur="500"/>
                                        <p:tgtEl>
                                          <p:spTgt spid="32"/>
                                        </p:tgtEl>
                                      </p:cBhvr>
                                    </p:animEffect>
                                  </p:childTnLst>
                                </p:cTn>
                              </p:par>
                            </p:childTnLst>
                          </p:cTn>
                        </p:par>
                        <p:par>
                          <p:cTn id="73" fill="hold">
                            <p:stCondLst>
                              <p:cond delay="500"/>
                            </p:stCondLst>
                            <p:childTnLst>
                              <p:par>
                                <p:cTn id="74" presetID="22" presetClass="entr" presetSubtype="2" fill="hold" grpId="0" nodeType="after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wipe(right)">
                                      <p:cBhvr>
                                        <p:cTn id="76" dur="500"/>
                                        <p:tgtEl>
                                          <p:spTgt spid="28"/>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wipe(left)">
                                      <p:cBhvr>
                                        <p:cTn id="85" dur="500"/>
                                        <p:tgtEl>
                                          <p:spTgt spid="43"/>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2" fill="hold" grpId="0" nodeType="click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wipe(right)">
                                      <p:cBhvr>
                                        <p:cTn id="90" dur="500"/>
                                        <p:tgtEl>
                                          <p:spTgt spid="45"/>
                                        </p:tgtEl>
                                      </p:cBhvr>
                                    </p:animEffect>
                                  </p:childTnLst>
                                </p:cTn>
                              </p:par>
                            </p:childTnLst>
                          </p:cTn>
                        </p:par>
                        <p:par>
                          <p:cTn id="91" fill="hold">
                            <p:stCondLst>
                              <p:cond delay="50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500"/>
                                        <p:tgtEl>
                                          <p:spTgt spid="12"/>
                                        </p:tgtEl>
                                      </p:cBhvr>
                                    </p:animEffect>
                                  </p:childTnLst>
                                </p:cTn>
                              </p:par>
                            </p:childTnLst>
                          </p:cTn>
                        </p:par>
                      </p:childTnLst>
                    </p:cTn>
                  </p:par>
                  <p:par>
                    <p:cTn id="95" fill="hold">
                      <p:stCondLst>
                        <p:cond delay="indefinite"/>
                      </p:stCondLst>
                      <p:childTnLst>
                        <p:par>
                          <p:cTn id="96" fill="hold">
                            <p:stCondLst>
                              <p:cond delay="0"/>
                            </p:stCondLst>
                            <p:childTnLst>
                              <p:par>
                                <p:cTn id="97" presetID="9" presetClass="entr" presetSubtype="0" fill="hold" grpId="0" nodeType="click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dissolve">
                                      <p:cBhvr>
                                        <p:cTn id="99" dur="500"/>
                                        <p:tgtEl>
                                          <p:spTgt spid="13"/>
                                        </p:tgtEl>
                                      </p:cBhvr>
                                    </p:animEffect>
                                  </p:childTnLst>
                                </p:cTn>
                              </p:par>
                            </p:childTnLst>
                          </p:cTn>
                        </p:par>
                        <p:par>
                          <p:cTn id="100" fill="hold">
                            <p:stCondLst>
                              <p:cond delay="500"/>
                            </p:stCondLst>
                            <p:childTnLst>
                              <p:par>
                                <p:cTn id="101" presetID="9" presetClass="entr" presetSubtype="0"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dissolve">
                                      <p:cBhvr>
                                        <p:cTn id="103" dur="500"/>
                                        <p:tgtEl>
                                          <p:spTgt spid="19"/>
                                        </p:tgtEl>
                                      </p:cBhvr>
                                    </p:animEffect>
                                  </p:childTnLst>
                                </p:cTn>
                              </p:par>
                            </p:childTnLst>
                          </p:cTn>
                        </p:par>
                      </p:childTnLst>
                    </p:cTn>
                  </p:par>
                  <p:par>
                    <p:cTn id="104" fill="hold">
                      <p:stCondLst>
                        <p:cond delay="indefinite"/>
                      </p:stCondLst>
                      <p:childTnLst>
                        <p:par>
                          <p:cTn id="105" fill="hold">
                            <p:stCondLst>
                              <p:cond delay="0"/>
                            </p:stCondLst>
                            <p:childTnLst>
                              <p:par>
                                <p:cTn id="106" presetID="9" presetClass="entr" presetSubtype="0" fill="hold" grpId="0" nodeType="clickEffect">
                                  <p:stCondLst>
                                    <p:cond delay="0"/>
                                  </p:stCondLst>
                                  <p:childTnLst>
                                    <p:set>
                                      <p:cBhvr>
                                        <p:cTn id="107" dur="1" fill="hold">
                                          <p:stCondLst>
                                            <p:cond delay="0"/>
                                          </p:stCondLst>
                                        </p:cTn>
                                        <p:tgtEl>
                                          <p:spTgt spid="6"/>
                                        </p:tgtEl>
                                        <p:attrNameLst>
                                          <p:attrName>style.visibility</p:attrName>
                                        </p:attrNameLst>
                                      </p:cBhvr>
                                      <p:to>
                                        <p:strVal val="visible"/>
                                      </p:to>
                                    </p:set>
                                    <p:animEffect transition="in" filter="dissolve">
                                      <p:cBhvr>
                                        <p:cTn id="108" dur="500"/>
                                        <p:tgtEl>
                                          <p:spTgt spid="6"/>
                                        </p:tgtEl>
                                      </p:cBhvr>
                                    </p:animEffect>
                                  </p:childTnLst>
                                </p:cTn>
                              </p:par>
                            </p:childTnLst>
                          </p:cTn>
                        </p:par>
                      </p:childTnLst>
                    </p:cTn>
                  </p:par>
                  <p:par>
                    <p:cTn id="109" fill="hold">
                      <p:stCondLst>
                        <p:cond delay="indefinite"/>
                      </p:stCondLst>
                      <p:childTnLst>
                        <p:par>
                          <p:cTn id="110" fill="hold">
                            <p:stCondLst>
                              <p:cond delay="0"/>
                            </p:stCondLst>
                            <p:childTnLst>
                              <p:par>
                                <p:cTn id="111" presetID="9" presetClass="entr" presetSubtype="0" fill="hold" grpId="0" nodeType="click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dissolve">
                                      <p:cBhvr>
                                        <p:cTn id="113" dur="500"/>
                                        <p:tgtEl>
                                          <p:spTgt spid="14"/>
                                        </p:tgtEl>
                                      </p:cBhvr>
                                    </p:animEffect>
                                  </p:childTnLst>
                                </p:cTn>
                              </p:par>
                            </p:childTnLst>
                          </p:cTn>
                        </p:par>
                      </p:childTnLst>
                    </p:cTn>
                  </p:par>
                  <p:par>
                    <p:cTn id="114" fill="hold">
                      <p:stCondLst>
                        <p:cond delay="indefinite"/>
                      </p:stCondLst>
                      <p:childTnLst>
                        <p:par>
                          <p:cTn id="115" fill="hold">
                            <p:stCondLst>
                              <p:cond delay="0"/>
                            </p:stCondLst>
                            <p:childTnLst>
                              <p:par>
                                <p:cTn id="116" presetID="9" presetClass="entr" presetSubtype="0" fill="hold" grpId="0" nodeType="clickEffect">
                                  <p:stCondLst>
                                    <p:cond delay="0"/>
                                  </p:stCondLst>
                                  <p:childTnLst>
                                    <p:set>
                                      <p:cBhvr>
                                        <p:cTn id="117" dur="1" fill="hold">
                                          <p:stCondLst>
                                            <p:cond delay="0"/>
                                          </p:stCondLst>
                                        </p:cTn>
                                        <p:tgtEl>
                                          <p:spTgt spid="18"/>
                                        </p:tgtEl>
                                        <p:attrNameLst>
                                          <p:attrName>style.visibility</p:attrName>
                                        </p:attrNameLst>
                                      </p:cBhvr>
                                      <p:to>
                                        <p:strVal val="visible"/>
                                      </p:to>
                                    </p:set>
                                    <p:animEffect transition="in" filter="dissolve">
                                      <p:cBhvr>
                                        <p:cTn id="1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P spid="15" grpId="0" animBg="1"/>
      <p:bldP spid="18" grpId="0" animBg="1"/>
      <p:bldP spid="19" grpId="0" animBg="1"/>
      <p:bldP spid="28" grpId="0"/>
      <p:bldP spid="32" grpId="0"/>
      <p:bldP spid="33" grpId="0"/>
      <p:bldP spid="43" grpId="0"/>
      <p:bldP spid="45" grpId="0"/>
      <p:bldP spid="50" grpId="0"/>
      <p:bldP spid="52" grpId="0"/>
      <p:bldP spid="26" grpId="0"/>
      <p:bldP spid="3" grpId="0" animBg="1"/>
      <p:bldP spid="4" grpId="0" animBg="1"/>
      <p:bldP spid="5" grpId="0" animBg="1"/>
      <p:bldP spid="6" grpId="0" animBg="1"/>
      <p:bldP spid="9"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rPr lang="en-US" dirty="0"/>
              <a:t>Recall Our</a:t>
            </a:r>
            <a:r>
              <a:rPr dirty="0"/>
              <a:t> Running Example: </a:t>
            </a:r>
            <a:r>
              <a:rPr lang="en-US" dirty="0"/>
              <a:t>Limes</a:t>
            </a:r>
            <a:endParaRPr dirty="0"/>
          </a:p>
        </p:txBody>
      </p:sp>
      <p:pic>
        <p:nvPicPr>
          <p:cNvPr id="4" name="Picture 3">
            <a:extLst>
              <a:ext uri="{FF2B5EF4-FFF2-40B4-BE49-F238E27FC236}">
                <a16:creationId xmlns:a16="http://schemas.microsoft.com/office/drawing/2014/main" id="{5C331CBB-0BFF-669D-2FB5-4AE5462ECCBF}"/>
              </a:ext>
            </a:extLst>
          </p:cNvPr>
          <p:cNvPicPr>
            <a:picLocks noChangeAspect="1"/>
          </p:cNvPicPr>
          <p:nvPr/>
        </p:nvPicPr>
        <p:blipFill>
          <a:blip r:embed="rId3"/>
          <a:stretch>
            <a:fillRect/>
          </a:stretch>
        </p:blipFill>
        <p:spPr>
          <a:xfrm>
            <a:off x="4572000" y="1358460"/>
            <a:ext cx="4459717" cy="2973145"/>
          </a:xfrm>
          <a:prstGeom prst="rect">
            <a:avLst/>
          </a:prstGeom>
        </p:spPr>
      </p:pic>
      <p:sp>
        <p:nvSpPr>
          <p:cNvPr id="3" name="Content Placeholder 2"/>
          <p:cNvSpPr>
            <a:spLocks noGrp="1"/>
          </p:cNvSpPr>
          <p:nvPr>
            <p:ph idx="1"/>
          </p:nvPr>
        </p:nvSpPr>
        <p:spPr>
          <a:xfrm>
            <a:off x="404108" y="1358460"/>
            <a:ext cx="4459717" cy="3263504"/>
          </a:xfrm>
        </p:spPr>
        <p:txBody>
          <a:bodyPr>
            <a:normAutofit fontScale="92500"/>
          </a:bodyPr>
          <a:lstStyle/>
          <a:p>
            <a:pPr marL="0" lvl="0" indent="0">
              <a:buNone/>
            </a:pPr>
            <a:r>
              <a:rPr dirty="0"/>
              <a:t>A university course management system (Canvas, Blackboard, …)</a:t>
            </a:r>
            <a:br>
              <a:rPr lang="en-US" dirty="0"/>
            </a:br>
            <a:endParaRPr dirty="0"/>
          </a:p>
          <a:p>
            <a:pPr lvl="0"/>
            <a:r>
              <a:rPr b="1" dirty="0"/>
              <a:t>Users:</a:t>
            </a:r>
            <a:r>
              <a:rPr dirty="0"/>
              <a:t> Students, TAs, instructors, admins</a:t>
            </a:r>
          </a:p>
          <a:p>
            <a:pPr lvl="0"/>
            <a:r>
              <a:rPr b="1" dirty="0"/>
              <a:t>Data:</a:t>
            </a:r>
            <a:r>
              <a:rPr dirty="0"/>
              <a:t> Grades, submissions, personal records (FERPA)</a:t>
            </a:r>
          </a:p>
          <a:p>
            <a:pPr lvl="0"/>
            <a:r>
              <a:rPr b="1" dirty="0"/>
              <a:t>Features:</a:t>
            </a:r>
            <a:r>
              <a:rPr dirty="0"/>
              <a:t> File upload, discussion forums, quizzes, video integration</a:t>
            </a:r>
          </a:p>
          <a:p>
            <a:pPr lvl="0"/>
            <a:r>
              <a:rPr b="1" dirty="0"/>
              <a:t>Integrations:</a:t>
            </a:r>
            <a:r>
              <a:rPr dirty="0"/>
              <a:t> SSO, plagiarism detection, LTI plugins, email</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DC7D1-7B95-9679-EEAD-4CC51A3B6048}"/>
            </a:ext>
          </a:extLst>
        </p:cNvPr>
        <p:cNvGrpSpPr/>
        <p:nvPr/>
      </p:nvGrpSpPr>
      <p:grpSpPr>
        <a:xfrm>
          <a:off x="0" y="0"/>
          <a:ext cx="0" cy="0"/>
          <a:chOff x="0" y="0"/>
          <a:chExt cx="0" cy="0"/>
        </a:xfrm>
      </p:grpSpPr>
      <p:cxnSp>
        <p:nvCxnSpPr>
          <p:cNvPr id="36" name="Straight Arrow Connector 35">
            <a:extLst>
              <a:ext uri="{FF2B5EF4-FFF2-40B4-BE49-F238E27FC236}">
                <a16:creationId xmlns:a16="http://schemas.microsoft.com/office/drawing/2014/main" id="{D0DF3932-D71B-98DB-E714-F384BE1DD3C4}"/>
              </a:ext>
            </a:extLst>
          </p:cNvPr>
          <p:cNvCxnSpPr>
            <a:cxnSpLocks/>
          </p:cNvCxnSpPr>
          <p:nvPr/>
        </p:nvCxnSpPr>
        <p:spPr>
          <a:xfrm flipV="1">
            <a:off x="2857178" y="1066261"/>
            <a:ext cx="0" cy="3757982"/>
          </a:xfrm>
          <a:prstGeom prst="straightConnector1">
            <a:avLst/>
          </a:prstGeom>
          <a:ln w="19050">
            <a:solidFill>
              <a:schemeClr val="accent4"/>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8C22540-786A-4FC5-01BC-8C339AB32039}"/>
              </a:ext>
            </a:extLst>
          </p:cNvPr>
          <p:cNvSpPr>
            <a:spLocks noGrp="1"/>
          </p:cNvSpPr>
          <p:nvPr>
            <p:ph type="title"/>
          </p:nvPr>
        </p:nvSpPr>
        <p:spPr/>
        <p:txBody>
          <a:bodyPr/>
          <a:lstStyle/>
          <a:p>
            <a:pPr marL="0" lvl="0" indent="0">
              <a:buNone/>
            </a:pPr>
            <a:r>
              <a:rPr dirty="0"/>
              <a:t> DFD: </a:t>
            </a:r>
            <a:r>
              <a:rPr lang="en-US" dirty="0"/>
              <a:t>CMS Assignment Submission (Level 0)</a:t>
            </a:r>
            <a:endParaRPr dirty="0"/>
          </a:p>
        </p:txBody>
      </p:sp>
      <p:sp>
        <p:nvSpPr>
          <p:cNvPr id="11" name="Oval 10">
            <a:extLst>
              <a:ext uri="{FF2B5EF4-FFF2-40B4-BE49-F238E27FC236}">
                <a16:creationId xmlns:a16="http://schemas.microsoft.com/office/drawing/2014/main" id="{9F352F97-2E83-D99D-6E81-C9A7E87A9B1E}"/>
              </a:ext>
            </a:extLst>
          </p:cNvPr>
          <p:cNvSpPr>
            <a:spLocks noChangeAspect="1"/>
          </p:cNvSpPr>
          <p:nvPr/>
        </p:nvSpPr>
        <p:spPr>
          <a:xfrm>
            <a:off x="3486108" y="3093551"/>
            <a:ext cx="1463040" cy="1463040"/>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Process</a:t>
            </a:r>
          </a:p>
        </p:txBody>
      </p:sp>
      <p:cxnSp>
        <p:nvCxnSpPr>
          <p:cNvPr id="21" name="Straight Arrow Connector 20">
            <a:extLst>
              <a:ext uri="{FF2B5EF4-FFF2-40B4-BE49-F238E27FC236}">
                <a16:creationId xmlns:a16="http://schemas.microsoft.com/office/drawing/2014/main" id="{6E00DFAA-2A30-D394-FFE5-459DE50A6321}"/>
              </a:ext>
            </a:extLst>
          </p:cNvPr>
          <p:cNvCxnSpPr>
            <a:cxnSpLocks/>
          </p:cNvCxnSpPr>
          <p:nvPr/>
        </p:nvCxnSpPr>
        <p:spPr>
          <a:xfrm>
            <a:off x="2215600" y="3915864"/>
            <a:ext cx="127050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D83B1A86-793A-CA93-79BF-1F0E98F85545}"/>
              </a:ext>
            </a:extLst>
          </p:cNvPr>
          <p:cNvSpPr/>
          <p:nvPr/>
        </p:nvSpPr>
        <p:spPr>
          <a:xfrm>
            <a:off x="813916" y="3354632"/>
            <a:ext cx="1427470" cy="922631"/>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Instructor browser</a:t>
            </a:r>
          </a:p>
        </p:txBody>
      </p:sp>
      <p:sp>
        <p:nvSpPr>
          <p:cNvPr id="26" name="TextBox 25">
            <a:extLst>
              <a:ext uri="{FF2B5EF4-FFF2-40B4-BE49-F238E27FC236}">
                <a16:creationId xmlns:a16="http://schemas.microsoft.com/office/drawing/2014/main" id="{7A91A49A-1655-E370-C975-670B80C699CF}"/>
              </a:ext>
            </a:extLst>
          </p:cNvPr>
          <p:cNvSpPr txBox="1"/>
          <p:nvPr/>
        </p:nvSpPr>
        <p:spPr>
          <a:xfrm>
            <a:off x="2238244" y="3315553"/>
            <a:ext cx="1112804" cy="584775"/>
          </a:xfrm>
          <a:prstGeom prst="rect">
            <a:avLst/>
          </a:prstGeom>
          <a:noFill/>
        </p:spPr>
        <p:txBody>
          <a:bodyPr wrap="none" rtlCol="0">
            <a:spAutoFit/>
          </a:bodyPr>
          <a:lstStyle/>
          <a:p>
            <a:r>
              <a:rPr lang="en-US" sz="1600" dirty="0"/>
              <a:t>grade </a:t>
            </a:r>
            <a:br>
              <a:rPr lang="en-US" sz="1600" dirty="0"/>
            </a:br>
            <a:r>
              <a:rPr lang="en-US" sz="1600" dirty="0"/>
              <a:t>submission</a:t>
            </a:r>
          </a:p>
        </p:txBody>
      </p:sp>
      <p:sp>
        <p:nvSpPr>
          <p:cNvPr id="4" name="TextBox 3">
            <a:extLst>
              <a:ext uri="{FF2B5EF4-FFF2-40B4-BE49-F238E27FC236}">
                <a16:creationId xmlns:a16="http://schemas.microsoft.com/office/drawing/2014/main" id="{26EB4E3D-9100-0C83-F65B-F28F6521BFB4}"/>
              </a:ext>
            </a:extLst>
          </p:cNvPr>
          <p:cNvSpPr txBox="1"/>
          <p:nvPr/>
        </p:nvSpPr>
        <p:spPr>
          <a:xfrm>
            <a:off x="3742547" y="3657984"/>
            <a:ext cx="1025794" cy="369332"/>
          </a:xfrm>
          <a:prstGeom prst="rect">
            <a:avLst/>
          </a:prstGeom>
          <a:solidFill>
            <a:schemeClr val="accent1"/>
          </a:solidFill>
        </p:spPr>
        <p:txBody>
          <a:bodyPr wrap="none" rtlCol="0">
            <a:spAutoFit/>
          </a:bodyPr>
          <a:lstStyle/>
          <a:p>
            <a:r>
              <a:rPr lang="en-US" dirty="0"/>
              <a:t>Web app</a:t>
            </a:r>
          </a:p>
        </p:txBody>
      </p:sp>
      <p:sp>
        <p:nvSpPr>
          <p:cNvPr id="7" name="Rectangle 6">
            <a:extLst>
              <a:ext uri="{FF2B5EF4-FFF2-40B4-BE49-F238E27FC236}">
                <a16:creationId xmlns:a16="http://schemas.microsoft.com/office/drawing/2014/main" id="{295ED935-6217-E2CF-0970-D872A762954C}"/>
              </a:ext>
            </a:extLst>
          </p:cNvPr>
          <p:cNvSpPr/>
          <p:nvPr/>
        </p:nvSpPr>
        <p:spPr>
          <a:xfrm>
            <a:off x="813916" y="1769850"/>
            <a:ext cx="1427470" cy="922631"/>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Student browser</a:t>
            </a:r>
          </a:p>
        </p:txBody>
      </p:sp>
      <p:cxnSp>
        <p:nvCxnSpPr>
          <p:cNvPr id="24" name="Straight Arrow Connector 23">
            <a:extLst>
              <a:ext uri="{FF2B5EF4-FFF2-40B4-BE49-F238E27FC236}">
                <a16:creationId xmlns:a16="http://schemas.microsoft.com/office/drawing/2014/main" id="{E7A88D74-5266-BF64-94EA-626BECBCBF24}"/>
              </a:ext>
            </a:extLst>
          </p:cNvPr>
          <p:cNvCxnSpPr>
            <a:cxnSpLocks/>
          </p:cNvCxnSpPr>
          <p:nvPr/>
        </p:nvCxnSpPr>
        <p:spPr>
          <a:xfrm>
            <a:off x="2248117" y="2442916"/>
            <a:ext cx="1319048" cy="10036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87A01B8-8452-1215-8E2B-3F2F00B242C2}"/>
              </a:ext>
            </a:extLst>
          </p:cNvPr>
          <p:cNvSpPr txBox="1"/>
          <p:nvPr/>
        </p:nvSpPr>
        <p:spPr>
          <a:xfrm>
            <a:off x="2355543" y="2321555"/>
            <a:ext cx="1296702" cy="830997"/>
          </a:xfrm>
          <a:prstGeom prst="rect">
            <a:avLst/>
          </a:prstGeom>
          <a:noFill/>
        </p:spPr>
        <p:txBody>
          <a:bodyPr wrap="none" rtlCol="0">
            <a:spAutoFit/>
          </a:bodyPr>
          <a:lstStyle/>
          <a:p>
            <a:r>
              <a:rPr lang="en-US" sz="1600" dirty="0"/>
              <a:t>view grades /</a:t>
            </a:r>
            <a:br>
              <a:rPr lang="en-US" sz="1600" dirty="0"/>
            </a:br>
            <a:r>
              <a:rPr lang="en-US" sz="1600" dirty="0"/>
              <a:t>submit </a:t>
            </a:r>
            <a:br>
              <a:rPr lang="en-US" sz="1600" dirty="0"/>
            </a:br>
            <a:r>
              <a:rPr lang="en-US" sz="1600" dirty="0"/>
              <a:t>assignment</a:t>
            </a:r>
          </a:p>
        </p:txBody>
      </p:sp>
      <p:cxnSp>
        <p:nvCxnSpPr>
          <p:cNvPr id="35" name="Straight Arrow Connector 34">
            <a:extLst>
              <a:ext uri="{FF2B5EF4-FFF2-40B4-BE49-F238E27FC236}">
                <a16:creationId xmlns:a16="http://schemas.microsoft.com/office/drawing/2014/main" id="{9226A725-DD09-C9C7-563D-E63CE6F2E3FC}"/>
              </a:ext>
            </a:extLst>
          </p:cNvPr>
          <p:cNvCxnSpPr>
            <a:cxnSpLocks/>
            <a:stCxn id="11" idx="6"/>
            <a:endCxn id="48" idx="1"/>
          </p:cNvCxnSpPr>
          <p:nvPr/>
        </p:nvCxnSpPr>
        <p:spPr>
          <a:xfrm>
            <a:off x="4949148" y="3825071"/>
            <a:ext cx="1121599" cy="61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BE8AB6E3-7463-FF28-117F-4B803F06B8B5}"/>
              </a:ext>
            </a:extLst>
          </p:cNvPr>
          <p:cNvSpPr txBox="1"/>
          <p:nvPr/>
        </p:nvSpPr>
        <p:spPr>
          <a:xfrm>
            <a:off x="4949148" y="3446585"/>
            <a:ext cx="1075103" cy="338554"/>
          </a:xfrm>
          <a:prstGeom prst="rect">
            <a:avLst/>
          </a:prstGeom>
          <a:noFill/>
        </p:spPr>
        <p:txBody>
          <a:bodyPr wrap="none" rtlCol="0">
            <a:spAutoFit/>
          </a:bodyPr>
          <a:lstStyle/>
          <a:p>
            <a:pPr algn="ctr"/>
            <a:r>
              <a:rPr lang="en-US" sz="1600" dirty="0"/>
              <a:t>send </a:t>
            </a:r>
            <a:r>
              <a:rPr lang="en-US" sz="1600" dirty="0" err="1"/>
              <a:t>notif</a:t>
            </a:r>
            <a:r>
              <a:rPr lang="en-US" sz="1600" dirty="0"/>
              <a:t>.</a:t>
            </a:r>
          </a:p>
        </p:txBody>
      </p:sp>
      <p:sp>
        <p:nvSpPr>
          <p:cNvPr id="48" name="Rectangle 47">
            <a:extLst>
              <a:ext uri="{FF2B5EF4-FFF2-40B4-BE49-F238E27FC236}">
                <a16:creationId xmlns:a16="http://schemas.microsoft.com/office/drawing/2014/main" id="{A3E6EF04-2E91-6442-D1AC-FFD15F3DDFEF}"/>
              </a:ext>
            </a:extLst>
          </p:cNvPr>
          <p:cNvSpPr/>
          <p:nvPr/>
        </p:nvSpPr>
        <p:spPr>
          <a:xfrm>
            <a:off x="6070747" y="3369884"/>
            <a:ext cx="857653" cy="922631"/>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Email</a:t>
            </a:r>
          </a:p>
        </p:txBody>
      </p:sp>
      <p:cxnSp>
        <p:nvCxnSpPr>
          <p:cNvPr id="13" name="Straight Arrow Connector 12">
            <a:extLst>
              <a:ext uri="{FF2B5EF4-FFF2-40B4-BE49-F238E27FC236}">
                <a16:creationId xmlns:a16="http://schemas.microsoft.com/office/drawing/2014/main" id="{91EF59F2-85CF-1E64-70EC-E775FC18E988}"/>
              </a:ext>
            </a:extLst>
          </p:cNvPr>
          <p:cNvCxnSpPr>
            <a:cxnSpLocks/>
          </p:cNvCxnSpPr>
          <p:nvPr/>
        </p:nvCxnSpPr>
        <p:spPr>
          <a:xfrm flipV="1">
            <a:off x="5485949" y="2737053"/>
            <a:ext cx="0" cy="2087190"/>
          </a:xfrm>
          <a:prstGeom prst="straightConnector1">
            <a:avLst/>
          </a:prstGeom>
          <a:ln w="19050">
            <a:solidFill>
              <a:schemeClr val="accent4"/>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68220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dissolv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dissolv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left)">
                                      <p:cBhvr>
                                        <p:cTn id="23" dur="500"/>
                                        <p:tgtEl>
                                          <p:spTgt spid="35"/>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dissolve">
                                      <p:cBhvr>
                                        <p:cTn id="26" dur="500"/>
                                        <p:tgtEl>
                                          <p:spTgt spid="39"/>
                                        </p:tgtEl>
                                      </p:cBhvr>
                                    </p:animEffect>
                                  </p:childTnLst>
                                </p:cTn>
                              </p:par>
                            </p:childTnLst>
                          </p:cTn>
                        </p:par>
                        <p:par>
                          <p:cTn id="27" fill="hold">
                            <p:stCondLst>
                              <p:cond delay="500"/>
                            </p:stCondLst>
                            <p:childTnLst>
                              <p:par>
                                <p:cTn id="28" presetID="22" presetClass="entr" presetSubtype="4"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par>
                          <p:cTn id="31" fill="hold">
                            <p:stCondLst>
                              <p:cond delay="1000"/>
                            </p:stCondLst>
                            <p:childTnLst>
                              <p:par>
                                <p:cTn id="32" presetID="9" presetClass="entr" presetSubtype="0"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dissolve">
                                      <p:cBhvr>
                                        <p:cTn id="3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5" grpId="0"/>
      <p:bldP spid="39" grpId="0"/>
      <p:bldP spid="48" grpId="0" animBg="1"/>
    </p:bldLst>
  </p:timing>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0D5DEC4-9620-104B-BE09-9FACBCD7BB53}" vid="{9604CF4B-C734-584F-A06E-FF624A359E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7540</TotalTime>
  <Words>6116</Words>
  <Application>Microsoft Macintosh PowerPoint</Application>
  <PresentationFormat>On-screen Show (16:9)</PresentationFormat>
  <Paragraphs>609</Paragraphs>
  <Slides>29</Slides>
  <Notes>26</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Theme1</vt:lpstr>
      <vt:lpstr>Secure Systems Engineering and Management</vt:lpstr>
      <vt:lpstr>Six Considerations: Overview</vt:lpstr>
      <vt:lpstr>Why Threat Modeling?</vt:lpstr>
      <vt:lpstr>The Four Questions of Threat Modeling</vt:lpstr>
      <vt:lpstr>What are we working on? Data Flow Diagrams</vt:lpstr>
      <vt:lpstr>What are we working on? Data Flow Diagrams</vt:lpstr>
      <vt:lpstr>Example DFD: Web Feedback System</vt:lpstr>
      <vt:lpstr>Recall Our Running Example: Limes</vt:lpstr>
      <vt:lpstr> DFD: CMS Assignment Submission (Level 0)</vt:lpstr>
      <vt:lpstr> DFD: CMS Assignment Submission (Level 1)</vt:lpstr>
      <vt:lpstr>What can go wrong?</vt:lpstr>
      <vt:lpstr>STRIDE: A Systematic Way to Find Threats</vt:lpstr>
      <vt:lpstr>STRIDE: A Systematic Way to Find Threats</vt:lpstr>
      <vt:lpstr>Special Mention: The Human in the Loop</vt:lpstr>
      <vt:lpstr>PowerPoint Presentation</vt:lpstr>
      <vt:lpstr>STRIDE Applied to CMS Example (generally)</vt:lpstr>
      <vt:lpstr>STRIDE Applied to CMS Example (generally)</vt:lpstr>
      <vt:lpstr>What Are We Going to Do About It?</vt:lpstr>
      <vt:lpstr>From Threats Mitigations to Security Requirements</vt:lpstr>
      <vt:lpstr>Threat Modeling in the SDLC</vt:lpstr>
      <vt:lpstr>Today’s Exercise: Payment App</vt:lpstr>
      <vt:lpstr>PowerPoint Presentation</vt:lpstr>
      <vt:lpstr>STRIDE Reference Card</vt:lpstr>
      <vt:lpstr>Prioritize: Impact x Likelihood</vt:lpstr>
      <vt:lpstr>Developing Mitigations</vt:lpstr>
      <vt:lpstr>Did We Do a Good Job?</vt:lpstr>
      <vt:lpstr>Common Failures in Threat Modeling</vt:lpstr>
      <vt:lpstr>Key Takeaways</vt:lpstr>
      <vt:lpstr>References</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2</TotalTime>
  <Words>49</Words>
  <Application>Microsoft Macintosh PowerPoint</Application>
  <PresentationFormat>On-screen Show (16:9)</PresentationFormat>
  <Paragraphs>15</Paragraphs>
  <Slides>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Threat Modeling</dc:title>
  <dc:creator>[Instructor Name]</dc:creator>
  <cp:keywords/>
  <cp:lastModifiedBy>Hicks, Michael W</cp:lastModifiedBy>
  <cp:revision>57</cp:revision>
  <dcterms:created xsi:type="dcterms:W3CDTF">2026-02-18T15:05:46Z</dcterms:created>
  <dcterms:modified xsi:type="dcterms:W3CDTF">2026-02-23T21:28:17Z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
    <vt:lpwstr>[Semester]</vt:lpwstr>
  </property>
  <property fmtid="{D5CDD505-2E9C-101B-9397-08002B2CF9AE}" pid="3" name="institute">
    <vt:lpwstr>[Course Number] – Secure Software Engineering and Management</vt:lpwstr>
  </property>
  <property fmtid="{D5CDD505-2E9C-101B-9397-08002B2CF9AE}" pid="4" name="subtitle">
    <vt:lpwstr>Finding Flaws Before You Build Them</vt:lpwstr>
  </property>
</Properties>
</file>